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8" r:id="rId3"/>
    <p:sldId id="265" r:id="rId4"/>
    <p:sldId id="266" r:id="rId5"/>
    <p:sldId id="267" r:id="rId6"/>
    <p:sldId id="268" r:id="rId7"/>
    <p:sldId id="269" r:id="rId8"/>
    <p:sldId id="270" r:id="rId9"/>
    <p:sldId id="271" r:id="rId10"/>
    <p:sldId id="272" r:id="rId11"/>
    <p:sldId id="273" r:id="rId12"/>
    <p:sldId id="274" r:id="rId13"/>
  </p:sldIdLst>
  <p:sldSz cx="18288000" cy="10287000"/>
  <p:notesSz cx="6858000" cy="9144000"/>
  <p:embeddedFontLst>
    <p:embeddedFont>
      <p:font typeface="Pretendard Black" panose="020B0600000101010101" charset="-127"/>
      <p:bold r:id="rId14"/>
    </p:embeddedFont>
    <p:embeddedFont>
      <p:font typeface="Pretendard Bold" panose="020B0600000101010101" charset="-127"/>
      <p:bold r:id="rId15"/>
    </p:embeddedFont>
    <p:embeddedFont>
      <p:font typeface="Pretendard ExtraBold" panose="020B0600000101010101" charset="-127"/>
      <p:bold r:id="rId16"/>
    </p:embeddedFont>
    <p:embeddedFont>
      <p:font typeface="Pretendard Light" panose="020B0600000101010101" charset="-127"/>
      <p:regular r:id="rId17"/>
    </p:embeddedFont>
    <p:embeddedFont>
      <p:font typeface="Pretendard Medium" panose="020B0600000101010101" charset="-127"/>
      <p:bold r:id="rId18"/>
    </p:embeddedFont>
    <p:embeddedFont>
      <p:font typeface="Pretendard SemiBold" panose="020B0600000101010101" charset="-127"/>
      <p:bold r:id="rId19"/>
    </p:embeddedFont>
    <p:embeddedFont>
      <p:font typeface="Calibri" panose="020F0502020204030204" pitchFamily="34" charset="0"/>
      <p:regular r:id="rId20"/>
      <p:bold r:id="rId21"/>
      <p:italic r:id="rId22"/>
      <p:boldItalic r:id="rId23"/>
    </p:embeddedFont>
    <p:embeddedFont>
      <p:font typeface="맑은 고딕" panose="020B0503020000020004" pitchFamily="50" charset="-127"/>
      <p:regular r:id="rId24"/>
      <p:bold r:id="rId2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F6073"/>
    <a:srgbClr val="137C95"/>
    <a:srgbClr val="158BA7"/>
    <a:srgbClr val="4797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73" d="100"/>
          <a:sy n="73" d="100"/>
        </p:scale>
        <p:origin x="594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5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font" Target="fonts/font12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1.fntdata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5E028D55-E0CC-4649-B70F-1FF54F8DCE16}"/>
              </a:ext>
            </a:extLst>
          </p:cNvPr>
          <p:cNvSpPr txBox="1"/>
          <p:nvPr userDrawn="1"/>
        </p:nvSpPr>
        <p:spPr>
          <a:xfrm>
            <a:off x="7620000" y="342900"/>
            <a:ext cx="9860071" cy="321435"/>
          </a:xfrm>
          <a:prstGeom prst="rect">
            <a:avLst/>
          </a:prstGeom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11220"/>
              </a:lnSpc>
            </a:pPr>
            <a:r>
              <a:rPr lang="en-US" altLang="ko-KR" sz="2000" b="1" kern="0" spc="0" dirty="0">
                <a:solidFill>
                  <a:srgbClr val="0F6073"/>
                </a:solidFill>
                <a:effectLst/>
                <a:latin typeface="맑은 고딕" panose="020B0503020000020004" pitchFamily="50" charset="-127"/>
                <a:ea typeface="+mn-ea"/>
                <a:cs typeface="+mn-cs"/>
              </a:rPr>
              <a:t>2025</a:t>
            </a:r>
            <a:r>
              <a:rPr lang="ko-KR" altLang="en-US" sz="2000" b="1" kern="0" spc="0" dirty="0">
                <a:solidFill>
                  <a:srgbClr val="0F6073"/>
                </a:solidFill>
                <a:effectLst/>
                <a:latin typeface="맑은 고딕" panose="020B0503020000020004" pitchFamily="50" charset="-127"/>
                <a:ea typeface="+mn-ea"/>
                <a:cs typeface="+mn-cs"/>
              </a:rPr>
              <a:t>년 </a:t>
            </a:r>
            <a:r>
              <a:rPr lang="en-US" altLang="ko-KR" sz="2000" b="1" kern="0" spc="0" dirty="0">
                <a:solidFill>
                  <a:srgbClr val="0F6073"/>
                </a:solidFill>
                <a:effectLst/>
                <a:latin typeface="맑은 고딕" panose="020B0503020000020004" pitchFamily="50" charset="-127"/>
                <a:ea typeface="+mn-ea"/>
                <a:cs typeface="+mn-cs"/>
              </a:rPr>
              <a:t>『</a:t>
            </a:r>
            <a:r>
              <a:rPr lang="ko-KR" altLang="en-US" sz="2000" b="1" kern="0" spc="0" dirty="0" err="1">
                <a:solidFill>
                  <a:srgbClr val="0F6073"/>
                </a:solidFill>
                <a:effectLst/>
                <a:latin typeface="HY울릉도M"/>
                <a:ea typeface="HY울릉도M"/>
              </a:rPr>
              <a:t>맞춤형예비창업가발굴육성사업</a:t>
            </a:r>
            <a:r>
              <a:rPr lang="en-US" altLang="ko-KR" sz="2000" b="1" kern="0" spc="0" dirty="0">
                <a:solidFill>
                  <a:srgbClr val="0F6073"/>
                </a:solidFill>
                <a:effectLst/>
                <a:latin typeface="맑은 고딕" panose="020B0503020000020004" pitchFamily="50" charset="-127"/>
                <a:ea typeface="+mn-ea"/>
                <a:cs typeface="+mn-cs"/>
              </a:rPr>
              <a:t>』 </a:t>
            </a:r>
            <a:r>
              <a:rPr lang="ko-KR" altLang="en-US" sz="2000" b="1" kern="0" spc="0" dirty="0">
                <a:solidFill>
                  <a:srgbClr val="0F6073"/>
                </a:solidFill>
                <a:effectLst/>
                <a:latin typeface="HY울릉도M"/>
                <a:ea typeface="HY울릉도M"/>
              </a:rPr>
              <a:t>우수 </a:t>
            </a:r>
            <a:r>
              <a:rPr lang="ko-KR" altLang="en-US" sz="2000" b="1" kern="0" spc="0" dirty="0" err="1">
                <a:solidFill>
                  <a:srgbClr val="0F6073"/>
                </a:solidFill>
                <a:effectLst/>
                <a:latin typeface="HY울릉도M"/>
                <a:ea typeface="HY울릉도M"/>
              </a:rPr>
              <a:t>창업가</a:t>
            </a:r>
            <a:r>
              <a:rPr lang="ko-KR" altLang="en-US" sz="2000" b="1" kern="0" spc="0" dirty="0">
                <a:solidFill>
                  <a:srgbClr val="0F6073"/>
                </a:solidFill>
                <a:effectLst/>
                <a:latin typeface="HY울릉도M"/>
                <a:ea typeface="HY울릉도M"/>
              </a:rPr>
              <a:t> 후속 </a:t>
            </a:r>
            <a:r>
              <a:rPr lang="ko-KR" altLang="en-US" sz="2000" b="1" kern="0" spc="0" dirty="0" err="1">
                <a:solidFill>
                  <a:srgbClr val="0F6073"/>
                </a:solidFill>
                <a:effectLst/>
                <a:latin typeface="HY울릉도M"/>
                <a:ea typeface="HY울릉도M"/>
              </a:rPr>
              <a:t>사업화자금지원</a:t>
            </a:r>
            <a:r>
              <a:rPr lang="ko-KR" altLang="en-US" sz="2000" b="1" kern="0" spc="0" dirty="0">
                <a:solidFill>
                  <a:srgbClr val="0F6073"/>
                </a:solidFill>
                <a:effectLst/>
                <a:latin typeface="HY울릉도M"/>
                <a:ea typeface="HY울릉도M"/>
              </a:rPr>
              <a:t> </a:t>
            </a:r>
            <a:r>
              <a:rPr lang="en-US" altLang="ko-KR" sz="2000" b="1" kern="0" spc="0" dirty="0">
                <a:solidFill>
                  <a:srgbClr val="0F6073"/>
                </a:solidFill>
                <a:effectLst/>
                <a:latin typeface="HY울릉도M"/>
                <a:ea typeface="HY울릉도M"/>
              </a:rPr>
              <a:t>IR</a:t>
            </a:r>
            <a:r>
              <a:rPr lang="ko-KR" altLang="en-US" sz="2000" b="1" kern="0" spc="0" dirty="0">
                <a:solidFill>
                  <a:srgbClr val="0F6073"/>
                </a:solidFill>
                <a:effectLst/>
                <a:latin typeface="HY울릉도M"/>
                <a:ea typeface="HY울릉도M"/>
              </a:rPr>
              <a:t>발표평가</a:t>
            </a:r>
            <a:endParaRPr lang="ko-KR" altLang="en-US" sz="2000" b="0" i="0" u="none" strike="noStrike" spc="-300" dirty="0">
              <a:solidFill>
                <a:srgbClr val="0F6073"/>
              </a:solidFill>
              <a:ea typeface="Pretendard SemiBold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4B5737E3-168A-4D8D-9251-766820D1245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56071" y="9592660"/>
            <a:ext cx="1524000" cy="35144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1600" y="6680200"/>
            <a:ext cx="7505700" cy="25400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1600" y="7480300"/>
            <a:ext cx="7505700" cy="25400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1600" y="8382000"/>
            <a:ext cx="7505700" cy="25400"/>
          </a:xfrm>
          <a:prstGeom prst="rect">
            <a:avLst/>
          </a:prstGeom>
        </p:spPr>
      </p:pic>
      <p:grpSp>
        <p:nvGrpSpPr>
          <p:cNvPr id="6" name="Group 6"/>
          <p:cNvGrpSpPr/>
          <p:nvPr/>
        </p:nvGrpSpPr>
        <p:grpSpPr>
          <a:xfrm>
            <a:off x="2147483647" y="2147483647"/>
            <a:ext cx="2147483647" cy="2147483647"/>
            <a:chOff x="0" y="0"/>
            <a:chExt cx="0" cy="0"/>
          </a:xfrm>
        </p:grpSpPr>
      </p:grpSp>
      <p:sp>
        <p:nvSpPr>
          <p:cNvPr id="10" name="TextBox 10"/>
          <p:cNvSpPr txBox="1"/>
          <p:nvPr/>
        </p:nvSpPr>
        <p:spPr>
          <a:xfrm>
            <a:off x="4127500" y="2476500"/>
            <a:ext cx="9626600" cy="1689100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lvl="0" algn="ctr">
              <a:lnSpc>
                <a:spcPct val="111220"/>
              </a:lnSpc>
            </a:pPr>
            <a:r>
              <a:rPr lang="ko-KR" altLang="en-US" sz="9500" b="0" i="0" u="none" strike="noStrike" spc="-300" dirty="0">
                <a:solidFill>
                  <a:srgbClr val="3F6179"/>
                </a:solidFill>
                <a:ea typeface="Pretendard SemiBold"/>
              </a:rPr>
              <a:t>과제명</a:t>
            </a:r>
            <a:r>
              <a:rPr lang="en-US" altLang="ko-KR" sz="9500" b="0" i="0" u="none" strike="noStrike" spc="-300" dirty="0">
                <a:solidFill>
                  <a:srgbClr val="3F6179"/>
                </a:solidFill>
                <a:ea typeface="Pretendard SemiBold"/>
              </a:rPr>
              <a:t>(</a:t>
            </a:r>
            <a:r>
              <a:rPr lang="ko-KR" altLang="en-US" sz="9500" b="0" i="0" u="none" strike="noStrike" spc="-300" dirty="0">
                <a:solidFill>
                  <a:srgbClr val="3F6179"/>
                </a:solidFill>
                <a:ea typeface="Pretendard SemiBold"/>
              </a:rPr>
              <a:t>개발 아이템</a:t>
            </a:r>
            <a:r>
              <a:rPr lang="en-US" altLang="ko-KR" sz="9500" b="0" i="0" u="none" strike="noStrike" spc="-300" dirty="0">
                <a:solidFill>
                  <a:srgbClr val="3F6179"/>
                </a:solidFill>
                <a:ea typeface="Pretendard SemiBold"/>
              </a:rPr>
              <a:t>)</a:t>
            </a:r>
            <a:endParaRPr lang="ko-KR" sz="1500" b="0" i="0" u="none" strike="noStrike" spc="-300" dirty="0">
              <a:solidFill>
                <a:srgbClr val="3F6179"/>
              </a:solidFill>
              <a:ea typeface="Pretendard SemiBold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6769100" y="6845300"/>
            <a:ext cx="4343400" cy="533400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lvl="0" algn="ctr">
              <a:lnSpc>
                <a:spcPct val="116199"/>
              </a:lnSpc>
            </a:pPr>
            <a:r>
              <a:rPr lang="ko-KR" altLang="en-US" sz="3000" dirty="0">
                <a:solidFill>
                  <a:srgbClr val="3F6179"/>
                </a:solidFill>
                <a:ea typeface="Pretendard Medium"/>
              </a:rPr>
              <a:t>제출일자</a:t>
            </a:r>
            <a:endParaRPr lang="ko-KR" altLang="ko-KR" sz="3000" dirty="0">
              <a:solidFill>
                <a:srgbClr val="3F6179"/>
              </a:solidFill>
              <a:ea typeface="Pretendard Medium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7200900" y="7658100"/>
            <a:ext cx="3467100" cy="533400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lvl="0" algn="ctr">
              <a:lnSpc>
                <a:spcPct val="116199"/>
              </a:lnSpc>
            </a:pPr>
            <a:r>
              <a:rPr lang="ko-KR" altLang="en-US" sz="3000" b="0" i="0" u="none" strike="noStrike" dirty="0">
                <a:solidFill>
                  <a:srgbClr val="3F6179"/>
                </a:solidFill>
                <a:ea typeface="Pretendard Medium"/>
              </a:rPr>
              <a:t>기업명</a:t>
            </a:r>
            <a:endParaRPr lang="ko-KR" sz="3000" b="0" i="0" u="none" strike="noStrike" dirty="0">
              <a:solidFill>
                <a:srgbClr val="3F6179"/>
              </a:solidFill>
              <a:ea typeface="Pretendard Medium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656C9F4-D5AD-4176-8FC3-CE3FFE6E8152}"/>
              </a:ext>
            </a:extLst>
          </p:cNvPr>
          <p:cNvSpPr txBox="1"/>
          <p:nvPr/>
        </p:nvSpPr>
        <p:spPr>
          <a:xfrm>
            <a:off x="6262699" y="4851400"/>
            <a:ext cx="538160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i="1" spc="-80" dirty="0">
                <a:solidFill>
                  <a:srgbClr val="0070C0"/>
                </a:solidFill>
              </a:rPr>
              <a:t>※ </a:t>
            </a:r>
            <a:r>
              <a:rPr lang="ko-KR" altLang="en-US" sz="2000" i="1" spc="-80" dirty="0">
                <a:solidFill>
                  <a:srgbClr val="0070C0"/>
                </a:solidFill>
              </a:rPr>
              <a:t>전체 분량은 </a:t>
            </a:r>
            <a:r>
              <a:rPr lang="en-US" altLang="ko-KR" sz="2000" i="1" spc="-80" dirty="0">
                <a:solidFill>
                  <a:srgbClr val="0070C0"/>
                </a:solidFill>
              </a:rPr>
              <a:t>15</a:t>
            </a:r>
            <a:r>
              <a:rPr lang="ko-KR" altLang="en-US" sz="2000" i="1" spc="-80" dirty="0">
                <a:solidFill>
                  <a:srgbClr val="0070C0"/>
                </a:solidFill>
              </a:rPr>
              <a:t>페이지 이내로 작성</a:t>
            </a:r>
            <a:endParaRPr lang="en-US" altLang="ko-KR" sz="2000" i="1" spc="-80" dirty="0">
              <a:solidFill>
                <a:srgbClr val="0070C0"/>
              </a:solidFill>
            </a:endParaRPr>
          </a:p>
          <a:p>
            <a:r>
              <a:rPr lang="en-US" altLang="ko-KR" sz="2000" i="1" spc="-80" dirty="0">
                <a:solidFill>
                  <a:srgbClr val="0070C0"/>
                </a:solidFill>
              </a:rPr>
              <a:t>※ </a:t>
            </a:r>
            <a:r>
              <a:rPr lang="ko-KR" altLang="en-US" sz="2000" i="1" spc="-80" dirty="0">
                <a:solidFill>
                  <a:srgbClr val="0070C0"/>
                </a:solidFill>
              </a:rPr>
              <a:t>템플릿 디자인 변경 가능 </a:t>
            </a:r>
            <a:r>
              <a:rPr lang="en-US" altLang="ko-KR" sz="2000" i="1" spc="-80" dirty="0">
                <a:solidFill>
                  <a:srgbClr val="0070C0"/>
                </a:solidFill>
              </a:rPr>
              <a:t>(</a:t>
            </a:r>
            <a:r>
              <a:rPr lang="ko-KR" altLang="en-US" sz="2000" i="1" spc="-80" dirty="0">
                <a:solidFill>
                  <a:srgbClr val="0070C0"/>
                </a:solidFill>
              </a:rPr>
              <a:t>단</a:t>
            </a:r>
            <a:r>
              <a:rPr lang="en-US" altLang="ko-KR" sz="2000" i="1" spc="-80" dirty="0">
                <a:solidFill>
                  <a:srgbClr val="0070C0"/>
                </a:solidFill>
              </a:rPr>
              <a:t>, </a:t>
            </a:r>
            <a:r>
              <a:rPr lang="ko-KR" altLang="en-US" sz="2000" i="1" spc="-80" dirty="0">
                <a:solidFill>
                  <a:srgbClr val="0070C0"/>
                </a:solidFill>
              </a:rPr>
              <a:t>정해진 목차 준수</a:t>
            </a:r>
            <a:r>
              <a:rPr lang="en-US" altLang="ko-KR" sz="2000" i="1" spc="-80" dirty="0">
                <a:solidFill>
                  <a:srgbClr val="0070C0"/>
                </a:solidFill>
              </a:rPr>
              <a:t>)</a:t>
            </a:r>
            <a:endParaRPr lang="ko-KR" altLang="en-US" sz="2000" i="1" spc="-80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5300" y="787400"/>
            <a:ext cx="15773400" cy="25400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1765300" y="901700"/>
            <a:ext cx="4038600" cy="469900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lvl="0" algn="l">
              <a:lnSpc>
                <a:spcPct val="99600"/>
              </a:lnSpc>
            </a:pPr>
            <a:r>
              <a:rPr lang="en-US" altLang="ko-KR" sz="2600" spc="-300" dirty="0">
                <a:solidFill>
                  <a:srgbClr val="3F6179"/>
                </a:solidFill>
                <a:ea typeface="Pretendard Bold"/>
              </a:rPr>
              <a:t>4-1. </a:t>
            </a:r>
            <a:r>
              <a:rPr lang="ko-KR" altLang="en-US" sz="2600" spc="-300" dirty="0">
                <a:solidFill>
                  <a:srgbClr val="3F6179"/>
                </a:solidFill>
                <a:ea typeface="Pretendard Bold"/>
              </a:rPr>
              <a:t>투자유치 희망 금액  및 계획</a:t>
            </a:r>
            <a:endParaRPr lang="ko-KR" sz="2600" b="0" i="0" u="none" strike="noStrike" spc="-300" dirty="0">
              <a:solidFill>
                <a:srgbClr val="3F6179"/>
              </a:solidFill>
              <a:ea typeface="Pretendard Bold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584200" y="469900"/>
            <a:ext cx="1600200" cy="1117600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lvl="0" algn="l">
              <a:lnSpc>
                <a:spcPct val="99600"/>
              </a:lnSpc>
            </a:pPr>
            <a:r>
              <a:rPr lang="en-US" sz="6300" b="0" i="0" u="none" strike="noStrike" dirty="0">
                <a:solidFill>
                  <a:srgbClr val="3F6179"/>
                </a:solidFill>
                <a:latin typeface="Pretendard Black"/>
              </a:rPr>
              <a:t>04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2147483647" y="2147483647"/>
            <a:ext cx="2147483647" cy="2147483647"/>
            <a:chOff x="0" y="0"/>
            <a:chExt cx="0" cy="0"/>
          </a:xfrm>
        </p:grpSpPr>
      </p:grpSp>
      <p:grpSp>
        <p:nvGrpSpPr>
          <p:cNvPr id="4" name="그룹 3">
            <a:extLst>
              <a:ext uri="{FF2B5EF4-FFF2-40B4-BE49-F238E27FC236}">
                <a16:creationId xmlns:a16="http://schemas.microsoft.com/office/drawing/2014/main" id="{55344F68-C19D-4FA4-B4B1-7B9CF4B05320}"/>
              </a:ext>
            </a:extLst>
          </p:cNvPr>
          <p:cNvGrpSpPr/>
          <p:nvPr/>
        </p:nvGrpSpPr>
        <p:grpSpPr>
          <a:xfrm>
            <a:off x="1371599" y="2187490"/>
            <a:ext cx="15392401" cy="6681217"/>
            <a:chOff x="1998858" y="2155560"/>
            <a:chExt cx="8772809" cy="3807921"/>
          </a:xfrm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ED74492E-7D38-4798-B538-D65BE29282B1}"/>
                </a:ext>
              </a:extLst>
            </p:cNvPr>
            <p:cNvSpPr/>
            <p:nvPr/>
          </p:nvSpPr>
          <p:spPr>
            <a:xfrm>
              <a:off x="3324352" y="2683143"/>
              <a:ext cx="4659461" cy="1044287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0C0C0C">
                  <a:lumMod val="10000"/>
                  <a:lumOff val="9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retendard Light"/>
                <a:ea typeface="Pretendard Light"/>
                <a:cs typeface="+mn-cs"/>
              </a:endParaRPr>
            </a:p>
          </p:txBody>
        </p:sp>
        <p:sp>
          <p:nvSpPr>
            <p:cNvPr id="9" name="직사각형 8">
              <a:extLst>
                <a:ext uri="{FF2B5EF4-FFF2-40B4-BE49-F238E27FC236}">
                  <a16:creationId xmlns:a16="http://schemas.microsoft.com/office/drawing/2014/main" id="{1AE3E04C-6A9C-4AB1-83A0-59DF3B336E59}"/>
                </a:ext>
              </a:extLst>
            </p:cNvPr>
            <p:cNvSpPr/>
            <p:nvPr/>
          </p:nvSpPr>
          <p:spPr>
            <a:xfrm>
              <a:off x="3324352" y="3811841"/>
              <a:ext cx="4659461" cy="1044287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0C0C0C">
                  <a:lumMod val="10000"/>
                  <a:lumOff val="9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retendard Light"/>
                <a:ea typeface="Pretendard Light"/>
                <a:cs typeface="+mn-cs"/>
              </a:endParaRPr>
            </a:p>
          </p:txBody>
        </p:sp>
        <p:sp>
          <p:nvSpPr>
            <p:cNvPr id="10" name="직사각형 9">
              <a:extLst>
                <a:ext uri="{FF2B5EF4-FFF2-40B4-BE49-F238E27FC236}">
                  <a16:creationId xmlns:a16="http://schemas.microsoft.com/office/drawing/2014/main" id="{1F510230-FEFA-440D-9905-274F511C847D}"/>
                </a:ext>
              </a:extLst>
            </p:cNvPr>
            <p:cNvSpPr/>
            <p:nvPr/>
          </p:nvSpPr>
          <p:spPr>
            <a:xfrm>
              <a:off x="3324352" y="4919193"/>
              <a:ext cx="4659461" cy="1044287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0C0C0C">
                  <a:lumMod val="10000"/>
                  <a:lumOff val="9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retendard Light"/>
                <a:ea typeface="Pretendard Light"/>
                <a:cs typeface="+mn-cs"/>
              </a:endParaRPr>
            </a:p>
          </p:txBody>
        </p:sp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5C2EBEB2-CB58-487C-9DB7-E8A2DAA4F24C}"/>
                </a:ext>
              </a:extLst>
            </p:cNvPr>
            <p:cNvSpPr/>
            <p:nvPr/>
          </p:nvSpPr>
          <p:spPr>
            <a:xfrm>
              <a:off x="7192598" y="2313013"/>
              <a:ext cx="3390792" cy="3517833"/>
            </a:xfrm>
            <a:prstGeom prst="ellipse">
              <a:avLst/>
            </a:prstGeom>
            <a:solidFill>
              <a:srgbClr val="0C0C0C">
                <a:lumMod val="75000"/>
                <a:lumOff val="25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softEdge rad="31750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retendard Light"/>
                <a:ea typeface="Pretendard Light"/>
                <a:cs typeface="+mn-cs"/>
              </a:endParaRPr>
            </a:p>
          </p:txBody>
        </p:sp>
        <p:sp>
          <p:nvSpPr>
            <p:cNvPr id="12" name="직사각형 11">
              <a:extLst>
                <a:ext uri="{FF2B5EF4-FFF2-40B4-BE49-F238E27FC236}">
                  <a16:creationId xmlns:a16="http://schemas.microsoft.com/office/drawing/2014/main" id="{07726BD7-653A-4C46-AFDF-6642B0D09A0A}"/>
                </a:ext>
              </a:extLst>
            </p:cNvPr>
            <p:cNvSpPr/>
            <p:nvPr/>
          </p:nvSpPr>
          <p:spPr>
            <a:xfrm>
              <a:off x="1999416" y="2683143"/>
              <a:ext cx="1240414" cy="1044287"/>
            </a:xfrm>
            <a:prstGeom prst="rect">
              <a:avLst/>
            </a:prstGeom>
            <a:solidFill>
              <a:srgbClr val="0C0C0C">
                <a:lumMod val="10000"/>
                <a:lumOff val="9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retendard Light"/>
                <a:ea typeface="Pretendard Light"/>
                <a:cs typeface="+mn-cs"/>
              </a:endParaRPr>
            </a:p>
          </p:txBody>
        </p:sp>
        <p:sp>
          <p:nvSpPr>
            <p:cNvPr id="13" name="직사각형 12">
              <a:extLst>
                <a:ext uri="{FF2B5EF4-FFF2-40B4-BE49-F238E27FC236}">
                  <a16:creationId xmlns:a16="http://schemas.microsoft.com/office/drawing/2014/main" id="{99AB4755-A150-4D47-A155-CC1AB92E8A73}"/>
                </a:ext>
              </a:extLst>
            </p:cNvPr>
            <p:cNvSpPr/>
            <p:nvPr/>
          </p:nvSpPr>
          <p:spPr>
            <a:xfrm>
              <a:off x="1999416" y="3811841"/>
              <a:ext cx="1240414" cy="1044287"/>
            </a:xfrm>
            <a:prstGeom prst="rect">
              <a:avLst/>
            </a:prstGeom>
            <a:solidFill>
              <a:srgbClr val="0C0C0C">
                <a:lumMod val="10000"/>
                <a:lumOff val="9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retendard Light"/>
                <a:ea typeface="Pretendard Light"/>
                <a:cs typeface="+mn-cs"/>
              </a:endParaRPr>
            </a:p>
          </p:txBody>
        </p:sp>
        <p:sp>
          <p:nvSpPr>
            <p:cNvPr id="14" name="직사각형 13">
              <a:extLst>
                <a:ext uri="{FF2B5EF4-FFF2-40B4-BE49-F238E27FC236}">
                  <a16:creationId xmlns:a16="http://schemas.microsoft.com/office/drawing/2014/main" id="{BF381F94-93F4-4BE3-9D26-34CC61F9E52D}"/>
                </a:ext>
              </a:extLst>
            </p:cNvPr>
            <p:cNvSpPr/>
            <p:nvPr/>
          </p:nvSpPr>
          <p:spPr>
            <a:xfrm>
              <a:off x="1999416" y="4919194"/>
              <a:ext cx="1240414" cy="1044287"/>
            </a:xfrm>
            <a:prstGeom prst="rect">
              <a:avLst/>
            </a:prstGeom>
            <a:solidFill>
              <a:srgbClr val="0C0C0C">
                <a:lumMod val="10000"/>
                <a:lumOff val="9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retendard Light"/>
                <a:ea typeface="Pretendard Light"/>
                <a:cs typeface="+mn-cs"/>
              </a:endParaRPr>
            </a:p>
          </p:txBody>
        </p:sp>
        <p:sp>
          <p:nvSpPr>
            <p:cNvPr id="15" name="직사각형 14">
              <a:extLst>
                <a:ext uri="{FF2B5EF4-FFF2-40B4-BE49-F238E27FC236}">
                  <a16:creationId xmlns:a16="http://schemas.microsoft.com/office/drawing/2014/main" id="{8452BA25-873F-4F36-A62D-2BECFC435EC5}"/>
                </a:ext>
              </a:extLst>
            </p:cNvPr>
            <p:cNvSpPr/>
            <p:nvPr/>
          </p:nvSpPr>
          <p:spPr>
            <a:xfrm>
              <a:off x="1998858" y="2155560"/>
              <a:ext cx="1240414" cy="443172"/>
            </a:xfrm>
            <a:prstGeom prst="rect">
              <a:avLst/>
            </a:prstGeom>
            <a:solidFill>
              <a:srgbClr val="4D69A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retendard Light"/>
                <a:ea typeface="Pretendard Light"/>
                <a:cs typeface="+mn-cs"/>
              </a:endParaRPr>
            </a:p>
          </p:txBody>
        </p:sp>
        <p:sp>
          <p:nvSpPr>
            <p:cNvPr id="16" name="직사각형 15">
              <a:extLst>
                <a:ext uri="{FF2B5EF4-FFF2-40B4-BE49-F238E27FC236}">
                  <a16:creationId xmlns:a16="http://schemas.microsoft.com/office/drawing/2014/main" id="{9EFAA5A1-EDD6-46A8-8D79-3FF43AEA164D}"/>
                </a:ext>
              </a:extLst>
            </p:cNvPr>
            <p:cNvSpPr/>
            <p:nvPr/>
          </p:nvSpPr>
          <p:spPr>
            <a:xfrm>
              <a:off x="3324352" y="2158876"/>
              <a:ext cx="4659461" cy="443173"/>
            </a:xfrm>
            <a:prstGeom prst="rect">
              <a:avLst/>
            </a:prstGeom>
            <a:solidFill>
              <a:srgbClr val="4D69A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retendard Light"/>
                <a:ea typeface="Pretendard Light"/>
                <a:cs typeface="+mn-cs"/>
              </a:endParaRPr>
            </a:p>
          </p:txBody>
        </p:sp>
        <p:sp>
          <p:nvSpPr>
            <p:cNvPr id="17" name="타원 16">
              <a:extLst>
                <a:ext uri="{FF2B5EF4-FFF2-40B4-BE49-F238E27FC236}">
                  <a16:creationId xmlns:a16="http://schemas.microsoft.com/office/drawing/2014/main" id="{F1C8FEE1-DB25-4B47-9D38-1DB5B153934B}"/>
                </a:ext>
              </a:extLst>
            </p:cNvPr>
            <p:cNvSpPr/>
            <p:nvPr/>
          </p:nvSpPr>
          <p:spPr>
            <a:xfrm>
              <a:off x="7502743" y="2512813"/>
              <a:ext cx="3268924" cy="3250480"/>
            </a:xfrm>
            <a:prstGeom prst="ellipse">
              <a:avLst/>
            </a:prstGeom>
            <a:solidFill>
              <a:srgbClr val="FFFFFF"/>
            </a:solidFill>
            <a:ln w="146050" cap="flat" cmpd="sng" algn="ctr">
              <a:solidFill>
                <a:srgbClr val="4D69A9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retendard Light"/>
                <a:ea typeface="Pretendard Light"/>
                <a:cs typeface="+mn-cs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CCF0BB41-9F78-4EC0-AE60-296D4A8077F9}"/>
                </a:ext>
              </a:extLst>
            </p:cNvPr>
            <p:cNvSpPr txBox="1"/>
            <p:nvPr/>
          </p:nvSpPr>
          <p:spPr>
            <a:xfrm>
              <a:off x="2238809" y="3017799"/>
              <a:ext cx="454801" cy="23165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atinLnBrk="0">
                <a:lnSpc>
                  <a:spcPct val="110000"/>
                </a:lnSpc>
              </a:pPr>
              <a:r>
                <a:rPr lang="ko-KR" altLang="en-US" sz="2000" b="1" spc="-20" dirty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C0C0C"/>
                  </a:solidFill>
                  <a:latin typeface="Pretendard ExtraBold" panose="02000903000000020004" pitchFamily="2" charset="-127"/>
                  <a:ea typeface="Pretendard ExtraBold" panose="02000903000000020004" pitchFamily="2" charset="-127"/>
                  <a:cs typeface="Pretendard ExtraBold" panose="02000903000000020004" pitchFamily="2" charset="-127"/>
                </a:rPr>
                <a:t>항목 </a:t>
              </a:r>
              <a:r>
                <a:rPr lang="en-US" altLang="ko-KR" sz="2000" b="1" spc="-20" dirty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C0C0C"/>
                  </a:solidFill>
                  <a:latin typeface="Pretendard ExtraBold" panose="02000903000000020004" pitchFamily="2" charset="-127"/>
                  <a:ea typeface="Pretendard ExtraBold" panose="02000903000000020004" pitchFamily="2" charset="-127"/>
                  <a:cs typeface="Pretendard ExtraBold" panose="02000903000000020004" pitchFamily="2" charset="-127"/>
                </a:rPr>
                <a:t>1</a:t>
              </a:r>
              <a:endParaRPr lang="en-US" altLang="ko-KR" sz="2000" b="1" spc="-20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C0C0C"/>
                </a:solidFill>
                <a:latin typeface="Pretendard Medium" panose="02000603000000020004" pitchFamily="2" charset="-127"/>
                <a:ea typeface="Pretendard Medium" panose="02000603000000020004" pitchFamily="2" charset="-127"/>
                <a:cs typeface="Pretendard Medium" panose="02000603000000020004" pitchFamily="2" charset="-127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7190081F-2749-4A20-93B7-72C0D184432B}"/>
                </a:ext>
              </a:extLst>
            </p:cNvPr>
            <p:cNvSpPr txBox="1"/>
            <p:nvPr/>
          </p:nvSpPr>
          <p:spPr>
            <a:xfrm>
              <a:off x="2238809" y="4146497"/>
              <a:ext cx="474901" cy="23165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atinLnBrk="0">
                <a:lnSpc>
                  <a:spcPct val="110000"/>
                </a:lnSpc>
              </a:pPr>
              <a:r>
                <a:rPr lang="ko-KR" altLang="en-US" sz="2000" b="1" spc="-2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C0C0C"/>
                  </a:solidFill>
                  <a:latin typeface="Pretendard ExtraBold" panose="02000903000000020004" pitchFamily="2" charset="-127"/>
                  <a:ea typeface="Pretendard ExtraBold" panose="02000903000000020004" pitchFamily="2" charset="-127"/>
                  <a:cs typeface="Pretendard ExtraBold" panose="02000903000000020004" pitchFamily="2" charset="-127"/>
                </a:rPr>
                <a:t>항목 </a:t>
              </a:r>
              <a:r>
                <a:rPr lang="en-US" altLang="ko-KR" sz="2000" b="1" spc="-2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C0C0C"/>
                  </a:solidFill>
                  <a:latin typeface="Pretendard ExtraBold" panose="02000903000000020004" pitchFamily="2" charset="-127"/>
                  <a:ea typeface="Pretendard ExtraBold" panose="02000903000000020004" pitchFamily="2" charset="-127"/>
                  <a:cs typeface="Pretendard ExtraBold" panose="02000903000000020004" pitchFamily="2" charset="-127"/>
                </a:rPr>
                <a:t>2</a:t>
              </a:r>
              <a:endParaRPr lang="en-US" altLang="ko-KR" sz="2000" b="1" spc="-2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C0C0C"/>
                </a:solidFill>
                <a:latin typeface="Pretendard Medium" panose="02000603000000020004" pitchFamily="2" charset="-127"/>
                <a:ea typeface="Pretendard Medium" panose="02000603000000020004" pitchFamily="2" charset="-127"/>
                <a:cs typeface="Pretendard Medium" panose="02000603000000020004" pitchFamily="2" charset="-127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39838F27-FE0B-45EA-A756-31E48A014837}"/>
                </a:ext>
              </a:extLst>
            </p:cNvPr>
            <p:cNvSpPr txBox="1"/>
            <p:nvPr/>
          </p:nvSpPr>
          <p:spPr>
            <a:xfrm>
              <a:off x="2238809" y="5253849"/>
              <a:ext cx="478555" cy="23165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atinLnBrk="0">
                <a:lnSpc>
                  <a:spcPct val="110000"/>
                </a:lnSpc>
              </a:pPr>
              <a:r>
                <a:rPr lang="ko-KR" altLang="en-US" sz="2000" b="1" spc="-2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C0C0C"/>
                  </a:solidFill>
                  <a:latin typeface="Pretendard ExtraBold" panose="02000903000000020004" pitchFamily="2" charset="-127"/>
                  <a:ea typeface="Pretendard ExtraBold" panose="02000903000000020004" pitchFamily="2" charset="-127"/>
                  <a:cs typeface="Pretendard ExtraBold" panose="02000903000000020004" pitchFamily="2" charset="-127"/>
                </a:rPr>
                <a:t>항목 </a:t>
              </a:r>
              <a:r>
                <a:rPr lang="en-US" altLang="ko-KR" sz="2000" b="1" spc="-2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C0C0C"/>
                  </a:solidFill>
                  <a:latin typeface="Pretendard ExtraBold" panose="02000903000000020004" pitchFamily="2" charset="-127"/>
                  <a:ea typeface="Pretendard ExtraBold" panose="02000903000000020004" pitchFamily="2" charset="-127"/>
                  <a:cs typeface="Pretendard ExtraBold" panose="02000903000000020004" pitchFamily="2" charset="-127"/>
                </a:rPr>
                <a:t>3</a:t>
              </a:r>
              <a:endParaRPr lang="en-US" altLang="ko-KR" sz="2000" b="1" spc="-2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C0C0C"/>
                </a:solidFill>
                <a:latin typeface="Pretendard Medium" panose="02000603000000020004" pitchFamily="2" charset="-127"/>
                <a:ea typeface="Pretendard Medium" panose="02000603000000020004" pitchFamily="2" charset="-127"/>
                <a:cs typeface="Pretendard Medium" panose="02000603000000020004" pitchFamily="2" charset="-127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D9B1E863-8C4C-45FC-AD6D-05569EB97056}"/>
                </a:ext>
              </a:extLst>
            </p:cNvPr>
            <p:cNvSpPr txBox="1"/>
            <p:nvPr/>
          </p:nvSpPr>
          <p:spPr>
            <a:xfrm>
              <a:off x="2286093" y="2255434"/>
              <a:ext cx="603721" cy="23165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atinLnBrk="0">
                <a:lnSpc>
                  <a:spcPct val="110000"/>
                </a:lnSpc>
              </a:pPr>
              <a:r>
                <a:rPr lang="ko-KR" altLang="en-US" sz="2000" spc="-20" dirty="0">
                  <a:ln>
                    <a:solidFill>
                      <a:srgbClr val="0C0C0C">
                        <a:alpha val="0"/>
                      </a:srgbClr>
                    </a:solidFill>
                  </a:ln>
                  <a:solidFill>
                    <a:srgbClr val="FFFFFF"/>
                  </a:solidFill>
                  <a:latin typeface="Pretendard ExtraBold" panose="02000903000000020004" pitchFamily="2" charset="-127"/>
                  <a:ea typeface="Pretendard ExtraBold" panose="02000903000000020004" pitchFamily="2" charset="-127"/>
                  <a:cs typeface="Pretendard ExtraBold" panose="02000903000000020004" pitchFamily="2" charset="-127"/>
                </a:rPr>
                <a:t>투자항목</a:t>
              </a:r>
              <a:endParaRPr lang="en-US" altLang="ko-KR" sz="2000" spc="-20" dirty="0">
                <a:ln>
                  <a:solidFill>
                    <a:srgbClr val="0C0C0C">
                      <a:alpha val="0"/>
                    </a:srgbClr>
                  </a:solidFill>
                </a:ln>
                <a:solidFill>
                  <a:srgbClr val="FFFFFF"/>
                </a:solidFill>
                <a:latin typeface="Pretendard Medium" panose="02000603000000020004" pitchFamily="2" charset="-127"/>
                <a:ea typeface="Pretendard Medium" panose="02000603000000020004" pitchFamily="2" charset="-127"/>
                <a:cs typeface="Pretendard Medium" panose="02000603000000020004" pitchFamily="2" charset="-127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674C7BA0-AD70-4741-9E7F-3ED599434E6A}"/>
                </a:ext>
              </a:extLst>
            </p:cNvPr>
            <p:cNvSpPr txBox="1"/>
            <p:nvPr/>
          </p:nvSpPr>
          <p:spPr>
            <a:xfrm>
              <a:off x="5401557" y="2273322"/>
              <a:ext cx="603721" cy="23165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atinLnBrk="0">
                <a:lnSpc>
                  <a:spcPct val="110000"/>
                </a:lnSpc>
              </a:pPr>
              <a:r>
                <a:rPr lang="ko-KR" altLang="en-US" sz="2000" spc="-20" dirty="0">
                  <a:ln>
                    <a:solidFill>
                      <a:srgbClr val="0C0C0C">
                        <a:alpha val="0"/>
                      </a:srgbClr>
                    </a:solidFill>
                  </a:ln>
                  <a:solidFill>
                    <a:srgbClr val="FFFFFF"/>
                  </a:solidFill>
                  <a:latin typeface="Pretendard ExtraBold" panose="02000903000000020004" pitchFamily="2" charset="-127"/>
                  <a:ea typeface="Pretendard ExtraBold" panose="02000903000000020004" pitchFamily="2" charset="-127"/>
                  <a:cs typeface="Pretendard ExtraBold" panose="02000903000000020004" pitchFamily="2" charset="-127"/>
                </a:rPr>
                <a:t>세부내용</a:t>
              </a:r>
              <a:endParaRPr lang="en-US" altLang="ko-KR" sz="2000" spc="-20" dirty="0">
                <a:ln>
                  <a:solidFill>
                    <a:srgbClr val="0C0C0C">
                      <a:alpha val="0"/>
                    </a:srgbClr>
                  </a:solidFill>
                </a:ln>
                <a:solidFill>
                  <a:srgbClr val="FFFFFF"/>
                </a:solidFill>
                <a:latin typeface="Pretendard Medium" panose="02000603000000020004" pitchFamily="2" charset="-127"/>
                <a:ea typeface="Pretendard Medium" panose="02000603000000020004" pitchFamily="2" charset="-127"/>
                <a:cs typeface="Pretendard Medium" panose="02000603000000020004" pitchFamily="2" charset="-127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838F3CDD-6392-48BB-9267-F317E0611B07}"/>
                </a:ext>
              </a:extLst>
            </p:cNvPr>
            <p:cNvSpPr txBox="1"/>
            <p:nvPr/>
          </p:nvSpPr>
          <p:spPr>
            <a:xfrm>
              <a:off x="3394702" y="3017799"/>
              <a:ext cx="4361886" cy="1897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atinLnBrk="0">
                <a:lnSpc>
                  <a:spcPct val="130000"/>
                </a:lnSpc>
              </a:pPr>
              <a:r>
                <a:rPr lang="ko-KR" altLang="en-US" sz="1400" spc="-50" dirty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C0C0C">
                      <a:lumMod val="75000"/>
                      <a:lumOff val="2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향후 투자유치 성공 시 자금 활용 계획에 대한 상세 내용 기술</a:t>
              </a:r>
              <a:endParaRPr lang="id-ID" altLang="ko-KR" sz="1400" spc="-50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C0C0C">
                    <a:lumMod val="75000"/>
                    <a:lumOff val="25000"/>
                  </a:srgbClr>
                </a:solidFill>
                <a:latin typeface="Pretendard Light" panose="02000403000000020004" pitchFamily="50" charset="-127"/>
                <a:ea typeface="Pretendard Light" panose="02000403000000020004" pitchFamily="50" charset="-127"/>
                <a:cs typeface="Pretendard Light" panose="02000403000000020004" pitchFamily="50" charset="-127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8AAB195C-D7F9-487A-9FA0-53D17361EA9A}"/>
                </a:ext>
              </a:extLst>
            </p:cNvPr>
            <p:cNvSpPr txBox="1"/>
            <p:nvPr/>
          </p:nvSpPr>
          <p:spPr>
            <a:xfrm>
              <a:off x="8261184" y="3592761"/>
              <a:ext cx="1819897" cy="3211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atinLnBrk="0">
                <a:lnSpc>
                  <a:spcPct val="110000"/>
                </a:lnSpc>
              </a:pPr>
              <a:r>
                <a:rPr lang="ko-KR" altLang="en-US" sz="3000" spc="-20" dirty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4D69A9"/>
                  </a:solidFill>
                  <a:latin typeface="Pretendard ExtraBold" panose="02000903000000020004" pitchFamily="2" charset="-127"/>
                  <a:ea typeface="Pretendard ExtraBold" panose="02000903000000020004" pitchFamily="2" charset="-127"/>
                  <a:cs typeface="Pretendard ExtraBold" panose="02000903000000020004" pitchFamily="2" charset="-127"/>
                </a:rPr>
                <a:t>투자유치 희망 금액</a:t>
              </a:r>
              <a:endParaRPr lang="en-US" altLang="ko-KR" sz="3000" spc="-20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4D69A9"/>
                </a:solidFill>
                <a:latin typeface="Pretendard Medium" panose="02000603000000020004" pitchFamily="2" charset="-127"/>
                <a:ea typeface="Pretendard Medium" panose="02000603000000020004" pitchFamily="2" charset="-127"/>
                <a:cs typeface="Pretendard Medium" panose="02000603000000020004" pitchFamily="2" charset="-127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984A6D54-0FF8-4929-A6C1-1C33BE83840B}"/>
                </a:ext>
              </a:extLst>
            </p:cNvPr>
            <p:cNvSpPr txBox="1"/>
            <p:nvPr/>
          </p:nvSpPr>
          <p:spPr>
            <a:xfrm>
              <a:off x="8621740" y="3887231"/>
              <a:ext cx="1030932" cy="57887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ko-KR" sz="6600" spc="-30" dirty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C0C0C"/>
                  </a:solidFill>
                  <a:latin typeface="Pretendard ExtraBold"/>
                  <a:ea typeface="Pretendard ExtraBold"/>
                  <a:cs typeface="Pretendard Black" panose="02000A03000000020004" pitchFamily="50" charset="-127"/>
                </a:rPr>
                <a:t>00</a:t>
              </a:r>
              <a:r>
                <a:rPr lang="ko-KR" altLang="en-US" sz="4800" spc="-30" dirty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C0C0C"/>
                  </a:solidFill>
                  <a:latin typeface="Pretendard ExtraBold"/>
                  <a:ea typeface="Pretendard ExtraBold"/>
                  <a:cs typeface="Pretendard Black" panose="02000A03000000020004" pitchFamily="50" charset="-127"/>
                </a:rPr>
                <a:t> 원</a:t>
              </a:r>
              <a:endParaRPr lang="en-US" altLang="ko-KR" sz="6600" spc="-30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C0C0C"/>
                </a:solidFill>
                <a:latin typeface="Pretendard ExtraBold"/>
                <a:ea typeface="Pretendard ExtraBold"/>
                <a:cs typeface="Pretendard Black" panose="02000A03000000020004" pitchFamily="50" charset="-127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632DCD6C-D141-4FEF-8286-13BDFF21F2F5}"/>
                </a:ext>
              </a:extLst>
            </p:cNvPr>
            <p:cNvSpPr txBox="1"/>
            <p:nvPr/>
          </p:nvSpPr>
          <p:spPr>
            <a:xfrm>
              <a:off x="8421611" y="4652479"/>
              <a:ext cx="1514054" cy="2484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atinLnBrk="0">
                <a:lnSpc>
                  <a:spcPct val="130000"/>
                </a:lnSpc>
              </a:pPr>
              <a:r>
                <a:rPr lang="en-US" altLang="ko-KR" sz="2000" spc="-50" dirty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C0C0C">
                      <a:lumMod val="75000"/>
                      <a:lumOff val="2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0000</a:t>
              </a:r>
              <a:r>
                <a:rPr lang="ko-KR" altLang="en-US" sz="2000" spc="-50" dirty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C0C0C">
                      <a:lumMod val="75000"/>
                      <a:lumOff val="2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년까지 유치 목표</a:t>
              </a:r>
              <a:endParaRPr lang="en-US" altLang="ko-KR" sz="2000" spc="-50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C0C0C">
                    <a:lumMod val="75000"/>
                    <a:lumOff val="25000"/>
                  </a:srgbClr>
                </a:solidFill>
                <a:latin typeface="Pretendard Light" panose="02000403000000020004" pitchFamily="50" charset="-127"/>
                <a:ea typeface="Pretendard Light" panose="02000403000000020004" pitchFamily="50" charset="-127"/>
                <a:cs typeface="Pretendard Light" panose="02000403000000020004" pitchFamily="50" charset="-127"/>
              </a:endParaRPr>
            </a:p>
          </p:txBody>
        </p:sp>
        <p:cxnSp>
          <p:nvCxnSpPr>
            <p:cNvPr id="27" name="직선 연결선 26">
              <a:extLst>
                <a:ext uri="{FF2B5EF4-FFF2-40B4-BE49-F238E27FC236}">
                  <a16:creationId xmlns:a16="http://schemas.microsoft.com/office/drawing/2014/main" id="{392E4DE1-00A1-4FD4-B349-9779882FF7D1}"/>
                </a:ext>
              </a:extLst>
            </p:cNvPr>
            <p:cNvCxnSpPr>
              <a:cxnSpLocks/>
            </p:cNvCxnSpPr>
            <p:nvPr/>
          </p:nvCxnSpPr>
          <p:spPr>
            <a:xfrm>
              <a:off x="8200558" y="4535197"/>
              <a:ext cx="1873295" cy="0"/>
            </a:xfrm>
            <a:prstGeom prst="line">
              <a:avLst/>
            </a:prstGeom>
            <a:noFill/>
            <a:ln w="12700" cap="flat" cmpd="sng" algn="ctr">
              <a:solidFill>
                <a:srgbClr val="4D69A9"/>
              </a:solidFill>
              <a:prstDash val="solid"/>
              <a:miter lim="800000"/>
            </a:ln>
            <a:effectLst/>
          </p:spPr>
        </p:cxnSp>
        <p:pic>
          <p:nvPicPr>
            <p:cNvPr id="28" name="그래픽 27">
              <a:extLst>
                <a:ext uri="{FF2B5EF4-FFF2-40B4-BE49-F238E27FC236}">
                  <a16:creationId xmlns:a16="http://schemas.microsoft.com/office/drawing/2014/main" id="{AFBCF91F-8721-47B2-AE72-E187ADF1BCD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>
            <a:xfrm>
              <a:off x="8917401" y="3084090"/>
              <a:ext cx="439608" cy="439608"/>
            </a:xfrm>
            <a:prstGeom prst="rect">
              <a:avLst/>
            </a:prstGeom>
          </p:spPr>
        </p:pic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3C5829D4-8801-4526-BAA0-189DCE4D3195}"/>
                </a:ext>
              </a:extLst>
            </p:cNvPr>
            <p:cNvSpPr txBox="1"/>
            <p:nvPr/>
          </p:nvSpPr>
          <p:spPr>
            <a:xfrm>
              <a:off x="2083937" y="3345970"/>
              <a:ext cx="1150562" cy="2985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atinLnBrk="0">
                <a:lnSpc>
                  <a:spcPct val="130000"/>
                </a:lnSpc>
              </a:pPr>
              <a:r>
                <a:rPr lang="en-US" altLang="ko-KR" sz="1200" spc="-50" dirty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C0C0C">
                      <a:lumMod val="75000"/>
                      <a:lumOff val="2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(</a:t>
              </a:r>
              <a:r>
                <a:rPr lang="ko-KR" altLang="en-US" sz="1200" spc="-50" dirty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C0C0C">
                      <a:lumMod val="75000"/>
                      <a:lumOff val="2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예시</a:t>
              </a:r>
              <a:r>
                <a:rPr lang="en-US" altLang="ko-KR" sz="1200" spc="-50" dirty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C0C0C">
                      <a:lumMod val="75000"/>
                      <a:lumOff val="2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) </a:t>
              </a:r>
              <a:r>
                <a:rPr lang="ko-KR" altLang="en-US" sz="1200" spc="-50" dirty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C0C0C">
                      <a:lumMod val="75000"/>
                      <a:lumOff val="2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인건비</a:t>
              </a:r>
              <a:endParaRPr lang="id-ID" altLang="ko-KR" sz="1200" spc="-50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C0C0C">
                    <a:lumMod val="75000"/>
                    <a:lumOff val="25000"/>
                  </a:srgbClr>
                </a:solidFill>
                <a:latin typeface="Pretendard Light" panose="02000403000000020004" pitchFamily="50" charset="-127"/>
                <a:ea typeface="Pretendard Light" panose="02000403000000020004" pitchFamily="50" charset="-127"/>
                <a:cs typeface="Pretendard Light" panose="02000403000000020004" pitchFamily="50" charset="-127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63640A0E-7E03-4DBF-9A43-440893B41565}"/>
                </a:ext>
              </a:extLst>
            </p:cNvPr>
            <p:cNvSpPr txBox="1"/>
            <p:nvPr/>
          </p:nvSpPr>
          <p:spPr>
            <a:xfrm>
              <a:off x="2015961" y="4524601"/>
              <a:ext cx="1163820" cy="2985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atinLnBrk="0">
                <a:lnSpc>
                  <a:spcPct val="130000"/>
                </a:lnSpc>
              </a:pPr>
              <a:r>
                <a:rPr lang="en-US" altLang="ko-KR" sz="1200" spc="-50" dirty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C0C0C">
                      <a:lumMod val="75000"/>
                      <a:lumOff val="2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(</a:t>
              </a:r>
              <a:r>
                <a:rPr lang="ko-KR" altLang="en-US" sz="1200" spc="-50" dirty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C0C0C">
                      <a:lumMod val="75000"/>
                      <a:lumOff val="2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예시</a:t>
              </a:r>
              <a:r>
                <a:rPr lang="en-US" altLang="ko-KR" sz="1200" spc="-50" dirty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C0C0C">
                      <a:lumMod val="75000"/>
                      <a:lumOff val="2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) </a:t>
              </a:r>
              <a:r>
                <a:rPr lang="ko-KR" altLang="en-US" sz="1200" spc="-50" dirty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C0C0C">
                      <a:lumMod val="75000"/>
                      <a:lumOff val="2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시설비</a:t>
              </a:r>
              <a:endParaRPr lang="id-ID" altLang="ko-KR" sz="1200" spc="-50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C0C0C">
                    <a:lumMod val="75000"/>
                    <a:lumOff val="25000"/>
                  </a:srgbClr>
                </a:solidFill>
                <a:latin typeface="Pretendard Light" panose="02000403000000020004" pitchFamily="50" charset="-127"/>
                <a:ea typeface="Pretendard Light" panose="02000403000000020004" pitchFamily="50" charset="-127"/>
                <a:cs typeface="Pretendard Light" panose="02000403000000020004" pitchFamily="50" charset="-127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D32002BA-E6E4-4976-AE20-8AF159D4A86F}"/>
                </a:ext>
              </a:extLst>
            </p:cNvPr>
            <p:cNvSpPr txBox="1"/>
            <p:nvPr/>
          </p:nvSpPr>
          <p:spPr>
            <a:xfrm>
              <a:off x="2015961" y="5614021"/>
              <a:ext cx="1218538" cy="2985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atinLnBrk="0">
                <a:lnSpc>
                  <a:spcPct val="130000"/>
                </a:lnSpc>
              </a:pPr>
              <a:r>
                <a:rPr lang="en-US" altLang="ko-KR" sz="1200" spc="-50" dirty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C0C0C">
                      <a:lumMod val="75000"/>
                      <a:lumOff val="2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(</a:t>
              </a:r>
              <a:r>
                <a:rPr lang="ko-KR" altLang="en-US" sz="1200" spc="-50" dirty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C0C0C">
                      <a:lumMod val="75000"/>
                      <a:lumOff val="2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예시</a:t>
              </a:r>
              <a:r>
                <a:rPr lang="en-US" altLang="ko-KR" sz="1200" spc="-50" dirty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C0C0C">
                      <a:lumMod val="75000"/>
                      <a:lumOff val="2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) </a:t>
              </a:r>
              <a:r>
                <a:rPr lang="ko-KR" altLang="en-US" sz="1200" spc="-50" dirty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C0C0C">
                      <a:lumMod val="75000"/>
                      <a:lumOff val="2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마케팅비</a:t>
              </a:r>
              <a:endParaRPr lang="id-ID" altLang="ko-KR" sz="1200" spc="-50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C0C0C">
                    <a:lumMod val="75000"/>
                    <a:lumOff val="25000"/>
                  </a:srgbClr>
                </a:solidFill>
                <a:latin typeface="Pretendard Light" panose="02000403000000020004" pitchFamily="50" charset="-127"/>
                <a:ea typeface="Pretendard Light" panose="02000403000000020004" pitchFamily="50" charset="-127"/>
                <a:cs typeface="Pretendard Light" panose="02000403000000020004" pitchFamily="50" charset="-127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A44F1817-27FD-4AD1-ABCF-2E93BB139E57}"/>
                </a:ext>
              </a:extLst>
            </p:cNvPr>
            <p:cNvSpPr txBox="1"/>
            <p:nvPr/>
          </p:nvSpPr>
          <p:spPr>
            <a:xfrm>
              <a:off x="3394282" y="4227194"/>
              <a:ext cx="4361886" cy="1897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atinLnBrk="0">
                <a:lnSpc>
                  <a:spcPct val="130000"/>
                </a:lnSpc>
              </a:pPr>
              <a:r>
                <a:rPr lang="ko-KR" altLang="en-US" sz="1400" spc="-50" dirty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C0C0C">
                      <a:lumMod val="75000"/>
                      <a:lumOff val="2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향후 투자유치 성공 시 자금 활용 계획에 대한 상세 내용 기술</a:t>
              </a:r>
              <a:endParaRPr lang="id-ID" altLang="ko-KR" sz="1400" spc="-50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C0C0C">
                    <a:lumMod val="75000"/>
                    <a:lumOff val="25000"/>
                  </a:srgbClr>
                </a:solidFill>
                <a:latin typeface="Pretendard Light" panose="02000403000000020004" pitchFamily="50" charset="-127"/>
                <a:ea typeface="Pretendard Light" panose="02000403000000020004" pitchFamily="50" charset="-127"/>
                <a:cs typeface="Pretendard Light" panose="02000403000000020004" pitchFamily="50" charset="-127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AB857D0E-F5BA-464C-9405-1DF25EC9AE7D}"/>
                </a:ext>
              </a:extLst>
            </p:cNvPr>
            <p:cNvSpPr txBox="1"/>
            <p:nvPr/>
          </p:nvSpPr>
          <p:spPr>
            <a:xfrm>
              <a:off x="3394702" y="5321482"/>
              <a:ext cx="4361886" cy="1897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atinLnBrk="0">
                <a:lnSpc>
                  <a:spcPct val="130000"/>
                </a:lnSpc>
              </a:pPr>
              <a:r>
                <a:rPr lang="ko-KR" altLang="en-US" sz="1400" spc="-50" dirty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C0C0C">
                      <a:lumMod val="75000"/>
                      <a:lumOff val="2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향후 투자유치 성공 시 자금 활용 계획에 대한 상세 내용 기술</a:t>
              </a:r>
              <a:endParaRPr lang="id-ID" altLang="ko-KR" sz="1400" spc="-50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C0C0C">
                    <a:lumMod val="75000"/>
                    <a:lumOff val="25000"/>
                  </a:srgbClr>
                </a:solidFill>
                <a:latin typeface="Pretendard Light" panose="02000403000000020004" pitchFamily="50" charset="-127"/>
                <a:ea typeface="Pretendard Light" panose="02000403000000020004" pitchFamily="50" charset="-127"/>
                <a:cs typeface="Pretendard Light" panose="02000403000000020004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352126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5300" y="787400"/>
            <a:ext cx="15773400" cy="25400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1765300" y="901700"/>
            <a:ext cx="4038600" cy="469900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lvl="0" algn="l">
              <a:lnSpc>
                <a:spcPct val="99600"/>
              </a:lnSpc>
            </a:pPr>
            <a:r>
              <a:rPr lang="en-US" altLang="ko-KR" sz="2600" spc="-300" dirty="0">
                <a:solidFill>
                  <a:srgbClr val="3F6179"/>
                </a:solidFill>
                <a:ea typeface="Pretendard Bold"/>
              </a:rPr>
              <a:t>4-2. </a:t>
            </a:r>
            <a:r>
              <a:rPr lang="ko-KR" altLang="en-US" sz="2600" spc="-300" dirty="0">
                <a:solidFill>
                  <a:srgbClr val="3F6179"/>
                </a:solidFill>
                <a:ea typeface="Pretendard Bold"/>
              </a:rPr>
              <a:t>비전</a:t>
            </a:r>
            <a:endParaRPr lang="ko-KR" sz="2600" b="0" i="0" u="none" strike="noStrike" spc="-300" dirty="0">
              <a:solidFill>
                <a:srgbClr val="3F6179"/>
              </a:solidFill>
              <a:ea typeface="Pretendard Bold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584200" y="469900"/>
            <a:ext cx="1600200" cy="1117600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lvl="0" algn="l">
              <a:lnSpc>
                <a:spcPct val="99600"/>
              </a:lnSpc>
            </a:pPr>
            <a:r>
              <a:rPr lang="en-US" sz="6300" b="0" i="0" u="none" strike="noStrike" dirty="0">
                <a:solidFill>
                  <a:srgbClr val="3F6179"/>
                </a:solidFill>
                <a:latin typeface="Pretendard Black"/>
              </a:rPr>
              <a:t>04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2147483647" y="2147483647"/>
            <a:ext cx="2147483647" cy="2147483647"/>
            <a:chOff x="0" y="0"/>
            <a:chExt cx="0" cy="0"/>
          </a:xfrm>
        </p:grpSpPr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0872AF1D-C94F-4A74-A3A1-9E9065C65567}"/>
              </a:ext>
            </a:extLst>
          </p:cNvPr>
          <p:cNvSpPr txBox="1"/>
          <p:nvPr/>
        </p:nvSpPr>
        <p:spPr>
          <a:xfrm>
            <a:off x="6094379" y="4958834"/>
            <a:ext cx="609924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ko-KR" i="1" spc="-80" dirty="0">
                <a:solidFill>
                  <a:srgbClr val="0070C0"/>
                </a:solidFill>
                <a:latin typeface="+mn-ea"/>
              </a:rPr>
              <a:t>※ </a:t>
            </a:r>
            <a:r>
              <a:rPr lang="ko-KR" altLang="en-US" i="1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070C0"/>
                </a:solidFill>
                <a:latin typeface="+mn-ea"/>
                <a:cs typeface="Pretendard Light" panose="02000403000000020004" pitchFamily="50" charset="-127"/>
              </a:rPr>
              <a:t>기업 중장기 비전</a:t>
            </a:r>
            <a:r>
              <a:rPr lang="en-US" altLang="ko-KR" i="1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070C0"/>
                </a:solidFill>
                <a:latin typeface="+mn-ea"/>
                <a:cs typeface="Pretendard Light" panose="02000403000000020004" pitchFamily="50" charset="-127"/>
              </a:rPr>
              <a:t> / Identity </a:t>
            </a:r>
            <a:r>
              <a:rPr lang="ko-KR" altLang="en-US" i="1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070C0"/>
                </a:solidFill>
                <a:latin typeface="+mn-ea"/>
                <a:cs typeface="Pretendard Light" panose="02000403000000020004" pitchFamily="50" charset="-127"/>
              </a:rPr>
              <a:t>에 대하여 자유롭게 작성</a:t>
            </a:r>
          </a:p>
        </p:txBody>
      </p:sp>
    </p:spTree>
    <p:extLst>
      <p:ext uri="{BB962C8B-B14F-4D97-AF65-F5344CB8AC3E}">
        <p14:creationId xmlns:p14="http://schemas.microsoft.com/office/powerpoint/2010/main" val="19458882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1600" y="6057900"/>
            <a:ext cx="7505700" cy="25400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1600" y="6959600"/>
            <a:ext cx="7505700" cy="25400"/>
          </a:xfrm>
          <a:prstGeom prst="rect">
            <a:avLst/>
          </a:prstGeom>
        </p:spPr>
      </p:pic>
      <p:grpSp>
        <p:nvGrpSpPr>
          <p:cNvPr id="6" name="Group 6"/>
          <p:cNvGrpSpPr/>
          <p:nvPr/>
        </p:nvGrpSpPr>
        <p:grpSpPr>
          <a:xfrm>
            <a:off x="2147483647" y="2147483647"/>
            <a:ext cx="2147483647" cy="2147483647"/>
            <a:chOff x="0" y="0"/>
            <a:chExt cx="0" cy="0"/>
          </a:xfrm>
        </p:grpSpPr>
      </p:grpSp>
      <p:sp>
        <p:nvSpPr>
          <p:cNvPr id="10" name="TextBox 10"/>
          <p:cNvSpPr txBox="1"/>
          <p:nvPr/>
        </p:nvSpPr>
        <p:spPr>
          <a:xfrm>
            <a:off x="4330700" y="3543300"/>
            <a:ext cx="9626600" cy="1689100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lvl="0" algn="ctr">
              <a:lnSpc>
                <a:spcPct val="111220"/>
              </a:lnSpc>
            </a:pPr>
            <a:r>
              <a:rPr lang="ko-KR" altLang="en-US" sz="9500" b="0" i="0" u="none" strike="noStrike" spc="-300" dirty="0">
                <a:solidFill>
                  <a:srgbClr val="3F6179"/>
                </a:solidFill>
                <a:ea typeface="Pretendard SemiBold"/>
              </a:rPr>
              <a:t>감사합니다</a:t>
            </a:r>
            <a:endParaRPr lang="ko-KR" sz="1500" b="0" i="0" u="none" strike="noStrike" spc="-300" dirty="0">
              <a:solidFill>
                <a:srgbClr val="3F6179"/>
              </a:solidFill>
              <a:ea typeface="Pretendard SemiBold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7200900" y="6235700"/>
            <a:ext cx="3467100" cy="533400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lvl="0" algn="ctr">
              <a:lnSpc>
                <a:spcPct val="116199"/>
              </a:lnSpc>
            </a:pPr>
            <a:r>
              <a:rPr lang="ko-KR" altLang="en-US" sz="3000" b="0" i="0" u="none" strike="noStrike" dirty="0">
                <a:solidFill>
                  <a:srgbClr val="3F6179"/>
                </a:solidFill>
                <a:ea typeface="Pretendard Medium"/>
              </a:rPr>
              <a:t>기업명</a:t>
            </a:r>
            <a:endParaRPr lang="ko-KR" sz="3000" b="0" i="0" u="none" strike="noStrike" dirty="0">
              <a:solidFill>
                <a:srgbClr val="3F6179"/>
              </a:solidFill>
              <a:ea typeface="Pretendard Medium"/>
            </a:endParaRPr>
          </a:p>
        </p:txBody>
      </p:sp>
    </p:spTree>
    <p:extLst>
      <p:ext uri="{BB962C8B-B14F-4D97-AF65-F5344CB8AC3E}">
        <p14:creationId xmlns:p14="http://schemas.microsoft.com/office/powerpoint/2010/main" val="27750148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5300" y="787400"/>
            <a:ext cx="15773400" cy="25400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1765300" y="901700"/>
            <a:ext cx="4038600" cy="469900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lvl="0" algn="l">
              <a:lnSpc>
                <a:spcPct val="99600"/>
              </a:lnSpc>
            </a:pPr>
            <a:r>
              <a:rPr lang="en-US" altLang="ko-KR" sz="2600" b="0" i="0" u="none" strike="noStrike" spc="-300" dirty="0">
                <a:solidFill>
                  <a:srgbClr val="3F6179"/>
                </a:solidFill>
                <a:ea typeface="Pretendard Bold"/>
              </a:rPr>
              <a:t>1-1. </a:t>
            </a:r>
            <a:r>
              <a:rPr lang="ko-KR" altLang="en-US" sz="2600" b="0" i="0" u="none" strike="noStrike" spc="-300" dirty="0">
                <a:solidFill>
                  <a:srgbClr val="3F6179"/>
                </a:solidFill>
                <a:ea typeface="Pretendard Bold"/>
              </a:rPr>
              <a:t>아이템의 배경 및 필요성</a:t>
            </a:r>
            <a:endParaRPr lang="ko-KR" sz="2600" b="0" i="0" u="none" strike="noStrike" spc="-300" dirty="0">
              <a:solidFill>
                <a:srgbClr val="3F6179"/>
              </a:solidFill>
              <a:ea typeface="Pretendard Bold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584200" y="469900"/>
            <a:ext cx="1600200" cy="1117600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lvl="0" algn="l">
              <a:lnSpc>
                <a:spcPct val="99600"/>
              </a:lnSpc>
            </a:pPr>
            <a:r>
              <a:rPr lang="en-US" sz="6300" b="0" i="0" u="none" strike="noStrike">
                <a:solidFill>
                  <a:srgbClr val="3F6179"/>
                </a:solidFill>
                <a:latin typeface="Pretendard Black"/>
              </a:rPr>
              <a:t>01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2147483647" y="2147483647"/>
            <a:ext cx="2147483647" cy="2147483647"/>
            <a:chOff x="0" y="0"/>
            <a:chExt cx="0" cy="0"/>
          </a:xfrm>
        </p:grpSpPr>
      </p:grp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5F4FE57C-68BE-4995-B928-76D8566D7DBE}"/>
              </a:ext>
            </a:extLst>
          </p:cNvPr>
          <p:cNvGrpSpPr/>
          <p:nvPr/>
        </p:nvGrpSpPr>
        <p:grpSpPr>
          <a:xfrm>
            <a:off x="2302212" y="2530609"/>
            <a:ext cx="8411184" cy="2618791"/>
            <a:chOff x="2302212" y="2530609"/>
            <a:chExt cx="7989651" cy="2618791"/>
          </a:xfrm>
        </p:grpSpPr>
        <p:sp>
          <p:nvSpPr>
            <p:cNvPr id="22" name="직사각형 21">
              <a:extLst>
                <a:ext uri="{FF2B5EF4-FFF2-40B4-BE49-F238E27FC236}">
                  <a16:creationId xmlns:a16="http://schemas.microsoft.com/office/drawing/2014/main" id="{66349F91-0C4E-4AAA-ACFA-5BA3BD1D40CD}"/>
                </a:ext>
              </a:extLst>
            </p:cNvPr>
            <p:cNvSpPr/>
            <p:nvPr/>
          </p:nvSpPr>
          <p:spPr>
            <a:xfrm>
              <a:off x="2302212" y="2968496"/>
              <a:ext cx="7989651" cy="2180904"/>
            </a:xfrm>
            <a:prstGeom prst="rect">
              <a:avLst/>
            </a:prstGeom>
            <a:solidFill>
              <a:srgbClr val="FFFFFF"/>
            </a:solidFill>
            <a:ln w="6350" cap="flat" cmpd="sng" algn="ctr">
              <a:solidFill>
                <a:srgbClr val="FFFFFF">
                  <a:lumMod val="6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retendard Light" panose="02000403000000020004" pitchFamily="2" charset="-127"/>
                <a:ea typeface="Pretendard Light"/>
                <a:cs typeface="+mn-cs"/>
              </a:endParaRPr>
            </a:p>
          </p:txBody>
        </p:sp>
        <p:sp>
          <p:nvSpPr>
            <p:cNvPr id="23" name="직사각형 22">
              <a:extLst>
                <a:ext uri="{FF2B5EF4-FFF2-40B4-BE49-F238E27FC236}">
                  <a16:creationId xmlns:a16="http://schemas.microsoft.com/office/drawing/2014/main" id="{AD956CDA-5FB9-4ACD-8DF4-A6DDBDC4A59E}"/>
                </a:ext>
              </a:extLst>
            </p:cNvPr>
            <p:cNvSpPr/>
            <p:nvPr/>
          </p:nvSpPr>
          <p:spPr>
            <a:xfrm>
              <a:off x="2302212" y="2968496"/>
              <a:ext cx="7989651" cy="73573"/>
            </a:xfrm>
            <a:prstGeom prst="rect">
              <a:avLst/>
            </a:prstGeom>
            <a:solidFill>
              <a:srgbClr val="FFFFFF">
                <a:lumMod val="6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retendard Light" panose="02000403000000020004" pitchFamily="2" charset="-127"/>
                <a:ea typeface="Pretendard Light"/>
                <a:cs typeface="+mn-cs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E8977EAB-1326-460D-A1D7-F4217BAA2510}"/>
                </a:ext>
              </a:extLst>
            </p:cNvPr>
            <p:cNvSpPr txBox="1"/>
            <p:nvPr/>
          </p:nvSpPr>
          <p:spPr>
            <a:xfrm>
              <a:off x="2669319" y="3210083"/>
              <a:ext cx="7421507" cy="15500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atinLnBrk="0">
                <a:lnSpc>
                  <a:spcPct val="130000"/>
                </a:lnSpc>
              </a:pP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사업아이템을 개발하게 된 사회적 </a:t>
              </a: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/ 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시장적 </a:t>
              </a: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/ 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기술적 배경</a:t>
              </a:r>
            </a:p>
            <a:p>
              <a:pPr latinLnBrk="0">
                <a:lnSpc>
                  <a:spcPct val="130000"/>
                </a:lnSpc>
              </a:pP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*나의 사업아이템을 잘 부각시킬 수 있는 관점에서 접근하여 강조</a:t>
              </a:r>
            </a:p>
            <a:p>
              <a:pPr latinLnBrk="0">
                <a:lnSpc>
                  <a:spcPct val="130000"/>
                </a:lnSpc>
              </a:pPr>
              <a:endParaRPr lang="ko-KR" altLang="en-US" sz="1200" spc="-5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00000">
                    <a:lumMod val="65000"/>
                    <a:lumOff val="35000"/>
                  </a:srgbClr>
                </a:solidFill>
                <a:latin typeface="Pretendard Light" panose="02000403000000020004" pitchFamily="50" charset="-127"/>
                <a:ea typeface="Pretendard Light" panose="02000403000000020004" pitchFamily="50" charset="-127"/>
                <a:cs typeface="Pretendard Light" panose="02000403000000020004" pitchFamily="50" charset="-127"/>
              </a:endParaRPr>
            </a:p>
            <a:p>
              <a:pPr latinLnBrk="0">
                <a:lnSpc>
                  <a:spcPct val="130000"/>
                </a:lnSpc>
              </a:pP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- (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사회적 관점</a:t>
              </a: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) 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사회문제 해결에 기여하는 기술 </a:t>
              </a: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or 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메가트렌드에 따르는 기술 등</a:t>
              </a:r>
            </a:p>
            <a:p>
              <a:pPr latinLnBrk="0">
                <a:lnSpc>
                  <a:spcPct val="130000"/>
                </a:lnSpc>
              </a:pP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-  (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시장성 관점</a:t>
              </a: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) 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최근 인기가 많거나 수요가 증가하고 있는 기술 </a:t>
              </a:r>
              <a:endParaRPr lang="en-US" altLang="ko-KR" sz="1200" spc="-5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00000">
                    <a:lumMod val="65000"/>
                    <a:lumOff val="35000"/>
                  </a:srgbClr>
                </a:solidFill>
                <a:latin typeface="Pretendard Light" panose="02000403000000020004" pitchFamily="50" charset="-127"/>
                <a:ea typeface="Pretendard Light" panose="02000403000000020004" pitchFamily="50" charset="-127"/>
                <a:cs typeface="Pretendard Light" panose="02000403000000020004" pitchFamily="50" charset="-127"/>
              </a:endParaRPr>
            </a:p>
            <a:p>
              <a:pPr latinLnBrk="0">
                <a:lnSpc>
                  <a:spcPct val="130000"/>
                </a:lnSpc>
              </a:pP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- (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기술적 관점</a:t>
              </a: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) 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기존의 기술적 문제를 해결하는 경우 </a:t>
              </a: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or 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해당 아이템을 개발할 수 있는 기술적 기반이 조성된 경우 </a:t>
              </a: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(AI 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기술 융복합 등</a:t>
              </a: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)</a:t>
              </a:r>
              <a:endParaRPr lang="en-US" altLang="ko-KR" sz="1200" spc="-50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00000">
                    <a:lumMod val="65000"/>
                    <a:lumOff val="35000"/>
                  </a:srgbClr>
                </a:solidFill>
                <a:latin typeface="Pretendard Light" panose="02000403000000020004" pitchFamily="50" charset="-127"/>
                <a:ea typeface="Pretendard Light" panose="02000403000000020004" pitchFamily="50" charset="-127"/>
                <a:cs typeface="Pretendard Light" panose="02000403000000020004" pitchFamily="50" charset="-127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90C6E111-0308-461E-B69C-38F81B7F3771}"/>
                </a:ext>
              </a:extLst>
            </p:cNvPr>
            <p:cNvSpPr txBox="1"/>
            <p:nvPr/>
          </p:nvSpPr>
          <p:spPr>
            <a:xfrm>
              <a:off x="2311160" y="2530609"/>
              <a:ext cx="1572866" cy="4183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atinLnBrk="0">
                <a:lnSpc>
                  <a:spcPct val="130000"/>
                </a:lnSpc>
              </a:pPr>
              <a:r>
                <a:rPr lang="ko-KR" altLang="en-US" spc="-2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chemeClr val="accent3"/>
                  </a:solidFill>
                  <a:latin typeface="Pretendard ExtraBold" panose="02000903000000020004" pitchFamily="2" charset="-127"/>
                  <a:ea typeface="Pretendard ExtraBold" panose="02000903000000020004" pitchFamily="2" charset="-127"/>
                  <a:cs typeface="Pretendard ExtraBold" panose="02000903000000020004" pitchFamily="2" charset="-127"/>
                </a:rPr>
                <a:t>작성 </a:t>
              </a:r>
              <a:r>
                <a:rPr lang="en-US" altLang="ko-KR" spc="-2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chemeClr val="accent3"/>
                  </a:solidFill>
                  <a:latin typeface="Pretendard ExtraBold" panose="02000903000000020004" pitchFamily="2" charset="-127"/>
                  <a:ea typeface="Pretendard ExtraBold" panose="02000903000000020004" pitchFamily="2" charset="-127"/>
                  <a:cs typeface="Pretendard ExtraBold" panose="02000903000000020004" pitchFamily="2" charset="-127"/>
                </a:rPr>
                <a:t>Guide</a:t>
              </a:r>
              <a:endParaRPr lang="en-US" altLang="ko-KR" spc="-20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chemeClr val="accent3"/>
                </a:solidFill>
                <a:latin typeface="Pretendard ExtraBold" panose="02000903000000020004" pitchFamily="2" charset="-127"/>
                <a:ea typeface="Pretendard ExtraBold" panose="02000903000000020004" pitchFamily="2" charset="-127"/>
                <a:cs typeface="Pretendard ExtraBold" panose="02000903000000020004" pitchFamily="2" charset="-127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5300" y="787400"/>
            <a:ext cx="15773400" cy="25400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1765300" y="901700"/>
            <a:ext cx="4038600" cy="469900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lvl="0" algn="l">
              <a:lnSpc>
                <a:spcPct val="99600"/>
              </a:lnSpc>
            </a:pPr>
            <a:r>
              <a:rPr lang="en-US" altLang="ko-KR" sz="2600" b="0" i="0" u="none" strike="noStrike" spc="-300" dirty="0">
                <a:solidFill>
                  <a:srgbClr val="3F6179"/>
                </a:solidFill>
                <a:ea typeface="Pretendard Bold"/>
              </a:rPr>
              <a:t>1-2. </a:t>
            </a:r>
            <a:r>
              <a:rPr lang="ko-KR" altLang="en-US" sz="2600" b="0" i="0" u="none" strike="noStrike" spc="-300" dirty="0">
                <a:solidFill>
                  <a:srgbClr val="3F6179"/>
                </a:solidFill>
                <a:ea typeface="Pretendard Bold"/>
              </a:rPr>
              <a:t>아이템의 목표 </a:t>
            </a:r>
            <a:r>
              <a:rPr lang="ko-KR" altLang="en-US" sz="2600" spc="-300" dirty="0">
                <a:solidFill>
                  <a:srgbClr val="3F6179"/>
                </a:solidFill>
                <a:ea typeface="Pretendard Bold"/>
              </a:rPr>
              <a:t>시장</a:t>
            </a:r>
            <a:r>
              <a:rPr lang="en-US" altLang="ko-KR" sz="2600" spc="-300" dirty="0">
                <a:solidFill>
                  <a:srgbClr val="3F6179"/>
                </a:solidFill>
                <a:ea typeface="Pretendard Bold"/>
              </a:rPr>
              <a:t>(</a:t>
            </a:r>
            <a:r>
              <a:rPr lang="ko-KR" altLang="en-US" sz="2600" spc="-300" dirty="0">
                <a:solidFill>
                  <a:srgbClr val="3F6179"/>
                </a:solidFill>
                <a:ea typeface="Pretendard Bold"/>
              </a:rPr>
              <a:t>고객</a:t>
            </a:r>
            <a:r>
              <a:rPr lang="en-US" altLang="ko-KR" sz="2600" spc="-300" dirty="0">
                <a:solidFill>
                  <a:srgbClr val="3F6179"/>
                </a:solidFill>
                <a:ea typeface="Pretendard Bold"/>
              </a:rPr>
              <a:t>) </a:t>
            </a:r>
            <a:r>
              <a:rPr lang="ko-KR" altLang="en-US" sz="2600" spc="-300" dirty="0">
                <a:solidFill>
                  <a:srgbClr val="3F6179"/>
                </a:solidFill>
                <a:ea typeface="Pretendard Bold"/>
              </a:rPr>
              <a:t>현황</a:t>
            </a:r>
            <a:endParaRPr lang="ko-KR" sz="2600" b="0" i="0" u="none" strike="noStrike" spc="-300" dirty="0">
              <a:solidFill>
                <a:srgbClr val="3F6179"/>
              </a:solidFill>
              <a:ea typeface="Pretendard Bold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584200" y="469900"/>
            <a:ext cx="1600200" cy="1117600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lvl="0" algn="l">
              <a:lnSpc>
                <a:spcPct val="99600"/>
              </a:lnSpc>
            </a:pPr>
            <a:r>
              <a:rPr lang="en-US" sz="6300" dirty="0">
                <a:solidFill>
                  <a:srgbClr val="3F6179"/>
                </a:solidFill>
                <a:latin typeface="Pretendard Black"/>
              </a:rPr>
              <a:t>01</a:t>
            </a:r>
            <a:endParaRPr lang="en-US" sz="6300" b="0" i="0" u="none" strike="noStrike" dirty="0">
              <a:solidFill>
                <a:srgbClr val="3F6179"/>
              </a:solidFill>
              <a:latin typeface="Pretendard Black"/>
            </a:endParaRPr>
          </a:p>
        </p:txBody>
      </p:sp>
      <p:grpSp>
        <p:nvGrpSpPr>
          <p:cNvPr id="7" name="Group 7"/>
          <p:cNvGrpSpPr/>
          <p:nvPr/>
        </p:nvGrpSpPr>
        <p:grpSpPr>
          <a:xfrm>
            <a:off x="2147483647" y="2147483647"/>
            <a:ext cx="2147483647" cy="2147483647"/>
            <a:chOff x="0" y="0"/>
            <a:chExt cx="0" cy="0"/>
          </a:xfrm>
        </p:grpSpPr>
      </p:grpSp>
      <p:grpSp>
        <p:nvGrpSpPr>
          <p:cNvPr id="9" name="그룹 8">
            <a:extLst>
              <a:ext uri="{FF2B5EF4-FFF2-40B4-BE49-F238E27FC236}">
                <a16:creationId xmlns:a16="http://schemas.microsoft.com/office/drawing/2014/main" id="{607B9594-2ABD-4D6C-9091-F89F3170664C}"/>
              </a:ext>
            </a:extLst>
          </p:cNvPr>
          <p:cNvGrpSpPr/>
          <p:nvPr/>
        </p:nvGrpSpPr>
        <p:grpSpPr>
          <a:xfrm>
            <a:off x="2302212" y="2530609"/>
            <a:ext cx="8411184" cy="2618791"/>
            <a:chOff x="2302212" y="2530609"/>
            <a:chExt cx="7989651" cy="2618791"/>
          </a:xfrm>
        </p:grpSpPr>
        <p:sp>
          <p:nvSpPr>
            <p:cNvPr id="10" name="직사각형 9">
              <a:extLst>
                <a:ext uri="{FF2B5EF4-FFF2-40B4-BE49-F238E27FC236}">
                  <a16:creationId xmlns:a16="http://schemas.microsoft.com/office/drawing/2014/main" id="{7D36B051-C26C-4563-9F2D-8CD73DCA2AE8}"/>
                </a:ext>
              </a:extLst>
            </p:cNvPr>
            <p:cNvSpPr/>
            <p:nvPr/>
          </p:nvSpPr>
          <p:spPr>
            <a:xfrm>
              <a:off x="2302212" y="2968496"/>
              <a:ext cx="7989651" cy="2180904"/>
            </a:xfrm>
            <a:prstGeom prst="rect">
              <a:avLst/>
            </a:prstGeom>
            <a:solidFill>
              <a:srgbClr val="FFFFFF"/>
            </a:solidFill>
            <a:ln w="6350" cap="flat" cmpd="sng" algn="ctr">
              <a:solidFill>
                <a:srgbClr val="FFFFFF">
                  <a:lumMod val="6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retendard Light" panose="02000403000000020004" pitchFamily="2" charset="-127"/>
                <a:ea typeface="Pretendard Light"/>
                <a:cs typeface="+mn-cs"/>
              </a:endParaRPr>
            </a:p>
          </p:txBody>
        </p:sp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512B603E-3624-433B-9E3F-6D79D2D33EEE}"/>
                </a:ext>
              </a:extLst>
            </p:cNvPr>
            <p:cNvSpPr/>
            <p:nvPr/>
          </p:nvSpPr>
          <p:spPr>
            <a:xfrm>
              <a:off x="2302212" y="2968496"/>
              <a:ext cx="7989651" cy="73573"/>
            </a:xfrm>
            <a:prstGeom prst="rect">
              <a:avLst/>
            </a:prstGeom>
            <a:solidFill>
              <a:srgbClr val="FFFFFF">
                <a:lumMod val="6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retendard Light" panose="02000403000000020004" pitchFamily="2" charset="-127"/>
                <a:ea typeface="Pretendard Light"/>
                <a:cs typeface="+mn-cs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F5F93B3E-7EC8-49E7-BAA5-C07078A9AF4B}"/>
                </a:ext>
              </a:extLst>
            </p:cNvPr>
            <p:cNvSpPr txBox="1"/>
            <p:nvPr/>
          </p:nvSpPr>
          <p:spPr>
            <a:xfrm>
              <a:off x="2669319" y="3210083"/>
              <a:ext cx="7421507" cy="1149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atinLnBrk="0">
                <a:lnSpc>
                  <a:spcPct val="130000"/>
                </a:lnSpc>
              </a:pP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1. 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진입한 또는 진출하고자 하는 목표시장</a:t>
              </a: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(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고객</a:t>
              </a: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)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에 대한 설정</a:t>
              </a:r>
              <a:endParaRPr lang="en-US" altLang="ko-KR" sz="1400" spc="-5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00000">
                    <a:lumMod val="65000"/>
                    <a:lumOff val="35000"/>
                  </a:srgbClr>
                </a:solidFill>
                <a:latin typeface="Pretendard SemiBold" panose="02000703000000020004" pitchFamily="50" charset="-127"/>
                <a:ea typeface="Pretendard SemiBold" panose="02000703000000020004" pitchFamily="50" charset="-127"/>
                <a:cs typeface="Pretendard SemiBold" panose="02000703000000020004" pitchFamily="50" charset="-127"/>
              </a:endParaRPr>
            </a:p>
            <a:p>
              <a:pPr latinLnBrk="0">
                <a:lnSpc>
                  <a:spcPct val="130000"/>
                </a:lnSpc>
              </a:pP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  </a:t>
              </a:r>
            </a:p>
            <a:p>
              <a:pPr latinLnBrk="0">
                <a:lnSpc>
                  <a:spcPct val="130000"/>
                </a:lnSpc>
              </a:pP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2. 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목표시장</a:t>
              </a: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(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고객</a:t>
              </a: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) 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규모</a:t>
              </a: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, 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경쟁 강도 등 주요현황과 요구사항에 대한 조사</a:t>
              </a: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, 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분석 결과</a:t>
              </a:r>
              <a:b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</a:b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*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목표시장의 규모가 사업을 추진하기에 충분히 크고</a:t>
              </a: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, 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향후에도 충분한 성장성이 있음을 나타내는 것이 중요</a:t>
              </a:r>
              <a:endParaRPr lang="en-US" altLang="ko-KR" sz="1200" spc="-5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00000">
                    <a:lumMod val="65000"/>
                    <a:lumOff val="35000"/>
                  </a:srgbClr>
                </a:solidFill>
                <a:latin typeface="Pretendard Light" panose="02000403000000020004" pitchFamily="50" charset="-127"/>
                <a:ea typeface="Pretendard Light" panose="02000403000000020004" pitchFamily="50" charset="-127"/>
                <a:cs typeface="Pretendard Light" panose="02000403000000020004" pitchFamily="50" charset="-127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40F55B36-4AB4-4C2F-941A-0995C6727331}"/>
                </a:ext>
              </a:extLst>
            </p:cNvPr>
            <p:cNvSpPr txBox="1"/>
            <p:nvPr/>
          </p:nvSpPr>
          <p:spPr>
            <a:xfrm>
              <a:off x="2311160" y="2530609"/>
              <a:ext cx="1572866" cy="4183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atinLnBrk="0">
                <a:lnSpc>
                  <a:spcPct val="130000"/>
                </a:lnSpc>
              </a:pPr>
              <a:r>
                <a:rPr lang="ko-KR" altLang="en-US" spc="-2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chemeClr val="accent3"/>
                  </a:solidFill>
                  <a:latin typeface="Pretendard ExtraBold" panose="02000903000000020004" pitchFamily="2" charset="-127"/>
                  <a:ea typeface="Pretendard ExtraBold" panose="02000903000000020004" pitchFamily="2" charset="-127"/>
                  <a:cs typeface="Pretendard ExtraBold" panose="02000903000000020004" pitchFamily="2" charset="-127"/>
                </a:rPr>
                <a:t>작성 </a:t>
              </a:r>
              <a:r>
                <a:rPr lang="en-US" altLang="ko-KR" spc="-2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chemeClr val="accent3"/>
                  </a:solidFill>
                  <a:latin typeface="Pretendard ExtraBold" panose="02000903000000020004" pitchFamily="2" charset="-127"/>
                  <a:ea typeface="Pretendard ExtraBold" panose="02000903000000020004" pitchFamily="2" charset="-127"/>
                  <a:cs typeface="Pretendard ExtraBold" panose="02000903000000020004" pitchFamily="2" charset="-127"/>
                </a:rPr>
                <a:t>Guide</a:t>
              </a:r>
              <a:endParaRPr lang="en-US" altLang="ko-KR" spc="-20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chemeClr val="accent3"/>
                </a:solidFill>
                <a:latin typeface="Pretendard ExtraBold" panose="02000903000000020004" pitchFamily="2" charset="-127"/>
                <a:ea typeface="Pretendard ExtraBold" panose="02000903000000020004" pitchFamily="2" charset="-127"/>
                <a:cs typeface="Pretendard ExtraBold" panose="02000903000000020004" pitchFamily="2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837841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5300" y="787400"/>
            <a:ext cx="15773400" cy="25400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1765300" y="901700"/>
            <a:ext cx="4038600" cy="469900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lvl="0" algn="l">
              <a:lnSpc>
                <a:spcPct val="99600"/>
              </a:lnSpc>
            </a:pPr>
            <a:r>
              <a:rPr lang="en-US" altLang="ko-KR" sz="2600" spc="-300" dirty="0">
                <a:solidFill>
                  <a:srgbClr val="3F6179"/>
                </a:solidFill>
                <a:ea typeface="Pretendard Bold"/>
              </a:rPr>
              <a:t>2</a:t>
            </a:r>
            <a:r>
              <a:rPr lang="en-US" altLang="ko-KR" sz="2600" b="0" i="0" u="none" strike="noStrike" spc="-300" dirty="0">
                <a:solidFill>
                  <a:srgbClr val="3F6179"/>
                </a:solidFill>
                <a:ea typeface="Pretendard Bold"/>
              </a:rPr>
              <a:t>-1. </a:t>
            </a:r>
            <a:r>
              <a:rPr lang="ko-KR" altLang="en-US" sz="2600" b="0" i="0" u="none" strike="noStrike" spc="-300" dirty="0">
                <a:solidFill>
                  <a:srgbClr val="3F6179"/>
                </a:solidFill>
                <a:ea typeface="Pretendard Bold"/>
              </a:rPr>
              <a:t>비즈니스 모델 소개</a:t>
            </a:r>
            <a:endParaRPr lang="ko-KR" sz="2600" b="0" i="0" u="none" strike="noStrike" spc="-300" dirty="0">
              <a:solidFill>
                <a:srgbClr val="3F6179"/>
              </a:solidFill>
              <a:ea typeface="Pretendard Bold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584200" y="469900"/>
            <a:ext cx="1600200" cy="1117600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lvl="0" algn="l">
              <a:lnSpc>
                <a:spcPct val="99600"/>
              </a:lnSpc>
            </a:pPr>
            <a:r>
              <a:rPr lang="en-US" sz="6300" b="0" i="0" u="none" strike="noStrike" dirty="0">
                <a:solidFill>
                  <a:srgbClr val="3F6179"/>
                </a:solidFill>
                <a:latin typeface="Pretendard Black"/>
              </a:rPr>
              <a:t>02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2147483647" y="2147483647"/>
            <a:ext cx="2147483647" cy="2147483647"/>
            <a:chOff x="0" y="0"/>
            <a:chExt cx="0" cy="0"/>
          </a:xfrm>
        </p:grpSpPr>
      </p:grp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DEB4E517-88DF-4C99-922A-CFC9BEAF71F0}"/>
              </a:ext>
            </a:extLst>
          </p:cNvPr>
          <p:cNvGrpSpPr/>
          <p:nvPr/>
        </p:nvGrpSpPr>
        <p:grpSpPr>
          <a:xfrm>
            <a:off x="2302212" y="2530609"/>
            <a:ext cx="8411184" cy="2618791"/>
            <a:chOff x="2302212" y="2530609"/>
            <a:chExt cx="7989651" cy="2618791"/>
          </a:xfrm>
        </p:grpSpPr>
        <p:sp>
          <p:nvSpPr>
            <p:cNvPr id="14" name="직사각형 13">
              <a:extLst>
                <a:ext uri="{FF2B5EF4-FFF2-40B4-BE49-F238E27FC236}">
                  <a16:creationId xmlns:a16="http://schemas.microsoft.com/office/drawing/2014/main" id="{7C79FCC3-665E-4C0D-A0B6-A1CBDCCB5F96}"/>
                </a:ext>
              </a:extLst>
            </p:cNvPr>
            <p:cNvSpPr/>
            <p:nvPr/>
          </p:nvSpPr>
          <p:spPr>
            <a:xfrm>
              <a:off x="2302212" y="2968496"/>
              <a:ext cx="7989651" cy="2180904"/>
            </a:xfrm>
            <a:prstGeom prst="rect">
              <a:avLst/>
            </a:prstGeom>
            <a:solidFill>
              <a:srgbClr val="FFFFFF"/>
            </a:solidFill>
            <a:ln w="6350" cap="flat" cmpd="sng" algn="ctr">
              <a:solidFill>
                <a:srgbClr val="FFFFFF">
                  <a:lumMod val="6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retendard Light" panose="02000403000000020004" pitchFamily="2" charset="-127"/>
                <a:ea typeface="Pretendard Light"/>
                <a:cs typeface="+mn-cs"/>
              </a:endParaRPr>
            </a:p>
          </p:txBody>
        </p:sp>
        <p:sp>
          <p:nvSpPr>
            <p:cNvPr id="15" name="직사각형 14">
              <a:extLst>
                <a:ext uri="{FF2B5EF4-FFF2-40B4-BE49-F238E27FC236}">
                  <a16:creationId xmlns:a16="http://schemas.microsoft.com/office/drawing/2014/main" id="{73E328B1-6652-4627-9BA5-3C25F1277E4A}"/>
                </a:ext>
              </a:extLst>
            </p:cNvPr>
            <p:cNvSpPr/>
            <p:nvPr/>
          </p:nvSpPr>
          <p:spPr>
            <a:xfrm>
              <a:off x="2302212" y="2968496"/>
              <a:ext cx="7989651" cy="73573"/>
            </a:xfrm>
            <a:prstGeom prst="rect">
              <a:avLst/>
            </a:prstGeom>
            <a:solidFill>
              <a:srgbClr val="FFFFFF">
                <a:lumMod val="6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retendard Light" panose="02000403000000020004" pitchFamily="2" charset="-127"/>
                <a:ea typeface="Pretendard Light"/>
                <a:cs typeface="+mn-cs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FFC51B6-B357-4FA2-B57B-593C77847A4D}"/>
                </a:ext>
              </a:extLst>
            </p:cNvPr>
            <p:cNvSpPr txBox="1"/>
            <p:nvPr/>
          </p:nvSpPr>
          <p:spPr>
            <a:xfrm>
              <a:off x="2669319" y="3210083"/>
              <a:ext cx="7421507" cy="8298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atinLnBrk="0">
                <a:lnSpc>
                  <a:spcPct val="130000"/>
                </a:lnSpc>
              </a:pP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1. 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제품</a:t>
              </a: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·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서비스의 수익 창출을 위한 비즈니스 모델 소개</a:t>
              </a:r>
              <a:endParaRPr lang="en-US" altLang="ko-KR" sz="1400" spc="-5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00000">
                    <a:lumMod val="65000"/>
                    <a:lumOff val="35000"/>
                  </a:srgbClr>
                </a:solidFill>
                <a:latin typeface="Pretendard SemiBold" panose="02000703000000020004" pitchFamily="50" charset="-127"/>
                <a:ea typeface="Pretendard SemiBold" panose="02000703000000020004" pitchFamily="50" charset="-127"/>
                <a:cs typeface="Pretendard SemiBold" panose="02000703000000020004" pitchFamily="50" charset="-127"/>
              </a:endParaRPr>
            </a:p>
            <a:p>
              <a:pPr latinLnBrk="0">
                <a:lnSpc>
                  <a:spcPct val="130000"/>
                </a:lnSpc>
              </a:pP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 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*</a:t>
              </a: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 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제조업</a:t>
              </a: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 -  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무엇을</a:t>
              </a: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, 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누구에게 얼마에 파는지</a:t>
              </a:r>
              <a:endParaRPr lang="en-US" altLang="ko-KR" sz="1200" spc="-5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00000">
                    <a:lumMod val="65000"/>
                    <a:lumOff val="35000"/>
                  </a:srgbClr>
                </a:solidFill>
                <a:latin typeface="Pretendard Light" panose="02000403000000020004" pitchFamily="50" charset="-127"/>
                <a:ea typeface="Pretendard Light" panose="02000403000000020004" pitchFamily="50" charset="-127"/>
                <a:cs typeface="Pretendard Light" panose="02000403000000020004" pitchFamily="50" charset="-127"/>
              </a:endParaRPr>
            </a:p>
            <a:p>
              <a:pPr latinLnBrk="0">
                <a:lnSpc>
                  <a:spcPct val="130000"/>
                </a:lnSpc>
              </a:pP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    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서비스업 </a:t>
              </a: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– 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내가 제공하는 서비스가 무엇이며</a:t>
              </a: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, 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이용자는 누구이며</a:t>
              </a: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, 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어떻게 수익을 창출하는지를 도식화</a:t>
              </a:r>
              <a:endParaRPr lang="en-US" altLang="ko-KR" sz="1200" spc="-5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00000">
                    <a:lumMod val="65000"/>
                    <a:lumOff val="35000"/>
                  </a:srgbClr>
                </a:solidFill>
                <a:latin typeface="Pretendard Light" panose="02000403000000020004" pitchFamily="50" charset="-127"/>
                <a:ea typeface="Pretendard Light" panose="02000403000000020004" pitchFamily="50" charset="-127"/>
                <a:cs typeface="Pretendard Light" panose="02000403000000020004" pitchFamily="50" charset="-127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79A6A016-4D10-400D-8791-EF260C8EA8F4}"/>
                </a:ext>
              </a:extLst>
            </p:cNvPr>
            <p:cNvSpPr txBox="1"/>
            <p:nvPr/>
          </p:nvSpPr>
          <p:spPr>
            <a:xfrm>
              <a:off x="2311160" y="2530609"/>
              <a:ext cx="1572866" cy="4183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atinLnBrk="0">
                <a:lnSpc>
                  <a:spcPct val="130000"/>
                </a:lnSpc>
              </a:pPr>
              <a:r>
                <a:rPr lang="ko-KR" altLang="en-US" spc="-20" dirty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chemeClr val="accent3"/>
                  </a:solidFill>
                  <a:latin typeface="Pretendard ExtraBold" panose="02000903000000020004" pitchFamily="2" charset="-127"/>
                  <a:ea typeface="Pretendard ExtraBold" panose="02000903000000020004" pitchFamily="2" charset="-127"/>
                  <a:cs typeface="Pretendard ExtraBold" panose="02000903000000020004" pitchFamily="2" charset="-127"/>
                </a:rPr>
                <a:t>작성 </a:t>
              </a:r>
              <a:r>
                <a:rPr lang="en-US" altLang="ko-KR" spc="-20" dirty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chemeClr val="accent3"/>
                  </a:solidFill>
                  <a:latin typeface="Pretendard ExtraBold" panose="02000903000000020004" pitchFamily="2" charset="-127"/>
                  <a:ea typeface="Pretendard ExtraBold" panose="02000903000000020004" pitchFamily="2" charset="-127"/>
                  <a:cs typeface="Pretendard ExtraBold" panose="02000903000000020004" pitchFamily="2" charset="-127"/>
                </a:rPr>
                <a:t>Guide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924562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5300" y="787400"/>
            <a:ext cx="15773400" cy="25400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1765300" y="901700"/>
            <a:ext cx="4038600" cy="469900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lvl="0" algn="l">
              <a:lnSpc>
                <a:spcPct val="99600"/>
              </a:lnSpc>
            </a:pPr>
            <a:r>
              <a:rPr lang="en-US" altLang="ko-KR" sz="2600" spc="-300" dirty="0">
                <a:solidFill>
                  <a:srgbClr val="3F6179"/>
                </a:solidFill>
                <a:ea typeface="Pretendard Bold"/>
              </a:rPr>
              <a:t>2</a:t>
            </a:r>
            <a:r>
              <a:rPr lang="en-US" altLang="ko-KR" sz="2600" b="0" i="0" u="none" strike="noStrike" spc="-300" dirty="0">
                <a:solidFill>
                  <a:srgbClr val="3F6179"/>
                </a:solidFill>
                <a:ea typeface="Pretendard Bold"/>
              </a:rPr>
              <a:t>-2. </a:t>
            </a:r>
            <a:r>
              <a:rPr lang="ko-KR" altLang="en-US" sz="2600" b="0" i="0" u="none" strike="noStrike" spc="-300" dirty="0">
                <a:solidFill>
                  <a:srgbClr val="3F6179"/>
                </a:solidFill>
                <a:ea typeface="Pretendard Bold"/>
              </a:rPr>
              <a:t>사업화 실현 및 구체화 전략</a:t>
            </a:r>
            <a:endParaRPr lang="ko-KR" sz="2600" b="0" i="0" u="none" strike="noStrike" spc="-300" dirty="0">
              <a:solidFill>
                <a:srgbClr val="3F6179"/>
              </a:solidFill>
              <a:ea typeface="Pretendard Bold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584200" y="469900"/>
            <a:ext cx="1600200" cy="1117600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lvl="0" algn="l">
              <a:lnSpc>
                <a:spcPct val="99600"/>
              </a:lnSpc>
            </a:pPr>
            <a:r>
              <a:rPr lang="en-US" sz="6300" b="0" i="0" u="none" strike="noStrike" dirty="0">
                <a:solidFill>
                  <a:srgbClr val="3F6179"/>
                </a:solidFill>
                <a:latin typeface="Pretendard Black"/>
              </a:rPr>
              <a:t>02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2147483647" y="2147483647"/>
            <a:ext cx="2147483647" cy="2147483647"/>
            <a:chOff x="0" y="0"/>
            <a:chExt cx="0" cy="0"/>
          </a:xfrm>
        </p:grpSpPr>
      </p:grpSp>
      <p:grpSp>
        <p:nvGrpSpPr>
          <p:cNvPr id="8" name="그룹 7">
            <a:extLst>
              <a:ext uri="{FF2B5EF4-FFF2-40B4-BE49-F238E27FC236}">
                <a16:creationId xmlns:a16="http://schemas.microsoft.com/office/drawing/2014/main" id="{CE98669C-FEDB-478C-B39D-474110A0DAC1}"/>
              </a:ext>
            </a:extLst>
          </p:cNvPr>
          <p:cNvGrpSpPr/>
          <p:nvPr/>
        </p:nvGrpSpPr>
        <p:grpSpPr>
          <a:xfrm>
            <a:off x="2302212" y="2530609"/>
            <a:ext cx="8411184" cy="2618791"/>
            <a:chOff x="2302212" y="2530609"/>
            <a:chExt cx="7989651" cy="2618791"/>
          </a:xfrm>
        </p:grpSpPr>
        <p:sp>
          <p:nvSpPr>
            <p:cNvPr id="9" name="직사각형 8">
              <a:extLst>
                <a:ext uri="{FF2B5EF4-FFF2-40B4-BE49-F238E27FC236}">
                  <a16:creationId xmlns:a16="http://schemas.microsoft.com/office/drawing/2014/main" id="{349DD602-1365-4A06-A59F-1381EADCDE52}"/>
                </a:ext>
              </a:extLst>
            </p:cNvPr>
            <p:cNvSpPr/>
            <p:nvPr/>
          </p:nvSpPr>
          <p:spPr>
            <a:xfrm>
              <a:off x="2302212" y="2968496"/>
              <a:ext cx="7989651" cy="2180904"/>
            </a:xfrm>
            <a:prstGeom prst="rect">
              <a:avLst/>
            </a:prstGeom>
            <a:solidFill>
              <a:srgbClr val="FFFFFF"/>
            </a:solidFill>
            <a:ln w="6350" cap="flat" cmpd="sng" algn="ctr">
              <a:solidFill>
                <a:srgbClr val="FFFFFF">
                  <a:lumMod val="6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retendard Light" panose="02000403000000020004" pitchFamily="2" charset="-127"/>
                <a:ea typeface="Pretendard Light"/>
                <a:cs typeface="+mn-cs"/>
              </a:endParaRPr>
            </a:p>
          </p:txBody>
        </p:sp>
        <p:sp>
          <p:nvSpPr>
            <p:cNvPr id="10" name="직사각형 9">
              <a:extLst>
                <a:ext uri="{FF2B5EF4-FFF2-40B4-BE49-F238E27FC236}">
                  <a16:creationId xmlns:a16="http://schemas.microsoft.com/office/drawing/2014/main" id="{05C9E170-EBD5-4AF4-A387-722EF1ED4B7A}"/>
                </a:ext>
              </a:extLst>
            </p:cNvPr>
            <p:cNvSpPr/>
            <p:nvPr/>
          </p:nvSpPr>
          <p:spPr>
            <a:xfrm>
              <a:off x="2302212" y="2968496"/>
              <a:ext cx="7989651" cy="73573"/>
            </a:xfrm>
            <a:prstGeom prst="rect">
              <a:avLst/>
            </a:prstGeom>
            <a:solidFill>
              <a:srgbClr val="FFFFFF">
                <a:lumMod val="6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retendard Light" panose="02000403000000020004" pitchFamily="2" charset="-127"/>
                <a:ea typeface="Pretendard Light"/>
                <a:cs typeface="+mn-cs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965CDAB-6839-4924-86CD-C39352D301F8}"/>
                </a:ext>
              </a:extLst>
            </p:cNvPr>
            <p:cNvSpPr txBox="1"/>
            <p:nvPr/>
          </p:nvSpPr>
          <p:spPr>
            <a:xfrm>
              <a:off x="2669319" y="3210083"/>
              <a:ext cx="7421507" cy="906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atinLnBrk="0">
                <a:lnSpc>
                  <a:spcPct val="130000"/>
                </a:lnSpc>
              </a:pP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1. 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제품</a:t>
              </a: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·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서비스</a:t>
              </a: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, 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목표시장</a:t>
              </a: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(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고객</a:t>
              </a: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)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의 요구사항 분석</a:t>
              </a: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(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문제점</a:t>
              </a: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)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에 대한 개발</a:t>
              </a: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·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개선 방안</a:t>
              </a:r>
            </a:p>
            <a:p>
              <a:pPr latinLnBrk="0">
                <a:lnSpc>
                  <a:spcPct val="130000"/>
                </a:lnSpc>
              </a:pP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2. 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추가 기술개발 계획 </a:t>
              </a: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(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해당 시</a:t>
              </a: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)</a:t>
              </a:r>
            </a:p>
            <a:p>
              <a:pPr latinLnBrk="0">
                <a:lnSpc>
                  <a:spcPct val="130000"/>
                </a:lnSpc>
              </a:pP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3. 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보유역량 기반 경쟁사 대비 제품</a:t>
              </a: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·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서비스 차별성</a:t>
              </a: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, 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경쟁력 확보방안 등 기술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2F617B65-018F-4B83-9B5B-0792BC7379AA}"/>
                </a:ext>
              </a:extLst>
            </p:cNvPr>
            <p:cNvSpPr txBox="1"/>
            <p:nvPr/>
          </p:nvSpPr>
          <p:spPr>
            <a:xfrm>
              <a:off x="2311160" y="2530609"/>
              <a:ext cx="1572866" cy="4183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atinLnBrk="0">
                <a:lnSpc>
                  <a:spcPct val="130000"/>
                </a:lnSpc>
              </a:pPr>
              <a:r>
                <a:rPr lang="ko-KR" altLang="en-US" spc="-20" dirty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chemeClr val="accent3"/>
                  </a:solidFill>
                  <a:latin typeface="Pretendard ExtraBold" panose="02000903000000020004" pitchFamily="2" charset="-127"/>
                  <a:ea typeface="Pretendard ExtraBold" panose="02000903000000020004" pitchFamily="2" charset="-127"/>
                  <a:cs typeface="Pretendard ExtraBold" panose="02000903000000020004" pitchFamily="2" charset="-127"/>
                </a:rPr>
                <a:t>작성 </a:t>
              </a:r>
              <a:r>
                <a:rPr lang="en-US" altLang="ko-KR" spc="-20" dirty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chemeClr val="accent3"/>
                  </a:solidFill>
                  <a:latin typeface="Pretendard ExtraBold" panose="02000903000000020004" pitchFamily="2" charset="-127"/>
                  <a:ea typeface="Pretendard ExtraBold" panose="02000903000000020004" pitchFamily="2" charset="-127"/>
                  <a:cs typeface="Pretendard ExtraBold" panose="02000903000000020004" pitchFamily="2" charset="-127"/>
                </a:rPr>
                <a:t>Guide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064731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5300" y="787400"/>
            <a:ext cx="15773400" cy="25400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1765300" y="901700"/>
            <a:ext cx="4038600" cy="469900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lvl="0" algn="l">
              <a:lnSpc>
                <a:spcPct val="99600"/>
              </a:lnSpc>
            </a:pPr>
            <a:r>
              <a:rPr lang="en-US" altLang="ko-KR" sz="2600" spc="-300" dirty="0">
                <a:solidFill>
                  <a:srgbClr val="3F6179"/>
                </a:solidFill>
                <a:ea typeface="Pretendard Bold"/>
              </a:rPr>
              <a:t>3-1. </a:t>
            </a:r>
            <a:r>
              <a:rPr lang="ko-KR" altLang="en-US" sz="2600" spc="-300" dirty="0">
                <a:solidFill>
                  <a:srgbClr val="3F6179"/>
                </a:solidFill>
                <a:ea typeface="Pretendard Bold"/>
              </a:rPr>
              <a:t>기업 구성 및 보유역량</a:t>
            </a:r>
            <a:endParaRPr lang="ko-KR" sz="2600" b="0" i="0" u="none" strike="noStrike" spc="-300" dirty="0">
              <a:solidFill>
                <a:srgbClr val="3F6179"/>
              </a:solidFill>
              <a:ea typeface="Pretendard Bold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584200" y="469900"/>
            <a:ext cx="1600200" cy="1117600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lvl="0" algn="l">
              <a:lnSpc>
                <a:spcPct val="99600"/>
              </a:lnSpc>
            </a:pPr>
            <a:r>
              <a:rPr lang="en-US" sz="6300" b="0" i="0" u="none" strike="noStrike" dirty="0">
                <a:solidFill>
                  <a:srgbClr val="3F6179"/>
                </a:solidFill>
                <a:latin typeface="Pretendard Black"/>
              </a:rPr>
              <a:t>03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2147483647" y="2147483647"/>
            <a:ext cx="2147483647" cy="2147483647"/>
            <a:chOff x="0" y="0"/>
            <a:chExt cx="0" cy="0"/>
          </a:xfrm>
        </p:grpSpPr>
      </p:grpSp>
      <p:grpSp>
        <p:nvGrpSpPr>
          <p:cNvPr id="8" name="그룹 7">
            <a:extLst>
              <a:ext uri="{FF2B5EF4-FFF2-40B4-BE49-F238E27FC236}">
                <a16:creationId xmlns:a16="http://schemas.microsoft.com/office/drawing/2014/main" id="{C9928247-4E81-4636-8806-78B3A6270688}"/>
              </a:ext>
            </a:extLst>
          </p:cNvPr>
          <p:cNvGrpSpPr/>
          <p:nvPr/>
        </p:nvGrpSpPr>
        <p:grpSpPr>
          <a:xfrm>
            <a:off x="2302212" y="2530609"/>
            <a:ext cx="8411184" cy="2618791"/>
            <a:chOff x="2302212" y="2530609"/>
            <a:chExt cx="7989651" cy="2618791"/>
          </a:xfrm>
        </p:grpSpPr>
        <p:sp>
          <p:nvSpPr>
            <p:cNvPr id="9" name="직사각형 8">
              <a:extLst>
                <a:ext uri="{FF2B5EF4-FFF2-40B4-BE49-F238E27FC236}">
                  <a16:creationId xmlns:a16="http://schemas.microsoft.com/office/drawing/2014/main" id="{DD78B085-61D3-4598-9C72-893CC1E49BF7}"/>
                </a:ext>
              </a:extLst>
            </p:cNvPr>
            <p:cNvSpPr/>
            <p:nvPr/>
          </p:nvSpPr>
          <p:spPr>
            <a:xfrm>
              <a:off x="2302212" y="2968496"/>
              <a:ext cx="7989651" cy="2180904"/>
            </a:xfrm>
            <a:prstGeom prst="rect">
              <a:avLst/>
            </a:prstGeom>
            <a:solidFill>
              <a:srgbClr val="FFFFFF"/>
            </a:solidFill>
            <a:ln w="6350" cap="flat" cmpd="sng" algn="ctr">
              <a:solidFill>
                <a:srgbClr val="FFFFFF">
                  <a:lumMod val="6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retendard Light" panose="02000403000000020004" pitchFamily="2" charset="-127"/>
                <a:ea typeface="Pretendard Light"/>
                <a:cs typeface="+mn-cs"/>
              </a:endParaRPr>
            </a:p>
          </p:txBody>
        </p:sp>
        <p:sp>
          <p:nvSpPr>
            <p:cNvPr id="10" name="직사각형 9">
              <a:extLst>
                <a:ext uri="{FF2B5EF4-FFF2-40B4-BE49-F238E27FC236}">
                  <a16:creationId xmlns:a16="http://schemas.microsoft.com/office/drawing/2014/main" id="{6F08D35C-ED47-416C-8519-3560E1EEEF55}"/>
                </a:ext>
              </a:extLst>
            </p:cNvPr>
            <p:cNvSpPr/>
            <p:nvPr/>
          </p:nvSpPr>
          <p:spPr>
            <a:xfrm>
              <a:off x="2302212" y="2968496"/>
              <a:ext cx="7989651" cy="73573"/>
            </a:xfrm>
            <a:prstGeom prst="rect">
              <a:avLst/>
            </a:prstGeom>
            <a:solidFill>
              <a:srgbClr val="FFFFFF">
                <a:lumMod val="6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retendard Light" panose="02000403000000020004" pitchFamily="2" charset="-127"/>
                <a:ea typeface="Pretendard Light"/>
                <a:cs typeface="+mn-cs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51142648-A8BB-4F54-8B91-5F4B1378B26F}"/>
                </a:ext>
              </a:extLst>
            </p:cNvPr>
            <p:cNvSpPr txBox="1"/>
            <p:nvPr/>
          </p:nvSpPr>
          <p:spPr>
            <a:xfrm>
              <a:off x="2669319" y="3210083"/>
              <a:ext cx="7421507" cy="8660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atinLnBrk="0">
                <a:lnSpc>
                  <a:spcPct val="130000"/>
                </a:lnSpc>
              </a:pP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1. 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보유 인력 현황 및 추가 인력 고용계획</a:t>
              </a:r>
              <a:b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</a:b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*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스타트업은 </a:t>
              </a: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man power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가 중요 </a:t>
              </a: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– 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현재 인력의 전문성을 강조</a:t>
              </a: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, 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추가 인력에 대해서는 포지션과 역할을 구체적으로 제시</a:t>
              </a:r>
              <a:endParaRPr lang="en-US" altLang="ko-KR" sz="1200" spc="-5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00000">
                    <a:lumMod val="65000"/>
                    <a:lumOff val="35000"/>
                  </a:srgbClr>
                </a:solidFill>
                <a:latin typeface="Pretendard Light" panose="02000403000000020004" pitchFamily="50" charset="-127"/>
                <a:ea typeface="Pretendard Light" panose="02000403000000020004" pitchFamily="50" charset="-127"/>
                <a:cs typeface="Pretendard Light" panose="02000403000000020004" pitchFamily="50" charset="-127"/>
              </a:endParaRPr>
            </a:p>
            <a:p>
              <a:pPr latinLnBrk="0">
                <a:lnSpc>
                  <a:spcPct val="130000"/>
                </a:lnSpc>
              </a:pP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2. 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지식재산권 보유 현황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7E7B9F21-E81E-446B-9F0E-416B188EC5D0}"/>
                </a:ext>
              </a:extLst>
            </p:cNvPr>
            <p:cNvSpPr txBox="1"/>
            <p:nvPr/>
          </p:nvSpPr>
          <p:spPr>
            <a:xfrm>
              <a:off x="2311160" y="2530609"/>
              <a:ext cx="1572866" cy="4183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atinLnBrk="0">
                <a:lnSpc>
                  <a:spcPct val="130000"/>
                </a:lnSpc>
              </a:pPr>
              <a:r>
                <a:rPr lang="ko-KR" altLang="en-US" spc="-2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chemeClr val="accent3"/>
                  </a:solidFill>
                  <a:latin typeface="Pretendard ExtraBold" panose="02000903000000020004" pitchFamily="2" charset="-127"/>
                  <a:ea typeface="Pretendard ExtraBold" panose="02000903000000020004" pitchFamily="2" charset="-127"/>
                  <a:cs typeface="Pretendard ExtraBold" panose="02000903000000020004" pitchFamily="2" charset="-127"/>
                </a:rPr>
                <a:t>작성 </a:t>
              </a:r>
              <a:r>
                <a:rPr lang="en-US" altLang="ko-KR" spc="-2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chemeClr val="accent3"/>
                  </a:solidFill>
                  <a:latin typeface="Pretendard ExtraBold" panose="02000903000000020004" pitchFamily="2" charset="-127"/>
                  <a:ea typeface="Pretendard ExtraBold" panose="02000903000000020004" pitchFamily="2" charset="-127"/>
                  <a:cs typeface="Pretendard ExtraBold" panose="02000903000000020004" pitchFamily="2" charset="-127"/>
                </a:rPr>
                <a:t>Guide</a:t>
              </a:r>
              <a:endParaRPr lang="en-US" altLang="ko-KR" spc="-20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chemeClr val="accent3"/>
                </a:solidFill>
                <a:latin typeface="Pretendard ExtraBold" panose="02000903000000020004" pitchFamily="2" charset="-127"/>
                <a:ea typeface="Pretendard ExtraBold" panose="02000903000000020004" pitchFamily="2" charset="-127"/>
                <a:cs typeface="Pretendard ExtraBold" panose="02000903000000020004" pitchFamily="2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853389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5300" y="787400"/>
            <a:ext cx="15773400" cy="25400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1765300" y="901700"/>
            <a:ext cx="4038600" cy="469900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lvl="0" algn="l">
              <a:lnSpc>
                <a:spcPct val="99600"/>
              </a:lnSpc>
            </a:pPr>
            <a:r>
              <a:rPr lang="en-US" altLang="ko-KR" sz="2600" spc="-300" dirty="0">
                <a:solidFill>
                  <a:srgbClr val="3F6179"/>
                </a:solidFill>
                <a:ea typeface="Pretendard Bold"/>
              </a:rPr>
              <a:t>3-2. </a:t>
            </a:r>
            <a:r>
              <a:rPr lang="ko-KR" altLang="en-US" sz="2600" spc="-300" dirty="0">
                <a:solidFill>
                  <a:srgbClr val="3F6179"/>
                </a:solidFill>
                <a:ea typeface="Pretendard Bold"/>
              </a:rPr>
              <a:t>사업화 추진 현황</a:t>
            </a:r>
            <a:endParaRPr lang="ko-KR" sz="2600" b="0" i="0" u="none" strike="noStrike" spc="-300" dirty="0">
              <a:solidFill>
                <a:srgbClr val="3F6179"/>
              </a:solidFill>
              <a:ea typeface="Pretendard Bold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584200" y="469900"/>
            <a:ext cx="1600200" cy="1117600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lvl="0" algn="l">
              <a:lnSpc>
                <a:spcPct val="99600"/>
              </a:lnSpc>
            </a:pPr>
            <a:r>
              <a:rPr lang="en-US" sz="6300" b="0" i="0" u="none" strike="noStrike" dirty="0">
                <a:solidFill>
                  <a:srgbClr val="3F6179"/>
                </a:solidFill>
                <a:latin typeface="Pretendard Black"/>
              </a:rPr>
              <a:t>03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2147483647" y="2147483647"/>
            <a:ext cx="2147483647" cy="2147483647"/>
            <a:chOff x="0" y="0"/>
            <a:chExt cx="0" cy="0"/>
          </a:xfrm>
        </p:grpSpPr>
      </p:grpSp>
      <p:grpSp>
        <p:nvGrpSpPr>
          <p:cNvPr id="8" name="그룹 7">
            <a:extLst>
              <a:ext uri="{FF2B5EF4-FFF2-40B4-BE49-F238E27FC236}">
                <a16:creationId xmlns:a16="http://schemas.microsoft.com/office/drawing/2014/main" id="{39FD43E0-C07A-4195-9D67-B59FFED3F2EB}"/>
              </a:ext>
            </a:extLst>
          </p:cNvPr>
          <p:cNvGrpSpPr/>
          <p:nvPr/>
        </p:nvGrpSpPr>
        <p:grpSpPr>
          <a:xfrm>
            <a:off x="2302212" y="2530609"/>
            <a:ext cx="8411184" cy="2618791"/>
            <a:chOff x="2302212" y="2530609"/>
            <a:chExt cx="7989651" cy="2618791"/>
          </a:xfrm>
        </p:grpSpPr>
        <p:sp>
          <p:nvSpPr>
            <p:cNvPr id="9" name="직사각형 8">
              <a:extLst>
                <a:ext uri="{FF2B5EF4-FFF2-40B4-BE49-F238E27FC236}">
                  <a16:creationId xmlns:a16="http://schemas.microsoft.com/office/drawing/2014/main" id="{0627AF9C-905C-4168-95DC-879AEA8157F7}"/>
                </a:ext>
              </a:extLst>
            </p:cNvPr>
            <p:cNvSpPr/>
            <p:nvPr/>
          </p:nvSpPr>
          <p:spPr>
            <a:xfrm>
              <a:off x="2302212" y="2968496"/>
              <a:ext cx="7989651" cy="2180904"/>
            </a:xfrm>
            <a:prstGeom prst="rect">
              <a:avLst/>
            </a:prstGeom>
            <a:solidFill>
              <a:srgbClr val="FFFFFF"/>
            </a:solidFill>
            <a:ln w="6350" cap="flat" cmpd="sng" algn="ctr">
              <a:solidFill>
                <a:srgbClr val="FFFFFF">
                  <a:lumMod val="6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retendard Light" panose="02000403000000020004" pitchFamily="2" charset="-127"/>
                <a:ea typeface="Pretendard Light"/>
                <a:cs typeface="+mn-cs"/>
              </a:endParaRPr>
            </a:p>
          </p:txBody>
        </p:sp>
        <p:sp>
          <p:nvSpPr>
            <p:cNvPr id="10" name="직사각형 9">
              <a:extLst>
                <a:ext uri="{FF2B5EF4-FFF2-40B4-BE49-F238E27FC236}">
                  <a16:creationId xmlns:a16="http://schemas.microsoft.com/office/drawing/2014/main" id="{6C9E9DF5-6869-4875-8401-2BB341E2C27D}"/>
                </a:ext>
              </a:extLst>
            </p:cNvPr>
            <p:cNvSpPr/>
            <p:nvPr/>
          </p:nvSpPr>
          <p:spPr>
            <a:xfrm>
              <a:off x="2302212" y="2968496"/>
              <a:ext cx="7989651" cy="73573"/>
            </a:xfrm>
            <a:prstGeom prst="rect">
              <a:avLst/>
            </a:prstGeom>
            <a:solidFill>
              <a:srgbClr val="FFFFFF">
                <a:lumMod val="6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retendard Light" panose="02000403000000020004" pitchFamily="2" charset="-127"/>
                <a:ea typeface="Pretendard Light"/>
                <a:cs typeface="+mn-cs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ABB2C293-A2AC-4519-9766-9D08C9017380}"/>
                </a:ext>
              </a:extLst>
            </p:cNvPr>
            <p:cNvSpPr txBox="1"/>
            <p:nvPr/>
          </p:nvSpPr>
          <p:spPr>
            <a:xfrm>
              <a:off x="2780201" y="3189927"/>
              <a:ext cx="7421507" cy="11061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ko-KR" sz="1400" spc="-50" dirty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1. </a:t>
              </a:r>
              <a:r>
                <a:rPr lang="ko-KR" altLang="en-US" sz="1400" spc="-50" dirty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제품 </a:t>
              </a:r>
              <a:r>
                <a:rPr lang="en-US" altLang="ko-KR" sz="1400" spc="-50" dirty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or </a:t>
              </a:r>
              <a:r>
                <a:rPr lang="ko-KR" altLang="en-US" sz="1400" spc="-50" dirty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서비스의 사업화 진행 현황</a:t>
              </a:r>
              <a:br>
                <a:rPr lang="en-US" altLang="ko-KR" sz="1400" spc="-50" dirty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</a:br>
              <a:r>
                <a:rPr kumimoji="0" lang="en-US" altLang="ko-KR" sz="1200" b="0" i="0" u="none" strike="noStrike" kern="1200" cap="none" spc="-50" normalizeH="0" baseline="0" noProof="0" dirty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*</a:t>
              </a:r>
              <a:r>
                <a:rPr kumimoji="0" lang="ko-KR" altLang="en-US" sz="1200" b="0" i="0" u="none" strike="noStrike" kern="1200" cap="none" spc="-50" normalizeH="0" baseline="0" noProof="0" dirty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사업화 진행이 안된 상태일수록 투자자에게는 </a:t>
              </a:r>
              <a:r>
                <a:rPr lang="ko-KR" altLang="en-US" sz="1200" spc="-50" dirty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모험</a:t>
              </a:r>
              <a:r>
                <a:rPr lang="en-US" altLang="ko-KR" sz="1200" spc="-50" dirty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 – </a:t>
              </a:r>
              <a:r>
                <a:rPr lang="ko-KR" altLang="en-US" sz="1200" spc="-50" dirty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지금까지의 성과를 최대한 </a:t>
              </a:r>
              <a:r>
                <a:rPr lang="ko-KR" altLang="en-US" sz="1200" spc="-50" dirty="0" err="1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의미있게</a:t>
              </a:r>
              <a:r>
                <a:rPr lang="ko-KR" altLang="en-US" sz="1200" spc="-50" dirty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 나타내기</a:t>
              </a:r>
              <a:endParaRPr lang="en-US" altLang="ko-KR" sz="1200" spc="-50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00000">
                    <a:lumMod val="65000"/>
                    <a:lumOff val="35000"/>
                  </a:srgbClr>
                </a:solidFill>
                <a:latin typeface="Pretendard Light" panose="02000403000000020004" pitchFamily="50" charset="-127"/>
                <a:ea typeface="Pretendard Light" panose="02000403000000020004" pitchFamily="50" charset="-127"/>
                <a:cs typeface="Pretendard Light" panose="02000403000000020004" pitchFamily="50" charset="-127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ko-KR" sz="1200" b="0" i="0" u="none" strike="noStrike" kern="1200" cap="none" spc="-50" normalizeH="0" baseline="0" noProof="0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Pretendard Light" panose="02000403000000020004" pitchFamily="50" charset="-127"/>
                <a:ea typeface="Pretendard Light" panose="02000403000000020004" pitchFamily="50" charset="-127"/>
                <a:cs typeface="Pretendard Light" panose="02000403000000020004" pitchFamily="50" charset="-127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ko-KR" sz="1400" spc="-50" dirty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2. </a:t>
              </a:r>
              <a:r>
                <a:rPr lang="ko-KR" altLang="en-US" sz="1400" spc="-50" dirty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업무파트너</a:t>
              </a:r>
              <a:r>
                <a:rPr lang="en-US" altLang="ko-KR" sz="1400" spc="-50" dirty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(</a:t>
              </a:r>
              <a:r>
                <a:rPr lang="ko-KR" altLang="en-US" sz="1400" spc="-50" dirty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협력기업</a:t>
              </a:r>
              <a:r>
                <a:rPr lang="en-US" altLang="ko-KR" sz="1400" spc="-50" dirty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) </a:t>
              </a:r>
              <a:r>
                <a:rPr lang="ko-KR" altLang="en-US" sz="1400" spc="-50" dirty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현황 및 협력 계획</a:t>
              </a:r>
              <a:r>
                <a:rPr lang="en-US" altLang="ko-KR" sz="1400" spc="-50" dirty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 </a:t>
              </a:r>
              <a:r>
                <a:rPr lang="ko-KR" altLang="en-US" sz="1400" spc="-50" dirty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등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247B782D-9211-4F50-84DC-77241C580244}"/>
                </a:ext>
              </a:extLst>
            </p:cNvPr>
            <p:cNvSpPr txBox="1"/>
            <p:nvPr/>
          </p:nvSpPr>
          <p:spPr>
            <a:xfrm>
              <a:off x="2311160" y="2530609"/>
              <a:ext cx="1572866" cy="4183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atinLnBrk="0">
                <a:lnSpc>
                  <a:spcPct val="130000"/>
                </a:lnSpc>
              </a:pPr>
              <a:r>
                <a:rPr lang="ko-KR" altLang="en-US" spc="-20" dirty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chemeClr val="accent3"/>
                  </a:solidFill>
                  <a:latin typeface="Pretendard ExtraBold" panose="02000903000000020004" pitchFamily="2" charset="-127"/>
                  <a:ea typeface="Pretendard ExtraBold" panose="02000903000000020004" pitchFamily="2" charset="-127"/>
                  <a:cs typeface="Pretendard ExtraBold" panose="02000903000000020004" pitchFamily="2" charset="-127"/>
                </a:rPr>
                <a:t>작성 </a:t>
              </a:r>
              <a:r>
                <a:rPr lang="en-US" altLang="ko-KR" spc="-20" dirty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chemeClr val="accent3"/>
                  </a:solidFill>
                  <a:latin typeface="Pretendard ExtraBold" panose="02000903000000020004" pitchFamily="2" charset="-127"/>
                  <a:ea typeface="Pretendard ExtraBold" panose="02000903000000020004" pitchFamily="2" charset="-127"/>
                  <a:cs typeface="Pretendard ExtraBold" panose="02000903000000020004" pitchFamily="2" charset="-127"/>
                </a:rPr>
                <a:t>Guide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550292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5300" y="787400"/>
            <a:ext cx="15773400" cy="25400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1765300" y="901700"/>
            <a:ext cx="4038600" cy="469900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lvl="0" algn="l">
              <a:lnSpc>
                <a:spcPct val="99600"/>
              </a:lnSpc>
            </a:pPr>
            <a:r>
              <a:rPr lang="en-US" altLang="ko-KR" sz="2600" spc="-300" dirty="0">
                <a:solidFill>
                  <a:srgbClr val="3F6179"/>
                </a:solidFill>
                <a:ea typeface="Pretendard Bold"/>
              </a:rPr>
              <a:t>3-3. </a:t>
            </a:r>
            <a:r>
              <a:rPr lang="ko-KR" altLang="en-US" sz="2600" spc="-300" dirty="0">
                <a:solidFill>
                  <a:srgbClr val="3F6179"/>
                </a:solidFill>
                <a:ea typeface="Pretendard Bold"/>
              </a:rPr>
              <a:t>시장 진출</a:t>
            </a:r>
            <a:r>
              <a:rPr lang="en-US" altLang="ko-KR" sz="2600" spc="-300" dirty="0">
                <a:solidFill>
                  <a:srgbClr val="3F6179"/>
                </a:solidFill>
                <a:ea typeface="Pretendard Bold"/>
              </a:rPr>
              <a:t>(</a:t>
            </a:r>
            <a:r>
              <a:rPr lang="ko-KR" altLang="en-US" sz="2600" spc="-300" dirty="0">
                <a:solidFill>
                  <a:srgbClr val="3F6179"/>
                </a:solidFill>
                <a:ea typeface="Pretendard Bold"/>
              </a:rPr>
              <a:t>확대</a:t>
            </a:r>
            <a:r>
              <a:rPr lang="en-US" altLang="ko-KR" sz="2600" spc="-300" dirty="0">
                <a:solidFill>
                  <a:srgbClr val="3F6179"/>
                </a:solidFill>
                <a:ea typeface="Pretendard Bold"/>
              </a:rPr>
              <a:t>) </a:t>
            </a:r>
            <a:r>
              <a:rPr lang="ko-KR" altLang="en-US" sz="2600" spc="-300" dirty="0">
                <a:solidFill>
                  <a:srgbClr val="3F6179"/>
                </a:solidFill>
                <a:ea typeface="Pretendard Bold"/>
              </a:rPr>
              <a:t>전략</a:t>
            </a:r>
            <a:endParaRPr lang="ko-KR" sz="2600" b="0" i="0" u="none" strike="noStrike" spc="-300" dirty="0">
              <a:solidFill>
                <a:srgbClr val="3F6179"/>
              </a:solidFill>
              <a:ea typeface="Pretendard Bold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584200" y="469900"/>
            <a:ext cx="1600200" cy="1117600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lvl="0" algn="l">
              <a:lnSpc>
                <a:spcPct val="99600"/>
              </a:lnSpc>
            </a:pPr>
            <a:r>
              <a:rPr lang="en-US" sz="6300" b="0" i="0" u="none" strike="noStrike" dirty="0">
                <a:solidFill>
                  <a:srgbClr val="3F6179"/>
                </a:solidFill>
                <a:latin typeface="Pretendard Black"/>
              </a:rPr>
              <a:t>03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2147483647" y="2147483647"/>
            <a:ext cx="2147483647" cy="2147483647"/>
            <a:chOff x="0" y="0"/>
            <a:chExt cx="0" cy="0"/>
          </a:xfrm>
        </p:grpSpPr>
      </p:grpSp>
      <p:grpSp>
        <p:nvGrpSpPr>
          <p:cNvPr id="8" name="그룹 7">
            <a:extLst>
              <a:ext uri="{FF2B5EF4-FFF2-40B4-BE49-F238E27FC236}">
                <a16:creationId xmlns:a16="http://schemas.microsoft.com/office/drawing/2014/main" id="{3B348F65-5CD3-4660-8B95-E5225493C501}"/>
              </a:ext>
            </a:extLst>
          </p:cNvPr>
          <p:cNvGrpSpPr/>
          <p:nvPr/>
        </p:nvGrpSpPr>
        <p:grpSpPr>
          <a:xfrm>
            <a:off x="2302212" y="2530609"/>
            <a:ext cx="8411184" cy="2618791"/>
            <a:chOff x="2302212" y="2530609"/>
            <a:chExt cx="7989651" cy="2618791"/>
          </a:xfrm>
        </p:grpSpPr>
        <p:sp>
          <p:nvSpPr>
            <p:cNvPr id="9" name="직사각형 8">
              <a:extLst>
                <a:ext uri="{FF2B5EF4-FFF2-40B4-BE49-F238E27FC236}">
                  <a16:creationId xmlns:a16="http://schemas.microsoft.com/office/drawing/2014/main" id="{62062542-36A0-4F1F-9F46-E930CE63BCC3}"/>
                </a:ext>
              </a:extLst>
            </p:cNvPr>
            <p:cNvSpPr/>
            <p:nvPr/>
          </p:nvSpPr>
          <p:spPr>
            <a:xfrm>
              <a:off x="2302212" y="2968496"/>
              <a:ext cx="7989651" cy="2180904"/>
            </a:xfrm>
            <a:prstGeom prst="rect">
              <a:avLst/>
            </a:prstGeom>
            <a:solidFill>
              <a:srgbClr val="FFFFFF"/>
            </a:solidFill>
            <a:ln w="6350" cap="flat" cmpd="sng" algn="ctr">
              <a:solidFill>
                <a:srgbClr val="FFFFFF">
                  <a:lumMod val="6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retendard Light" panose="02000403000000020004" pitchFamily="2" charset="-127"/>
                <a:ea typeface="Pretendard Light"/>
                <a:cs typeface="+mn-cs"/>
              </a:endParaRPr>
            </a:p>
          </p:txBody>
        </p:sp>
        <p:sp>
          <p:nvSpPr>
            <p:cNvPr id="10" name="직사각형 9">
              <a:extLst>
                <a:ext uri="{FF2B5EF4-FFF2-40B4-BE49-F238E27FC236}">
                  <a16:creationId xmlns:a16="http://schemas.microsoft.com/office/drawing/2014/main" id="{D041AFDD-64D9-4B82-B972-771941E87CAD}"/>
                </a:ext>
              </a:extLst>
            </p:cNvPr>
            <p:cNvSpPr/>
            <p:nvPr/>
          </p:nvSpPr>
          <p:spPr>
            <a:xfrm>
              <a:off x="2302212" y="2968496"/>
              <a:ext cx="7989651" cy="73573"/>
            </a:xfrm>
            <a:prstGeom prst="rect">
              <a:avLst/>
            </a:prstGeom>
            <a:solidFill>
              <a:srgbClr val="FFFFFF">
                <a:lumMod val="6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retendard Light" panose="02000403000000020004" pitchFamily="2" charset="-127"/>
                <a:ea typeface="Pretendard Light"/>
                <a:cs typeface="+mn-cs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B89CD7AB-31B3-47A9-A946-955684A10279}"/>
                </a:ext>
              </a:extLst>
            </p:cNvPr>
            <p:cNvSpPr txBox="1"/>
            <p:nvPr/>
          </p:nvSpPr>
          <p:spPr>
            <a:xfrm>
              <a:off x="2669319" y="3210083"/>
              <a:ext cx="7421507" cy="1109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atinLnBrk="0">
                <a:lnSpc>
                  <a:spcPct val="130000"/>
                </a:lnSpc>
              </a:pP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1. 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목표시장</a:t>
              </a: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(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고객</a:t>
              </a: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) 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내 입지 확보</a:t>
              </a: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, 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고객 확보</a:t>
              </a: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, 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마케팅 전략 등</a:t>
              </a:r>
              <a:endParaRPr lang="en-US" altLang="ko-KR" sz="1400" spc="-5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00000">
                    <a:lumMod val="65000"/>
                    <a:lumOff val="35000"/>
                  </a:srgbClr>
                </a:solidFill>
                <a:latin typeface="Pretendard SemiBold" panose="02000703000000020004" pitchFamily="50" charset="-127"/>
                <a:ea typeface="Pretendard SemiBold" panose="02000703000000020004" pitchFamily="50" charset="-127"/>
                <a:cs typeface="Pretendard SemiBold" panose="02000703000000020004" pitchFamily="50" charset="-127"/>
              </a:endParaRPr>
            </a:p>
            <a:p>
              <a:pPr latinLnBrk="0">
                <a:lnSpc>
                  <a:spcPct val="130000"/>
                </a:lnSpc>
              </a:pP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2. 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향후 고객 확대 전략 </a:t>
              </a:r>
              <a:endParaRPr lang="en-US" altLang="ko-KR" sz="1400" spc="-5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00000">
                    <a:lumMod val="65000"/>
                    <a:lumOff val="35000"/>
                  </a:srgbClr>
                </a:solidFill>
                <a:latin typeface="Pretendard SemiBold" panose="02000703000000020004" pitchFamily="50" charset="-127"/>
                <a:ea typeface="Pretendard SemiBold" panose="02000703000000020004" pitchFamily="50" charset="-127"/>
                <a:cs typeface="Pretendard SemiBold" panose="02000703000000020004" pitchFamily="50" charset="-127"/>
              </a:endParaRPr>
            </a:p>
            <a:p>
              <a:pPr latinLnBrk="0">
                <a:lnSpc>
                  <a:spcPct val="130000"/>
                </a:lnSpc>
              </a:pPr>
              <a:r>
                <a:rPr kumimoji="0" lang="en-US" altLang="ko-KR" sz="1200" b="0" i="0" u="none" strike="noStrike" kern="1200" cap="none" spc="-50" normalizeH="0" baseline="0" noProof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*</a:t>
              </a:r>
              <a:r>
                <a:rPr kumimoji="0" lang="ko-KR" altLang="en-US" sz="1200" b="0" i="0" u="none" strike="noStrike" kern="1200" cap="none" spc="-50" normalizeH="0" baseline="0" noProof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고객 확대 전략 </a:t>
              </a:r>
              <a:r>
                <a:rPr kumimoji="0" lang="en-US" altLang="ko-KR" sz="1200" b="0" i="0" u="none" strike="noStrike" kern="1200" cap="none" spc="-50" normalizeH="0" baseline="0" noProof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- 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기존 타겟에서 점유율을 확대할것인지</a:t>
              </a: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? / 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새로운 고객군을 발굴하여 확장해 나갈것인지</a:t>
              </a: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?</a:t>
              </a:r>
              <a:b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</a:b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*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새로운 제품이나 서비스에 대한 개발 계획이 있다면 로드맵 함께 제시 </a:t>
              </a: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(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중장기적 성장성</a:t>
              </a: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) </a:t>
              </a:r>
              <a:endParaRPr lang="ko-KR" altLang="en-US" sz="1400" spc="-5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00000">
                    <a:lumMod val="65000"/>
                    <a:lumOff val="35000"/>
                  </a:srgbClr>
                </a:solidFill>
                <a:latin typeface="Pretendard SemiBold" panose="02000703000000020004" pitchFamily="50" charset="-127"/>
                <a:ea typeface="Pretendard SemiBold" panose="02000703000000020004" pitchFamily="50" charset="-127"/>
                <a:cs typeface="Pretendard SemiBold" panose="02000703000000020004" pitchFamily="50" charset="-127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E3DB110E-D5A6-4747-AA6E-8FEDC4DB2FD1}"/>
                </a:ext>
              </a:extLst>
            </p:cNvPr>
            <p:cNvSpPr txBox="1"/>
            <p:nvPr/>
          </p:nvSpPr>
          <p:spPr>
            <a:xfrm>
              <a:off x="2311160" y="2530609"/>
              <a:ext cx="1572866" cy="4183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atinLnBrk="0">
                <a:lnSpc>
                  <a:spcPct val="130000"/>
                </a:lnSpc>
              </a:pPr>
              <a:r>
                <a:rPr lang="ko-KR" altLang="en-US" spc="-20" dirty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chemeClr val="accent3"/>
                  </a:solidFill>
                  <a:latin typeface="Pretendard ExtraBold" panose="02000903000000020004" pitchFamily="2" charset="-127"/>
                  <a:ea typeface="Pretendard ExtraBold" panose="02000903000000020004" pitchFamily="2" charset="-127"/>
                  <a:cs typeface="Pretendard ExtraBold" panose="02000903000000020004" pitchFamily="2" charset="-127"/>
                </a:rPr>
                <a:t>작성 </a:t>
              </a:r>
              <a:r>
                <a:rPr lang="en-US" altLang="ko-KR" spc="-20" dirty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chemeClr val="accent3"/>
                  </a:solidFill>
                  <a:latin typeface="Pretendard ExtraBold" panose="02000903000000020004" pitchFamily="2" charset="-127"/>
                  <a:ea typeface="Pretendard ExtraBold" panose="02000903000000020004" pitchFamily="2" charset="-127"/>
                  <a:cs typeface="Pretendard ExtraBold" panose="02000903000000020004" pitchFamily="2" charset="-127"/>
                </a:rPr>
                <a:t>Guide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930124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5300" y="787400"/>
            <a:ext cx="15773400" cy="25400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1765300" y="901700"/>
            <a:ext cx="4038600" cy="469900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lvl="0" algn="l">
              <a:lnSpc>
                <a:spcPct val="99600"/>
              </a:lnSpc>
            </a:pPr>
            <a:r>
              <a:rPr lang="en-US" altLang="ko-KR" sz="2600" spc="-300" dirty="0">
                <a:solidFill>
                  <a:srgbClr val="3F6179"/>
                </a:solidFill>
                <a:ea typeface="Pretendard Bold"/>
              </a:rPr>
              <a:t>3-4. </a:t>
            </a:r>
            <a:r>
              <a:rPr lang="ko-KR" altLang="en-US" sz="2600" spc="-300" dirty="0">
                <a:solidFill>
                  <a:srgbClr val="3F6179"/>
                </a:solidFill>
                <a:ea typeface="Pretendard Bold"/>
              </a:rPr>
              <a:t>매출목표</a:t>
            </a:r>
            <a:endParaRPr lang="ko-KR" sz="2600" b="0" i="0" u="none" strike="noStrike" spc="-300" dirty="0">
              <a:solidFill>
                <a:srgbClr val="3F6179"/>
              </a:solidFill>
              <a:ea typeface="Pretendard Bold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584200" y="469900"/>
            <a:ext cx="1600200" cy="1117600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lvl="0" algn="l">
              <a:lnSpc>
                <a:spcPct val="99600"/>
              </a:lnSpc>
            </a:pPr>
            <a:r>
              <a:rPr lang="en-US" sz="6300" b="0" i="0" u="none" strike="noStrike" dirty="0">
                <a:solidFill>
                  <a:srgbClr val="3F6179"/>
                </a:solidFill>
                <a:latin typeface="Pretendard Black"/>
              </a:rPr>
              <a:t>03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2147483647" y="2147483647"/>
            <a:ext cx="2147483647" cy="2147483647"/>
            <a:chOff x="0" y="0"/>
            <a:chExt cx="0" cy="0"/>
          </a:xfrm>
        </p:grpSpPr>
      </p:grpSp>
      <p:grpSp>
        <p:nvGrpSpPr>
          <p:cNvPr id="8" name="그룹 7">
            <a:extLst>
              <a:ext uri="{FF2B5EF4-FFF2-40B4-BE49-F238E27FC236}">
                <a16:creationId xmlns:a16="http://schemas.microsoft.com/office/drawing/2014/main" id="{1142B51A-2FAC-4058-847B-579BB6DEDDCE}"/>
              </a:ext>
            </a:extLst>
          </p:cNvPr>
          <p:cNvGrpSpPr/>
          <p:nvPr/>
        </p:nvGrpSpPr>
        <p:grpSpPr>
          <a:xfrm>
            <a:off x="2302212" y="2530609"/>
            <a:ext cx="8411184" cy="2618791"/>
            <a:chOff x="2302212" y="2530609"/>
            <a:chExt cx="7989651" cy="2618791"/>
          </a:xfrm>
        </p:grpSpPr>
        <p:sp>
          <p:nvSpPr>
            <p:cNvPr id="9" name="직사각형 8">
              <a:extLst>
                <a:ext uri="{FF2B5EF4-FFF2-40B4-BE49-F238E27FC236}">
                  <a16:creationId xmlns:a16="http://schemas.microsoft.com/office/drawing/2014/main" id="{0776EFEB-BFAC-4711-AF52-94E13137BF10}"/>
                </a:ext>
              </a:extLst>
            </p:cNvPr>
            <p:cNvSpPr/>
            <p:nvPr/>
          </p:nvSpPr>
          <p:spPr>
            <a:xfrm>
              <a:off x="2302212" y="2968496"/>
              <a:ext cx="7989651" cy="2180904"/>
            </a:xfrm>
            <a:prstGeom prst="rect">
              <a:avLst/>
            </a:prstGeom>
            <a:solidFill>
              <a:srgbClr val="FFFFFF"/>
            </a:solidFill>
            <a:ln w="6350" cap="flat" cmpd="sng" algn="ctr">
              <a:solidFill>
                <a:srgbClr val="FFFFFF">
                  <a:lumMod val="6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retendard Light" panose="02000403000000020004" pitchFamily="2" charset="-127"/>
                <a:ea typeface="Pretendard Light"/>
                <a:cs typeface="+mn-cs"/>
              </a:endParaRPr>
            </a:p>
          </p:txBody>
        </p:sp>
        <p:sp>
          <p:nvSpPr>
            <p:cNvPr id="10" name="직사각형 9">
              <a:extLst>
                <a:ext uri="{FF2B5EF4-FFF2-40B4-BE49-F238E27FC236}">
                  <a16:creationId xmlns:a16="http://schemas.microsoft.com/office/drawing/2014/main" id="{07313757-2A4A-4C9B-81BF-2C9BFD8DC804}"/>
                </a:ext>
              </a:extLst>
            </p:cNvPr>
            <p:cNvSpPr/>
            <p:nvPr/>
          </p:nvSpPr>
          <p:spPr>
            <a:xfrm>
              <a:off x="2302212" y="2968496"/>
              <a:ext cx="7989651" cy="73573"/>
            </a:xfrm>
            <a:prstGeom prst="rect">
              <a:avLst/>
            </a:prstGeom>
            <a:solidFill>
              <a:srgbClr val="FFFFFF">
                <a:lumMod val="6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retendard Light" panose="02000403000000020004" pitchFamily="2" charset="-127"/>
                <a:ea typeface="Pretendard Light"/>
                <a:cs typeface="+mn-cs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2BA49E8C-F943-4A7A-BC68-D3C0D8F77849}"/>
                </a:ext>
              </a:extLst>
            </p:cNvPr>
            <p:cNvSpPr txBox="1"/>
            <p:nvPr/>
          </p:nvSpPr>
          <p:spPr>
            <a:xfrm>
              <a:off x="2669319" y="3210083"/>
              <a:ext cx="7421507" cy="8298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atinLnBrk="0">
                <a:lnSpc>
                  <a:spcPct val="130000"/>
                </a:lnSpc>
              </a:pP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1. 5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개년 매출 계획 </a:t>
              </a: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(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연도별로 제시</a:t>
              </a: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)</a:t>
              </a:r>
            </a:p>
            <a:p>
              <a:pPr latinLnBrk="0">
                <a:lnSpc>
                  <a:spcPct val="130000"/>
                </a:lnSpc>
              </a:pPr>
              <a:r>
                <a:rPr kumimoji="0" lang="en-US" altLang="ko-KR" sz="1200" b="0" i="0" u="none" strike="noStrike" kern="1200" cap="none" spc="-50" normalizeH="0" baseline="0" noProof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* </a:t>
              </a:r>
              <a:r>
                <a:rPr kumimoji="0" lang="ko-KR" altLang="en-US" sz="1200" b="0" i="0" u="none" strike="noStrike" kern="1200" cap="none" spc="-50" normalizeH="0" baseline="0" noProof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제조업 </a:t>
              </a:r>
              <a:r>
                <a:rPr kumimoji="0" lang="en-US" altLang="ko-KR" sz="1200" b="0" i="0" u="none" strike="noStrike" kern="1200" cap="none" spc="-50" normalizeH="0" baseline="0" noProof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– 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판매 제품별  </a:t>
              </a: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[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가격  </a:t>
              </a: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X 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 수량</a:t>
              </a: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] </a:t>
              </a:r>
            </a:p>
            <a:p>
              <a:pPr latinLnBrk="0">
                <a:lnSpc>
                  <a:spcPct val="130000"/>
                </a:lnSpc>
              </a:pP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*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서비스업 </a:t>
              </a: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– 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수익모델에 따른 매출 산정 내역을 제시</a:t>
              </a: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 </a:t>
              </a:r>
              <a:endParaRPr lang="ko-KR" altLang="en-US" sz="1400" spc="-5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00000">
                    <a:lumMod val="65000"/>
                    <a:lumOff val="35000"/>
                  </a:srgbClr>
                </a:solidFill>
                <a:latin typeface="Pretendard SemiBold" panose="02000703000000020004" pitchFamily="50" charset="-127"/>
                <a:ea typeface="Pretendard SemiBold" panose="02000703000000020004" pitchFamily="50" charset="-127"/>
                <a:cs typeface="Pretendard SemiBold" panose="02000703000000020004" pitchFamily="50" charset="-127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49A4D7F0-32F7-45EA-ABC9-991DCDA60AD5}"/>
                </a:ext>
              </a:extLst>
            </p:cNvPr>
            <p:cNvSpPr txBox="1"/>
            <p:nvPr/>
          </p:nvSpPr>
          <p:spPr>
            <a:xfrm>
              <a:off x="2311160" y="2530609"/>
              <a:ext cx="1572866" cy="4183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atinLnBrk="0">
                <a:lnSpc>
                  <a:spcPct val="130000"/>
                </a:lnSpc>
              </a:pPr>
              <a:r>
                <a:rPr lang="ko-KR" altLang="en-US" spc="-20" dirty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chemeClr val="accent3"/>
                  </a:solidFill>
                  <a:latin typeface="Pretendard ExtraBold" panose="02000903000000020004" pitchFamily="2" charset="-127"/>
                  <a:ea typeface="Pretendard ExtraBold" panose="02000903000000020004" pitchFamily="2" charset="-127"/>
                  <a:cs typeface="Pretendard ExtraBold" panose="02000903000000020004" pitchFamily="2" charset="-127"/>
                </a:rPr>
                <a:t>작성 </a:t>
              </a:r>
              <a:r>
                <a:rPr lang="en-US" altLang="ko-KR" spc="-20" dirty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chemeClr val="accent3"/>
                  </a:solidFill>
                  <a:latin typeface="Pretendard ExtraBold" panose="02000903000000020004" pitchFamily="2" charset="-127"/>
                  <a:ea typeface="Pretendard ExtraBold" panose="02000903000000020004" pitchFamily="2" charset="-127"/>
                  <a:cs typeface="Pretendard ExtraBold" panose="02000903000000020004" pitchFamily="2" charset="-127"/>
                </a:rPr>
                <a:t>Guide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821932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lIns="0" tIns="0" rIns="0" bIns="0" rtlCol="0" anchor="t"/>
      <a:lstStyle>
        <a:defPPr algn="ctr">
          <a:lnSpc>
            <a:spcPct val="111220"/>
          </a:lnSpc>
          <a:defRPr sz="9500" b="0" i="0" u="none" strike="noStrike" spc="-300" dirty="0" smtClean="0">
            <a:solidFill>
              <a:srgbClr val="3F6179"/>
            </a:solidFill>
            <a:ea typeface="Pretendard SemiBold"/>
          </a:defRPr>
        </a:defPPr>
      </a:lst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536</Words>
  <Application>Microsoft Office PowerPoint</Application>
  <PresentationFormat>사용자 지정</PresentationFormat>
  <Paragraphs>76</Paragraphs>
  <Slides>12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10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12</vt:i4>
      </vt:variant>
    </vt:vector>
  </HeadingPairs>
  <TitlesOfParts>
    <vt:vector size="23" baseType="lpstr">
      <vt:lpstr>Pretendard SemiBold</vt:lpstr>
      <vt:lpstr>HY울릉도M</vt:lpstr>
      <vt:lpstr>Pretendard ExtraBold</vt:lpstr>
      <vt:lpstr>Pretendard Black</vt:lpstr>
      <vt:lpstr>Calibri</vt:lpstr>
      <vt:lpstr>Arial</vt:lpstr>
      <vt:lpstr>Pretendard Medium</vt:lpstr>
      <vt:lpstr>맑은 고딕</vt:lpstr>
      <vt:lpstr>Pretendard Bold</vt:lpstr>
      <vt:lpstr>Pretendard Light</vt:lpstr>
      <vt:lpstr>Office Theme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user</dc:creator>
  <cp:lastModifiedBy>user</cp:lastModifiedBy>
  <cp:revision>9</cp:revision>
  <dcterms:created xsi:type="dcterms:W3CDTF">2006-08-16T00:00:00Z</dcterms:created>
  <dcterms:modified xsi:type="dcterms:W3CDTF">2025-04-01T08:54:22Z</dcterms:modified>
</cp:coreProperties>
</file>