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6" r:id="rId2"/>
    <p:sldId id="257" r:id="rId3"/>
    <p:sldId id="282" r:id="rId4"/>
    <p:sldId id="289" r:id="rId5"/>
    <p:sldId id="280" r:id="rId6"/>
    <p:sldId id="273" r:id="rId7"/>
    <p:sldId id="294" r:id="rId8"/>
    <p:sldId id="272" r:id="rId9"/>
    <p:sldId id="292" r:id="rId10"/>
    <p:sldId id="274" r:id="rId11"/>
    <p:sldId id="295" r:id="rId12"/>
    <p:sldId id="287" r:id="rId13"/>
    <p:sldId id="275" r:id="rId14"/>
    <p:sldId id="293" r:id="rId15"/>
    <p:sldId id="290" r:id="rId16"/>
    <p:sldId id="283" r:id="rId17"/>
    <p:sldId id="284" r:id="rId18"/>
    <p:sldId id="296" r:id="rId19"/>
  </p:sldIdLst>
  <p:sldSz cx="9144000" cy="5143500" type="screen16x9"/>
  <p:notesSz cx="6797675" cy="9926638"/>
  <p:defaultTextStyle>
    <a:defPPr>
      <a:defRPr lang="ko-KR"/>
    </a:defPPr>
    <a:lvl1pPr marL="0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62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25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19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2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00FF"/>
    <a:srgbClr val="336600"/>
    <a:srgbClr val="A5C26A"/>
    <a:srgbClr val="006600"/>
    <a:srgbClr val="99CC00"/>
    <a:srgbClr val="003300"/>
    <a:srgbClr val="669900"/>
    <a:srgbClr val="0059FF"/>
    <a:srgbClr val="C1D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6370" autoAdjust="0"/>
  </p:normalViewPr>
  <p:slideViewPr>
    <p:cSldViewPr>
      <p:cViewPr>
        <p:scale>
          <a:sx n="120" d="100"/>
          <a:sy n="120" d="100"/>
        </p:scale>
        <p:origin x="1206" y="6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01051-820C-40B5-8104-1B9EB329B2DA}" type="datetimeFigureOut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7C34D-62A0-43A9-9769-4C5FE77658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7966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BE911-C893-4179-ABC9-1575000F5548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6279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70AA-7728-4220-BEB1-185A3E20EF91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615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64CD7-7B0E-410B-94FD-7D908B086352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07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2C6E-B6C7-4A1F-BA92-92B1429CDD51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8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BC64-E054-4EDF-9509-30717FF097FE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096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4430D-37FA-4733-9497-D1E009C9899F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33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2" indent="0">
              <a:buNone/>
              <a:defRPr sz="2000" b="1"/>
            </a:lvl2pPr>
            <a:lvl3pPr marL="914262" indent="0">
              <a:buNone/>
              <a:defRPr sz="1800" b="1"/>
            </a:lvl3pPr>
            <a:lvl4pPr marL="1371394" indent="0">
              <a:buNone/>
              <a:defRPr sz="1600" b="1"/>
            </a:lvl4pPr>
            <a:lvl5pPr marL="1828525" indent="0">
              <a:buNone/>
              <a:defRPr sz="1600" b="1"/>
            </a:lvl5pPr>
            <a:lvl6pPr marL="2285657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19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2" indent="0">
              <a:buNone/>
              <a:defRPr sz="2000" b="1"/>
            </a:lvl2pPr>
            <a:lvl3pPr marL="914262" indent="0">
              <a:buNone/>
              <a:defRPr sz="1800" b="1"/>
            </a:lvl3pPr>
            <a:lvl4pPr marL="1371394" indent="0">
              <a:buNone/>
              <a:defRPr sz="1600" b="1"/>
            </a:lvl4pPr>
            <a:lvl5pPr marL="1828525" indent="0">
              <a:buNone/>
              <a:defRPr sz="1600" b="1"/>
            </a:lvl5pPr>
            <a:lvl6pPr marL="2285657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19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0146-372F-462A-AAE5-9B5F1090E11B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678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DE8F-7C68-4E69-97F5-0C8DF2E0EA74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16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F2746-B8B1-40E8-9253-47FE0AF0C817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797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2" indent="0">
              <a:buNone/>
              <a:defRPr sz="1200"/>
            </a:lvl2pPr>
            <a:lvl3pPr marL="914262" indent="0">
              <a:buNone/>
              <a:defRPr sz="1000"/>
            </a:lvl3pPr>
            <a:lvl4pPr marL="1371394" indent="0">
              <a:buNone/>
              <a:defRPr sz="900"/>
            </a:lvl4pPr>
            <a:lvl5pPr marL="1828525" indent="0">
              <a:buNone/>
              <a:defRPr sz="900"/>
            </a:lvl5pPr>
            <a:lvl6pPr marL="2285657" indent="0">
              <a:buNone/>
              <a:defRPr sz="900"/>
            </a:lvl6pPr>
            <a:lvl7pPr marL="2742788" indent="0">
              <a:buNone/>
              <a:defRPr sz="900"/>
            </a:lvl7pPr>
            <a:lvl8pPr marL="3199919" indent="0">
              <a:buNone/>
              <a:defRPr sz="900"/>
            </a:lvl8pPr>
            <a:lvl9pPr marL="3657051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396C-F5B6-4719-902C-3335F411171B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08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32" indent="0">
              <a:buNone/>
              <a:defRPr sz="2800"/>
            </a:lvl2pPr>
            <a:lvl3pPr marL="914262" indent="0">
              <a:buNone/>
              <a:defRPr sz="2400"/>
            </a:lvl3pPr>
            <a:lvl4pPr marL="1371394" indent="0">
              <a:buNone/>
              <a:defRPr sz="2000"/>
            </a:lvl4pPr>
            <a:lvl5pPr marL="1828525" indent="0">
              <a:buNone/>
              <a:defRPr sz="2000"/>
            </a:lvl5pPr>
            <a:lvl6pPr marL="2285657" indent="0">
              <a:buNone/>
              <a:defRPr sz="2000"/>
            </a:lvl6pPr>
            <a:lvl7pPr marL="2742788" indent="0">
              <a:buNone/>
              <a:defRPr sz="2000"/>
            </a:lvl7pPr>
            <a:lvl8pPr marL="3199919" indent="0">
              <a:buNone/>
              <a:defRPr sz="2000"/>
            </a:lvl8pPr>
            <a:lvl9pPr marL="365705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2" indent="0">
              <a:buNone/>
              <a:defRPr sz="1200"/>
            </a:lvl2pPr>
            <a:lvl3pPr marL="914262" indent="0">
              <a:buNone/>
              <a:defRPr sz="1000"/>
            </a:lvl3pPr>
            <a:lvl4pPr marL="1371394" indent="0">
              <a:buNone/>
              <a:defRPr sz="900"/>
            </a:lvl4pPr>
            <a:lvl5pPr marL="1828525" indent="0">
              <a:buNone/>
              <a:defRPr sz="900"/>
            </a:lvl5pPr>
            <a:lvl6pPr marL="2285657" indent="0">
              <a:buNone/>
              <a:defRPr sz="900"/>
            </a:lvl6pPr>
            <a:lvl7pPr marL="2742788" indent="0">
              <a:buNone/>
              <a:defRPr sz="900"/>
            </a:lvl7pPr>
            <a:lvl8pPr marL="3199919" indent="0">
              <a:buNone/>
              <a:defRPr sz="900"/>
            </a:lvl8pPr>
            <a:lvl9pPr marL="3657051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6E4E-90A0-4184-9950-3AF05178CAA0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485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26" tIns="45713" rIns="91426" bIns="4571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B0939-156B-4D4A-B532-0299864BC985}" type="datetime1">
              <a:rPr lang="ko-KR" altLang="en-US" smtClean="0"/>
              <a:t>2025-03-27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26" tIns="45713" rIns="91426" bIns="4571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DF25A-982E-42DC-A32C-2AFAACF879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97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262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38" indent="-285707" algn="l" defTabSz="914262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28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1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4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5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6" indent="-228565" algn="l" defTabSz="914262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2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4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5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7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19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75849"/>
              </p:ext>
            </p:extLst>
          </p:nvPr>
        </p:nvGraphicFramePr>
        <p:xfrm>
          <a:off x="431540" y="457200"/>
          <a:ext cx="8280920" cy="962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2422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2025</a:t>
                      </a: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년</a:t>
                      </a:r>
                      <a:r>
                        <a:rPr lang="en-US" altLang="ko-KR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K-</a:t>
                      </a: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콘텐츠 </a:t>
                      </a:r>
                      <a:r>
                        <a:rPr lang="en-US" altLang="ko-KR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융</a:t>
                      </a:r>
                      <a:r>
                        <a:rPr lang="en-US" altLang="ko-KR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</a:t>
                      </a: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복합 제작지원 사업</a:t>
                      </a:r>
                      <a:r>
                        <a:rPr lang="en-US" altLang="ko-KR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- </a:t>
                      </a:r>
                      <a:r>
                        <a:rPr lang="ko-KR" altLang="en-US" sz="1400" b="1" kern="0" spc="-40" dirty="0" err="1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대중소</a:t>
                      </a: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</a:t>
                      </a:r>
                      <a:r>
                        <a:rPr lang="en-US" altLang="ko-KR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 </a:t>
                      </a: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상생 부문</a:t>
                      </a:r>
                      <a:endParaRPr lang="en-US" altLang="ko-KR" sz="900" b="1" kern="0" spc="-40" dirty="0">
                        <a:solidFill>
                          <a:schemeClr val="bg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600" b="1" kern="0" spc="-40" dirty="0">
                        <a:solidFill>
                          <a:schemeClr val="bg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과제계획서</a:t>
                      </a:r>
                      <a:endParaRPr lang="en-US" altLang="ko-KR" sz="2000" b="1" kern="0" spc="-40" dirty="0">
                        <a:solidFill>
                          <a:schemeClr val="bg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85423104" descr="EMB00003bec5b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01084"/>
            <a:ext cx="2172668" cy="61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7E713B28-C179-4EAF-8E2B-909842C6E2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481575"/>
              </p:ext>
            </p:extLst>
          </p:nvPr>
        </p:nvGraphicFramePr>
        <p:xfrm>
          <a:off x="431540" y="2148560"/>
          <a:ext cx="8280920" cy="2007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07366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kern="0" spc="-4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과 제 명</a:t>
                      </a:r>
                      <a:endParaRPr lang="en-US" altLang="ko-KR" sz="1800" b="1" kern="0" spc="-4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b="1" kern="0" spc="-4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1" kern="0" spc="-4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1100" b="1" i="1" kern="0" spc="-4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동일 분야 타 지원과제와 구분될 수 있도록 과제특성을 반영한 과제명 작성</a:t>
                      </a:r>
                      <a:endParaRPr lang="en-US" altLang="ko-KR" sz="1100" b="1" i="1" kern="0" spc="-4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E776B49-2B8A-4E95-BAFA-C7AF4BF44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010261"/>
              </p:ext>
            </p:extLst>
          </p:nvPr>
        </p:nvGraphicFramePr>
        <p:xfrm>
          <a:off x="437180" y="1500488"/>
          <a:ext cx="8275281" cy="56720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686548">
                  <a:extLst>
                    <a:ext uri="{9D8B030D-6E8A-4147-A177-3AD203B41FA5}">
                      <a16:colId xmlns:a16="http://schemas.microsoft.com/office/drawing/2014/main" val="3365205064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450245780"/>
                    </a:ext>
                  </a:extLst>
                </a:gridCol>
                <a:gridCol w="4932549">
                  <a:extLst>
                    <a:ext uri="{9D8B030D-6E8A-4147-A177-3AD203B41FA5}">
                      <a16:colId xmlns:a16="http://schemas.microsoft.com/office/drawing/2014/main" val="1478082256"/>
                    </a:ext>
                  </a:extLst>
                </a:gridCol>
              </a:tblGrid>
              <a:tr h="28360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지원주제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협력사명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지정과제명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50145709"/>
                  </a:ext>
                </a:extLst>
              </a:tr>
              <a:tr h="28360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5279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187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B5F9F173-86DE-44E6-9BD2-97C4E6B1C97B}"/>
              </a:ext>
            </a:extLst>
          </p:cNvPr>
          <p:cNvSpPr/>
          <p:nvPr/>
        </p:nvSpPr>
        <p:spPr>
          <a:xfrm>
            <a:off x="0" y="-1"/>
            <a:ext cx="9144000" cy="843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3BB1EE-B175-4DA0-AAE5-8656BAAF7142}"/>
              </a:ext>
            </a:extLst>
          </p:cNvPr>
          <p:cNvSpPr txBox="1"/>
          <p:nvPr/>
        </p:nvSpPr>
        <p:spPr>
          <a:xfrm>
            <a:off x="107504" y="149716"/>
            <a:ext cx="295465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 err="1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사업화계획</a:t>
            </a:r>
            <a:endParaRPr lang="en-US" altLang="ko-KR" sz="12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3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10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가 산 점 </a:t>
            </a:r>
            <a:r>
              <a:rPr lang="ko-KR" altLang="en-US" sz="10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0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0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해외수출 계획</a:t>
            </a:r>
            <a:endParaRPr lang="en-US" altLang="ko-KR" sz="10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                           </a:t>
            </a:r>
            <a:endParaRPr lang="ko-KR" altLang="en-US" sz="12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A3C7A755-C6FD-465A-8F44-7FA0FCCE84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619369"/>
              </p:ext>
            </p:extLst>
          </p:nvPr>
        </p:nvGraphicFramePr>
        <p:xfrm>
          <a:off x="107504" y="1203598"/>
          <a:ext cx="8928992" cy="3838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718721401"/>
                    </a:ext>
                  </a:extLst>
                </a:gridCol>
                <a:gridCol w="8352928">
                  <a:extLst>
                    <a:ext uri="{9D8B030D-6E8A-4147-A177-3AD203B41FA5}">
                      <a16:colId xmlns:a16="http://schemas.microsoft.com/office/drawing/2014/main" val="4189247712"/>
                    </a:ext>
                  </a:extLst>
                </a:gridCol>
              </a:tblGrid>
              <a:tr h="23762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유통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개요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endParaRPr lang="en-US" altLang="ko-KR" sz="9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latinLnBrk="1"/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900" b="0" i="1" dirty="0" err="1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유통처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 err="1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유통세부계획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등 서술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254078"/>
                  </a:ext>
                </a:extLst>
              </a:tr>
              <a:tr h="14625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수익</a:t>
                      </a:r>
                      <a:endParaRPr lang="en-US" altLang="ko-KR" sz="1000" b="1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모델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</a:t>
                      </a:r>
                    </a:p>
                    <a:p>
                      <a:pPr latinLnBrk="1"/>
                      <a:r>
                        <a:rPr lang="ko-KR" altLang="en-US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endParaRPr lang="en-US" altLang="ko-KR" sz="9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latinLnBrk="1"/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과제의 수익모델 서술</a:t>
                      </a:r>
                      <a:endParaRPr lang="ko-KR" altLang="en-US" sz="900" b="0" i="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56186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3FB7E03-C5EE-4965-9F58-B70558E37360}"/>
              </a:ext>
            </a:extLst>
          </p:cNvPr>
          <p:cNvSpPr txBox="1"/>
          <p:nvPr/>
        </p:nvSpPr>
        <p:spPr>
          <a:xfrm>
            <a:off x="107504" y="93454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유통계획</a:t>
            </a:r>
          </a:p>
        </p:txBody>
      </p:sp>
    </p:spTree>
    <p:extLst>
      <p:ext uri="{BB962C8B-B14F-4D97-AF65-F5344CB8AC3E}">
        <p14:creationId xmlns:p14="http://schemas.microsoft.com/office/powerpoint/2010/main" val="955976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B5F9F173-86DE-44E6-9BD2-97C4E6B1C97B}"/>
              </a:ext>
            </a:extLst>
          </p:cNvPr>
          <p:cNvSpPr/>
          <p:nvPr/>
        </p:nvSpPr>
        <p:spPr>
          <a:xfrm>
            <a:off x="0" y="-2"/>
            <a:ext cx="9144000" cy="10595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3BB1EE-B175-4DA0-AAE5-8656BAAF7142}"/>
              </a:ext>
            </a:extLst>
          </p:cNvPr>
          <p:cNvSpPr txBox="1"/>
          <p:nvPr/>
        </p:nvSpPr>
        <p:spPr>
          <a:xfrm>
            <a:off x="107504" y="149716"/>
            <a:ext cx="295465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 err="1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사업화계획</a:t>
            </a:r>
            <a:endParaRPr lang="en-US" altLang="ko-KR" sz="12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3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10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가 산 점 </a:t>
            </a:r>
            <a:r>
              <a:rPr lang="ko-KR" altLang="en-US" sz="10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0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0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해외수출 계획</a:t>
            </a:r>
            <a:endParaRPr lang="en-US" altLang="ko-KR" sz="10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                           </a:t>
            </a:r>
            <a:endParaRPr lang="ko-KR" altLang="en-US" sz="12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A3C7A755-C6FD-465A-8F44-7FA0FCCE84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1422"/>
              </p:ext>
            </p:extLst>
          </p:nvPr>
        </p:nvGraphicFramePr>
        <p:xfrm>
          <a:off x="107504" y="1336257"/>
          <a:ext cx="8928992" cy="3683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>
                  <a:extLst>
                    <a:ext uri="{9D8B030D-6E8A-4147-A177-3AD203B41FA5}">
                      <a16:colId xmlns:a16="http://schemas.microsoft.com/office/drawing/2014/main" val="2718721401"/>
                    </a:ext>
                  </a:extLst>
                </a:gridCol>
              </a:tblGrid>
              <a:tr h="368376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algn="l" latinLnBrk="1"/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algn="l" latinLnBrk="1"/>
                      <a:r>
                        <a:rPr lang="ko-KR" altLang="en-US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9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endParaRPr lang="en-US" altLang="ko-KR" sz="9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latinLnBrk="1"/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제작 콘텐츠의 타깃 소비층을 명시하고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콘텐츠 소비자를 최대한으로 할 수 있는 전략 제시</a:t>
                      </a:r>
                      <a:endParaRPr lang="ko-KR" altLang="en-US" sz="900" b="0" i="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25407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3FB7E03-C5EE-4965-9F58-B70558E37360}"/>
              </a:ext>
            </a:extLst>
          </p:cNvPr>
          <p:cNvSpPr txBox="1"/>
          <p:nvPr/>
        </p:nvSpPr>
        <p:spPr>
          <a:xfrm>
            <a:off x="139254" y="1082341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마케팅계획</a:t>
            </a:r>
          </a:p>
        </p:txBody>
      </p:sp>
    </p:spTree>
    <p:extLst>
      <p:ext uri="{BB962C8B-B14F-4D97-AF65-F5344CB8AC3E}">
        <p14:creationId xmlns:p14="http://schemas.microsoft.com/office/powerpoint/2010/main" val="3213926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FB2095A-0CBD-4DA7-B035-98807CCAD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723146"/>
              </p:ext>
            </p:extLst>
          </p:nvPr>
        </p:nvGraphicFramePr>
        <p:xfrm>
          <a:off x="1259632" y="1419622"/>
          <a:ext cx="6624736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Ⅱ</a:t>
                      </a:r>
                      <a:r>
                        <a:rPr lang="ko-KR" altLang="en-US" sz="20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수행적정성</a:t>
                      </a:r>
                      <a:endParaRPr lang="ko-KR" altLang="en-US" sz="1100" b="1" kern="0" spc="-4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0163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77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73D46-E6A3-4050-B12A-26A9572291AE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수행적정성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인력적정성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C5F04C-F357-411B-AB7C-4F8D4F4A3721}"/>
              </a:ext>
            </a:extLst>
          </p:cNvPr>
          <p:cNvSpPr txBox="1"/>
          <p:nvPr/>
        </p:nvSpPr>
        <p:spPr>
          <a:xfrm>
            <a:off x="139254" y="80566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주관기업 과제책임자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CCD02CD-D246-4ADD-93B6-207F2732E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218614"/>
              </p:ext>
            </p:extLst>
          </p:nvPr>
        </p:nvGraphicFramePr>
        <p:xfrm>
          <a:off x="248988" y="1059581"/>
          <a:ext cx="8753228" cy="916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628">
                  <a:extLst>
                    <a:ext uri="{9D8B030D-6E8A-4147-A177-3AD203B41FA5}">
                      <a16:colId xmlns:a16="http://schemas.microsoft.com/office/drawing/2014/main" val="2892034885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68864056"/>
                    </a:ext>
                  </a:extLst>
                </a:gridCol>
                <a:gridCol w="5398068">
                  <a:extLst>
                    <a:ext uri="{9D8B030D-6E8A-4147-A177-3AD203B41FA5}">
                      <a16:colId xmlns:a16="http://schemas.microsoft.com/office/drawing/2014/main" val="2199847578"/>
                    </a:ext>
                  </a:extLst>
                </a:gridCol>
                <a:gridCol w="1264396">
                  <a:extLst>
                    <a:ext uri="{9D8B030D-6E8A-4147-A177-3AD203B41FA5}">
                      <a16:colId xmlns:a16="http://schemas.microsoft.com/office/drawing/2014/main" val="203848597"/>
                    </a:ext>
                  </a:extLst>
                </a:gridCol>
              </a:tblGrid>
              <a:tr h="2276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성명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부서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직위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주요 경력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 참여율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(%)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902075"/>
                  </a:ext>
                </a:extLst>
              </a:tr>
              <a:tr h="672404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과제와 유관한 경력만 작성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94881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F4DB41-BA00-4702-AA9B-B86AF43C6700}"/>
              </a:ext>
            </a:extLst>
          </p:cNvPr>
          <p:cNvSpPr txBox="1"/>
          <p:nvPr/>
        </p:nvSpPr>
        <p:spPr>
          <a:xfrm>
            <a:off x="139254" y="2077917"/>
            <a:ext cx="2992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주관기업 인력구성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55538AE-9D5B-40EB-AB6A-B37B837B929B}"/>
              </a:ext>
            </a:extLst>
          </p:cNvPr>
          <p:cNvSpPr/>
          <p:nvPr/>
        </p:nvSpPr>
        <p:spPr>
          <a:xfrm>
            <a:off x="-2035595" y="0"/>
            <a:ext cx="1980728" cy="4705250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11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en-US" altLang="ko-KR" sz="9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인력구성의 정의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수행기관에 소속된 정규직원 및 비정규직원을 말하며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 관리 및 지원 담당 간접인력도 포함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과제 참여율</a:t>
            </a:r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(%)</a:t>
            </a: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과제 참여율이란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기관 포함 타 정부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기관 사업을 모두 포함한 지원사업 참여비율을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100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으로 두었을 때 본 과제에 참여하는 비율을 의미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해당 참여율은 인건비 계상 등의 항목에 기준점으로 쓰임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총 과제 참여율의 합은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100%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를 초과할 수 없음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주요업적</a:t>
            </a:r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주요업적은 본 과제에서 맡은 담당분야에 부합하는 업적 위주로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기타 유의사항</a:t>
            </a:r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사업비규모를 확대하기 위해 과도한 인력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참여기간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참여율을 기재할 경우 감점요인이 될 수 있음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ko-KR" altLang="en-US" sz="1200" i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0FB7F9A1-DF2F-4990-A83C-0F9AFF8B1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902840"/>
              </p:ext>
            </p:extLst>
          </p:nvPr>
        </p:nvGraphicFramePr>
        <p:xfrm>
          <a:off x="248988" y="2337782"/>
          <a:ext cx="8753228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628">
                  <a:extLst>
                    <a:ext uri="{9D8B030D-6E8A-4147-A177-3AD203B41FA5}">
                      <a16:colId xmlns:a16="http://schemas.microsoft.com/office/drawing/2014/main" val="2892034885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6886405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3643114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2199847578"/>
                    </a:ext>
                  </a:extLst>
                </a:gridCol>
                <a:gridCol w="1261864">
                  <a:extLst>
                    <a:ext uri="{9D8B030D-6E8A-4147-A177-3AD203B41FA5}">
                      <a16:colId xmlns:a16="http://schemas.microsoft.com/office/drawing/2014/main" val="203848597"/>
                    </a:ext>
                  </a:extLst>
                </a:gridCol>
              </a:tblGrid>
              <a:tr h="2123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성명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부서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직위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담당분야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주요 참여 프로젝트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 참여율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(%)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902075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948814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49209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091407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820256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06409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5721135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1113674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658387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784785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764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664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77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73D46-E6A3-4050-B12A-26A9572291AE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수행적정성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인력적정성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C5F04C-F357-411B-AB7C-4F8D4F4A3721}"/>
              </a:ext>
            </a:extLst>
          </p:cNvPr>
          <p:cNvSpPr txBox="1"/>
          <p:nvPr/>
        </p:nvSpPr>
        <p:spPr>
          <a:xfrm>
            <a:off x="139254" y="80566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참여기업 과제책임자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CCD02CD-D246-4ADD-93B6-207F2732E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921668"/>
              </p:ext>
            </p:extLst>
          </p:nvPr>
        </p:nvGraphicFramePr>
        <p:xfrm>
          <a:off x="248988" y="1059581"/>
          <a:ext cx="8753228" cy="916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628">
                  <a:extLst>
                    <a:ext uri="{9D8B030D-6E8A-4147-A177-3AD203B41FA5}">
                      <a16:colId xmlns:a16="http://schemas.microsoft.com/office/drawing/2014/main" val="2892034885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68864056"/>
                    </a:ext>
                  </a:extLst>
                </a:gridCol>
                <a:gridCol w="5398068">
                  <a:extLst>
                    <a:ext uri="{9D8B030D-6E8A-4147-A177-3AD203B41FA5}">
                      <a16:colId xmlns:a16="http://schemas.microsoft.com/office/drawing/2014/main" val="2199847578"/>
                    </a:ext>
                  </a:extLst>
                </a:gridCol>
                <a:gridCol w="1264396">
                  <a:extLst>
                    <a:ext uri="{9D8B030D-6E8A-4147-A177-3AD203B41FA5}">
                      <a16:colId xmlns:a16="http://schemas.microsoft.com/office/drawing/2014/main" val="203848597"/>
                    </a:ext>
                  </a:extLst>
                </a:gridCol>
              </a:tblGrid>
              <a:tr h="2276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성명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부서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직위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주요 경력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 참여율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(%)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902075"/>
                  </a:ext>
                </a:extLst>
              </a:tr>
              <a:tr h="672404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과제와 유관한 경력만 작성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94881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F4DB41-BA00-4702-AA9B-B86AF43C6700}"/>
              </a:ext>
            </a:extLst>
          </p:cNvPr>
          <p:cNvSpPr txBox="1"/>
          <p:nvPr/>
        </p:nvSpPr>
        <p:spPr>
          <a:xfrm>
            <a:off x="139254" y="2077917"/>
            <a:ext cx="2992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참여기업 인력구성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12BCCCBD-0335-4792-8933-B7F0DF32B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82929"/>
              </p:ext>
            </p:extLst>
          </p:nvPr>
        </p:nvGraphicFramePr>
        <p:xfrm>
          <a:off x="248988" y="2337782"/>
          <a:ext cx="8753228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628">
                  <a:extLst>
                    <a:ext uri="{9D8B030D-6E8A-4147-A177-3AD203B41FA5}">
                      <a16:colId xmlns:a16="http://schemas.microsoft.com/office/drawing/2014/main" val="2892034885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6886405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3643114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2199847578"/>
                    </a:ext>
                  </a:extLst>
                </a:gridCol>
                <a:gridCol w="1261864">
                  <a:extLst>
                    <a:ext uri="{9D8B030D-6E8A-4147-A177-3AD203B41FA5}">
                      <a16:colId xmlns:a16="http://schemas.microsoft.com/office/drawing/2014/main" val="203848597"/>
                    </a:ext>
                  </a:extLst>
                </a:gridCol>
              </a:tblGrid>
              <a:tr h="2123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성명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부서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직위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담당분야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주요 참여 프로젝트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 참여율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(%)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902075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948814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49209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091407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820256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06409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5721135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1113674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658387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1784785"/>
                  </a:ext>
                </a:extLst>
              </a:tr>
              <a:tr h="212317"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764969"/>
                  </a:ext>
                </a:extLst>
              </a:tr>
            </a:tbl>
          </a:graphicData>
        </a:graphic>
      </p:graphicFrame>
      <p:sp>
        <p:nvSpPr>
          <p:cNvPr id="11" name="직사각형 10">
            <a:extLst>
              <a:ext uri="{FF2B5EF4-FFF2-40B4-BE49-F238E27FC236}">
                <a16:creationId xmlns:a16="http://schemas.microsoft.com/office/drawing/2014/main" id="{455538AE-9D5B-40EB-AB6A-B37B837B929B}"/>
              </a:ext>
            </a:extLst>
          </p:cNvPr>
          <p:cNvSpPr/>
          <p:nvPr/>
        </p:nvSpPr>
        <p:spPr>
          <a:xfrm>
            <a:off x="-2035595" y="0"/>
            <a:ext cx="1980728" cy="4705250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9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인력구성의 정의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수행기관에 소속된 정규직원 및 비정규직원을 말하며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 관리 및 지원 담당 간접인력도 포함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과제 참여율</a:t>
            </a:r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(%)</a:t>
            </a: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과제 참여율이란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기관 포함 타 정부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기관 사업을 모두 포함한 지원사업 참여비율을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100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으로 두었을 때 본 과제에 참여하는 비율을 의미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해당 참여율은 인건비 계상 등의 항목에 기준점으로 쓰임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총 과제 참여율의 합은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100%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를 초과할 수 없음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주요업적</a:t>
            </a:r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주요업적은 본 과제에서 맡은 담당분야에 부합하는 업적 위주로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기타 유의사항</a:t>
            </a:r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사업비규모를 확대하기 위해 과도한 인력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참여기간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참여율을 기재할 경우 감점요인이 될 수 있음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ko-KR" altLang="en-US" sz="1200" i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955569-9D36-43B6-915D-7EBCF6915827}"/>
              </a:ext>
            </a:extLst>
          </p:cNvPr>
          <p:cNvSpPr txBox="1"/>
          <p:nvPr/>
        </p:nvSpPr>
        <p:spPr>
          <a:xfrm>
            <a:off x="0" y="-296679"/>
            <a:ext cx="4089581" cy="307777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해당 없을 시</a:t>
            </a:r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참여기업 없는 경우</a:t>
            </a:r>
            <a:r>
              <a:rPr lang="en-US" altLang="ko-KR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r>
              <a:rPr lang="ko-KR" altLang="en-US" sz="1400" dirty="0"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본 슬라이드 삭제</a:t>
            </a:r>
          </a:p>
        </p:txBody>
      </p:sp>
    </p:spTree>
    <p:extLst>
      <p:ext uri="{BB962C8B-B14F-4D97-AF65-F5344CB8AC3E}">
        <p14:creationId xmlns:p14="http://schemas.microsoft.com/office/powerpoint/2010/main" val="2213901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77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73D46-E6A3-4050-B12A-26A9572291AE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가산점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일자리창출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37AC4F-96FF-4592-BEA3-594B74B4CD8C}"/>
              </a:ext>
            </a:extLst>
          </p:cNvPr>
          <p:cNvSpPr txBox="1"/>
          <p:nvPr/>
        </p:nvSpPr>
        <p:spPr>
          <a:xfrm>
            <a:off x="139254" y="804098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신규인력 채용계획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7239B55C-0D67-4D46-9CCA-6AB5B4558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340890"/>
              </p:ext>
            </p:extLst>
          </p:nvPr>
        </p:nvGraphicFramePr>
        <p:xfrm>
          <a:off x="248988" y="1058014"/>
          <a:ext cx="8755757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6519">
                  <a:extLst>
                    <a:ext uri="{9D8B030D-6E8A-4147-A177-3AD203B41FA5}">
                      <a16:colId xmlns:a16="http://schemas.microsoft.com/office/drawing/2014/main" val="2892034885"/>
                    </a:ext>
                  </a:extLst>
                </a:gridCol>
                <a:gridCol w="978261">
                  <a:extLst>
                    <a:ext uri="{9D8B030D-6E8A-4147-A177-3AD203B41FA5}">
                      <a16:colId xmlns:a16="http://schemas.microsoft.com/office/drawing/2014/main" val="123643114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val="2199847578"/>
                    </a:ext>
                  </a:extLst>
                </a:gridCol>
                <a:gridCol w="1192385">
                  <a:extLst>
                    <a:ext uri="{9D8B030D-6E8A-4147-A177-3AD203B41FA5}">
                      <a16:colId xmlns:a16="http://schemas.microsoft.com/office/drawing/2014/main" val="203848597"/>
                    </a:ext>
                  </a:extLst>
                </a:gridCol>
              </a:tblGrid>
              <a:tr h="203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담당업무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채용예정일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상세업무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비고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902075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OO</a:t>
                      </a:r>
                      <a:r>
                        <a:rPr lang="ko-KR" altLang="en-US" sz="1000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디자인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8</a:t>
                      </a:r>
                      <a:r>
                        <a:rPr lang="ko-KR" altLang="en-US" sz="1000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월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주관기업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948814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참여기업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49209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091407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820256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06409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5721135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1113674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658387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561060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2120016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6061184"/>
                  </a:ext>
                </a:extLst>
              </a:tr>
              <a:tr h="20387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6040"/>
                  </a:ext>
                </a:extLst>
              </a:tr>
            </a:tbl>
          </a:graphicData>
        </a:graphic>
      </p:graphicFrame>
      <p:sp>
        <p:nvSpPr>
          <p:cNvPr id="16" name="직사각형 15">
            <a:extLst>
              <a:ext uri="{FF2B5EF4-FFF2-40B4-BE49-F238E27FC236}">
                <a16:creationId xmlns:a16="http://schemas.microsoft.com/office/drawing/2014/main" id="{5319279D-302D-47B6-A33C-DAF1284539DB}"/>
              </a:ext>
            </a:extLst>
          </p:cNvPr>
          <p:cNvSpPr/>
          <p:nvPr/>
        </p:nvSpPr>
        <p:spPr>
          <a:xfrm>
            <a:off x="-2035595" y="-11360"/>
            <a:ext cx="1980728" cy="3769146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11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en-US" altLang="ko-KR" sz="11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채용예정일</a:t>
            </a:r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25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월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일부터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8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월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31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일까지 채용가능한 인력만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중간평가시 평가항목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※25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년 기 채용인력 작성 가능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컨소시엄일 경우 비고란에 주관기업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참여기업을 구분하여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계획서 내 인력채용 계획을 준수하지 않을 경우 중간평가시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인당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점 씩 감점 예정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ko-KR" altLang="en-US" sz="1200" i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945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77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52AA16B7-EA05-4867-8D2E-E360B044B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522095"/>
              </p:ext>
            </p:extLst>
          </p:nvPr>
        </p:nvGraphicFramePr>
        <p:xfrm>
          <a:off x="158726" y="1059587"/>
          <a:ext cx="8877770" cy="3700460"/>
        </p:xfrm>
        <a:graphic>
          <a:graphicData uri="http://schemas.openxmlformats.org/drawingml/2006/table">
            <a:tbl>
              <a:tblPr/>
              <a:tblGrid>
                <a:gridCol w="146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1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1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17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1609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비목</a:t>
                      </a: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세목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산출근거</a:t>
                      </a: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800" b="1" i="1" kern="0" spc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 8</a:t>
                      </a:r>
                      <a:r>
                        <a:rPr lang="ko-KR" altLang="en-US" sz="800" b="1" i="1" kern="0" spc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개월 기준</a:t>
                      </a:r>
                      <a:r>
                        <a:rPr lang="en-US" altLang="ko-KR" sz="800" b="1" i="1" kern="0" spc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(5-12</a:t>
                      </a:r>
                      <a:r>
                        <a:rPr lang="ko-KR" altLang="en-US" sz="800" b="1" i="1" kern="0" spc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월</a:t>
                      </a:r>
                      <a:r>
                        <a:rPr lang="en-US" altLang="ko-KR" sz="800" b="1" i="1" kern="0" spc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r>
                        <a:rPr lang="ko-KR" altLang="en-US" sz="800" b="1" i="1" kern="0" spc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으로 작성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금액</a:t>
                      </a: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단위</a:t>
                      </a: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: 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원</a:t>
                      </a: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800" b="1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-5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지원금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-5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자부담</a:t>
                      </a:r>
                      <a:endParaRPr lang="ko-KR" altLang="en-US" sz="800" b="1" kern="0" spc="-50" dirty="0">
                        <a:solidFill>
                          <a:srgbClr val="FF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-5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합계</a:t>
                      </a:r>
                      <a:r>
                        <a:rPr lang="en-US" altLang="ko-KR" sz="800" b="1" kern="0" spc="-5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b="1" kern="0" spc="-5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총 사업비</a:t>
                      </a:r>
                      <a:r>
                        <a:rPr lang="en-US" altLang="ko-KR" sz="800" b="1" kern="0" spc="-5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800" b="1" kern="0" spc="-5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609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1.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인건비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800" b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800" b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인건비는 사업비의 최대 </a:t>
                      </a:r>
                      <a:r>
                        <a:rPr lang="en-US" altLang="ko-KR" sz="800" b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60%</a:t>
                      </a:r>
                      <a:r>
                        <a:rPr lang="ko-KR" altLang="en-US" sz="800" b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까지 계상</a:t>
                      </a: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687">
                <a:tc>
                  <a:txBody>
                    <a:bodyPr/>
                    <a:lstStyle/>
                    <a:p>
                      <a:pPr marL="0" marR="0" lvl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내부인건비</a:t>
                      </a:r>
                      <a:endParaRPr lang="en-US" altLang="ko-KR" sz="800" b="0" kern="0" spc="-5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%×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%×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6350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3 / </a:t>
                      </a:r>
                      <a:r>
                        <a:rPr lang="ko-KR" altLang="en-US" sz="800" b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신규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%×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09">
                <a:tc>
                  <a:txBody>
                    <a:bodyPr/>
                    <a:lstStyle/>
                    <a:p>
                      <a:pPr algn="l" latinLnBrk="1"/>
                      <a:r>
                        <a:rPr kumimoji="0" lang="ko-KR" altLang="en-US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 가</a:t>
                      </a:r>
                      <a:r>
                        <a:rPr kumimoji="0" lang="en-US" altLang="ko-KR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-2. </a:t>
                      </a:r>
                      <a:r>
                        <a:rPr kumimoji="0" lang="ko-KR" altLang="en-US" sz="800" b="0" i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내부인건비</a:t>
                      </a:r>
                      <a:r>
                        <a:rPr kumimoji="0" lang="en-US" altLang="ko-KR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참여기관</a:t>
                      </a:r>
                      <a:r>
                        <a:rPr kumimoji="0" lang="en-US" altLang="ko-KR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)</a:t>
                      </a:r>
                      <a:endParaRPr lang="ko-KR" altLang="en-US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lvl="0" indent="0" algn="l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  </a:t>
                      </a:r>
                      <a:r>
                        <a:rPr kumimoji="0" lang="en-US" altLang="ko-KR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※</a:t>
                      </a:r>
                      <a:r>
                        <a:rPr kumimoji="0" lang="ko-KR" altLang="en-US" sz="8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해당 없을 경우 열 삭제</a:t>
                      </a:r>
                      <a:endParaRPr lang="en-US" altLang="ko-KR" sz="8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302297"/>
                  </a:ext>
                </a:extLst>
              </a:tr>
              <a:tr h="417687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외부인건비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역할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%×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6350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역할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%×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6350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역할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3)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%×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○○명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609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2.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직접비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endParaRPr lang="ko-KR" altLang="en-US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94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임차료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공간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매체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플랫폼 등 사용료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94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제작비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시설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장비 등 </a:t>
                      </a:r>
                      <a:r>
                        <a:rPr lang="ko-KR" altLang="en-US" sz="800" kern="0" spc="-10" dirty="0" err="1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설치료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○○월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694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다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IP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사용료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(IP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저작권이 작가 개인에게 카카오엔터테인먼트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&amp;</a:t>
                      </a:r>
                      <a:r>
                        <a:rPr lang="ko-KR" altLang="en-US" sz="800" i="1" kern="0" spc="0" dirty="0" err="1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네이버웹툰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분야 과제만 계상 가능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800" b="1" i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총 사업비 </a:t>
                      </a:r>
                      <a:r>
                        <a:rPr lang="en-US" altLang="ko-KR" sz="800" b="1" i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30%</a:t>
                      </a:r>
                      <a:r>
                        <a:rPr lang="ko-KR" altLang="en-US" sz="800" b="1" i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내</a:t>
                      </a: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025592"/>
                  </a:ext>
                </a:extLst>
              </a:tr>
              <a:tr h="23694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라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유통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</a:t>
                      </a:r>
                      <a:r>
                        <a:rPr lang="ko-KR" altLang="en-US" sz="800" b="0" kern="0" spc="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홍보비</a:t>
                      </a:r>
                      <a:endParaRPr lang="ko-KR" altLang="en-US" sz="800" b="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내용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○○○○원 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내용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○○○○원</a:t>
                      </a:r>
                      <a:endParaRPr lang="ko-KR" altLang="en-US" sz="800" kern="0" spc="-1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061029"/>
                  </a:ext>
                </a:extLst>
              </a:tr>
              <a:tr h="151609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3.</a:t>
                      </a:r>
                      <a:r>
                        <a:rPr lang="ko-KR" altLang="en-US" sz="8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간접비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b="1" kern="0" spc="0" dirty="0">
                        <a:solidFill>
                          <a:srgbClr val="FF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b="1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가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산업재산권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lvl="0" indent="-83693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내용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1) 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○○○○원 </a:t>
                      </a:r>
                      <a:endParaRPr lang="en-US" altLang="ko-KR" sz="800" kern="0" spc="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나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지급수수료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indent="-83693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회계법인의 사업비 위탁정산 수수료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: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</a:t>
                      </a:r>
                      <a:endParaRPr lang="ko-KR" altLang="en-US" sz="800" kern="0" spc="-1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다</a:t>
                      </a:r>
                      <a:r>
                        <a:rPr lang="en-US" altLang="ko-KR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 </a:t>
                      </a:r>
                      <a:r>
                        <a:rPr lang="ko-KR" altLang="en-US" sz="800" b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자문료</a:t>
                      </a:r>
                    </a:p>
                  </a:txBody>
                  <a:tcPr marL="8475" marR="8475" marT="8475" marB="847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6930" marR="0" lvl="0" indent="-836930" algn="just" defTabSz="914262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전문가 자문료</a:t>
                      </a:r>
                      <a:r>
                        <a:rPr lang="en-US" altLang="ko-KR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:</a:t>
                      </a:r>
                      <a:r>
                        <a:rPr lang="ko-KR" altLang="en-US" sz="800" kern="0" spc="-1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○○원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×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○○회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=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○○○원 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시간당 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10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만원 이내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일당 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6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시간 제한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800" kern="0" spc="-1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373502"/>
                  </a:ext>
                </a:extLst>
              </a:tr>
              <a:tr h="312132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합  계 </a:t>
                      </a: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D6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8415" marR="8415" marT="8415" marB="8415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BFA144D-CCFF-41B7-9F43-65BC0D3DFF1B}"/>
              </a:ext>
            </a:extLst>
          </p:cNvPr>
          <p:cNvSpPr txBox="1"/>
          <p:nvPr/>
        </p:nvSpPr>
        <p:spPr>
          <a:xfrm>
            <a:off x="139254" y="797972"/>
            <a:ext cx="1912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 사용계획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73D46-E6A3-4050-B12A-26A9572291AE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수행적정성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예산적정성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D321814-ACE3-4D8A-88F5-6AE36E630E4A}"/>
              </a:ext>
            </a:extLst>
          </p:cNvPr>
          <p:cNvSpPr/>
          <p:nvPr/>
        </p:nvSpPr>
        <p:spPr>
          <a:xfrm>
            <a:off x="-2034480" y="0"/>
            <a:ext cx="1980728" cy="3841154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11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en-US" altLang="ko-KR" sz="11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사업비산정기준에 따라 작성 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 err="1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붙임서류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참고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※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 산정기준에 명시되어 있지 않은 세목은 </a:t>
            </a:r>
            <a:r>
              <a:rPr lang="ko-KR" altLang="en-US" sz="900" dirty="0" err="1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불인정될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수 있음</a:t>
            </a:r>
          </a:p>
          <a:p>
            <a:endParaRPr lang="ko-KR" altLang="en-US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u="sng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컨소시엄의 경우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‘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-2’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의 예시와 같이 세목 내 행을 분할하여 구분작성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 사용은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사업기간내</a:t>
            </a:r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(~25.11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권장</a:t>
            </a:r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사용 및 회계감사 완료</a:t>
            </a:r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(~25.12.)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를 원칙으로 함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※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사업비산정기준 참고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추후 최종 선정 시 사업비가 삭감될 수 있으며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선정 이후 비목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/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세목간 변경이 필요할 경우 진흥원에 승인을 득한 후 변경 가능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6822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0"/>
            <a:ext cx="9144000" cy="77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73D46-E6A3-4050-B12A-26A9572291AE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수행적정성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수행관리체계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CCD03B-F030-4178-BBCA-425832686CEC}"/>
              </a:ext>
            </a:extLst>
          </p:cNvPr>
          <p:cNvSpPr txBox="1"/>
          <p:nvPr/>
        </p:nvSpPr>
        <p:spPr>
          <a:xfrm>
            <a:off x="139254" y="805666"/>
            <a:ext cx="39286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월별 제작일정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EBD6D7A-6FDE-4163-A286-39568FA5BBB7}"/>
              </a:ext>
            </a:extLst>
          </p:cNvPr>
          <p:cNvSpPr/>
          <p:nvPr/>
        </p:nvSpPr>
        <p:spPr>
          <a:xfrm>
            <a:off x="-2052736" y="0"/>
            <a:ext cx="1980728" cy="2448272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</a:p>
          <a:p>
            <a:pPr algn="ctr"/>
            <a:endParaRPr lang="en-US" altLang="ko-KR" sz="10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 ‘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결과보고 및 정산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’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은 고정된 일정이므로 임의로 변동하지 말 것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공고문 내 각 분야별 사업화 기간을 참고하여 일정 계획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중간평가 시 일정에 따른 사업 추진 여부 평가 항목이 있으므로 여유를 두고 일정 설계할 것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49CDAE27-A248-410D-A58D-F2204289C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17913"/>
              </p:ext>
            </p:extLst>
          </p:nvPr>
        </p:nvGraphicFramePr>
        <p:xfrm>
          <a:off x="179510" y="1094400"/>
          <a:ext cx="8784971" cy="3781606"/>
        </p:xfrm>
        <a:graphic>
          <a:graphicData uri="http://schemas.openxmlformats.org/drawingml/2006/table">
            <a:tbl>
              <a:tblPr/>
              <a:tblGrid>
                <a:gridCol w="2448274">
                  <a:extLst>
                    <a:ext uri="{9D8B030D-6E8A-4147-A177-3AD203B41FA5}">
                      <a16:colId xmlns:a16="http://schemas.microsoft.com/office/drawing/2014/main" val="355946015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61106985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410381792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245807898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2790767746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4028160965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1903072447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153752723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1173004084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2845783927"/>
                    </a:ext>
                  </a:extLst>
                </a:gridCol>
                <a:gridCol w="592065">
                  <a:extLst>
                    <a:ext uri="{9D8B030D-6E8A-4147-A177-3AD203B41FA5}">
                      <a16:colId xmlns:a16="http://schemas.microsoft.com/office/drawing/2014/main" val="904775443"/>
                    </a:ext>
                  </a:extLst>
                </a:gridCol>
              </a:tblGrid>
              <a:tr h="175624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제작단계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수행기업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월별 추진일정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D6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D6E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D6E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939816"/>
                  </a:ext>
                </a:extLst>
              </a:tr>
              <a:tr h="1756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4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7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9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11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12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666957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시나리오 작성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주관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7484382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캐릭터 디자인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222413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공동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9994762"/>
                  </a:ext>
                </a:extLst>
              </a:tr>
              <a:tr h="2124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327910"/>
                  </a:ext>
                </a:extLst>
              </a:tr>
              <a:tr h="2124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56229"/>
                  </a:ext>
                </a:extLst>
              </a:tr>
              <a:tr h="2124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1200337"/>
                  </a:ext>
                </a:extLst>
              </a:tr>
              <a:tr h="2124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9045432"/>
                  </a:ext>
                </a:extLst>
              </a:tr>
              <a:tr h="21248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26758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084614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7090747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854302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8127254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221251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50553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결과보고 및 정산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고정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671579"/>
                  </a:ext>
                </a:extLst>
              </a:tr>
              <a:tr h="21297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사업화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5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예</a:t>
                      </a:r>
                      <a:r>
                        <a:rPr lang="en-US" altLang="ko-KR" sz="1000" kern="0" spc="-15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24. 4</a:t>
                      </a:r>
                      <a:r>
                        <a:rPr lang="ko-KR" altLang="en-US" sz="1000" kern="0" spc="-15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월</a:t>
                      </a: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310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321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FB2095A-0CBD-4DA7-B035-98807CCAD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062134"/>
              </p:ext>
            </p:extLst>
          </p:nvPr>
        </p:nvGraphicFramePr>
        <p:xfrm>
          <a:off x="1259632" y="1419622"/>
          <a:ext cx="6624736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E.O.D</a:t>
                      </a:r>
                      <a:endParaRPr lang="ko-KR" altLang="en-US" sz="1100" b="1" kern="0" spc="-4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398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536545"/>
              </p:ext>
            </p:extLst>
          </p:nvPr>
        </p:nvGraphicFramePr>
        <p:xfrm>
          <a:off x="107504" y="58186"/>
          <a:ext cx="8928992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과 제 개 요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543917"/>
              </p:ext>
            </p:extLst>
          </p:nvPr>
        </p:nvGraphicFramePr>
        <p:xfrm>
          <a:off x="107504" y="411510"/>
          <a:ext cx="8931963" cy="2441536"/>
        </p:xfrm>
        <a:graphic>
          <a:graphicData uri="http://schemas.openxmlformats.org/drawingml/2006/table">
            <a:tbl>
              <a:tblPr/>
              <a:tblGrid>
                <a:gridCol w="999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0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125">
                  <a:extLst>
                    <a:ext uri="{9D8B030D-6E8A-4147-A177-3AD203B41FA5}">
                      <a16:colId xmlns:a16="http://schemas.microsoft.com/office/drawing/2014/main" val="229898388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291791603"/>
                    </a:ext>
                  </a:extLst>
                </a:gridCol>
                <a:gridCol w="933138">
                  <a:extLst>
                    <a:ext uri="{9D8B030D-6E8A-4147-A177-3AD203B41FA5}">
                      <a16:colId xmlns:a16="http://schemas.microsoft.com/office/drawing/2014/main" val="3990797750"/>
                    </a:ext>
                  </a:extLst>
                </a:gridCol>
                <a:gridCol w="2739275">
                  <a:extLst>
                    <a:ext uri="{9D8B030D-6E8A-4147-A177-3AD203B41FA5}">
                      <a16:colId xmlns:a16="http://schemas.microsoft.com/office/drawing/2014/main" val="286800484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과 제 명</a:t>
                      </a:r>
                    </a:p>
                  </a:txBody>
                  <a:tcPr marL="45285" marR="45285" marT="12520" marB="125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과제 특성을 나타내는 한 문장의 과제명 입력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(IP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선택 분야일 경우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명 명시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1000" kern="0" spc="-6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404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사업자명</a:t>
                      </a:r>
                    </a:p>
                  </a:txBody>
                  <a:tcPr marL="45285" marR="45285" marT="12520" marB="125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-6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-6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1000" kern="0" spc="-6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대표자 </a:t>
                      </a:r>
                      <a:r>
                        <a:rPr lang="en-US" altLang="ko-KR" sz="1000" kern="0" spc="-6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:                     )</a:t>
                      </a:r>
                      <a:endParaRPr lang="ko-KR" altLang="en-US" sz="1000" kern="0" spc="-6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사업자</a:t>
                      </a:r>
                      <a:endParaRPr lang="en-US" altLang="ko-KR" sz="1000" b="1" kern="0" spc="-6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등록번호</a:t>
                      </a: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793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소재지</a:t>
                      </a:r>
                    </a:p>
                  </a:txBody>
                  <a:tcPr marL="45285" marR="45285" marT="12520" marB="125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 경기도 소재 본사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지사 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연구소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공장 등 포함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기업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만 신청 가능</a:t>
                      </a:r>
                      <a:r>
                        <a:rPr lang="en-US" altLang="ko-KR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경기도 내 사업장 소재지 입력</a:t>
                      </a:r>
                      <a:endParaRPr lang="ko-KR" altLang="en-US" sz="1000" kern="0" spc="-6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793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참여기업</a:t>
                      </a:r>
                    </a:p>
                  </a:txBody>
                  <a:tcPr marL="45285" marR="45285" marT="12520" marB="125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참여기업명 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또는 </a:t>
                      </a:r>
                      <a:r>
                        <a:rPr lang="ko-KR" altLang="en-US" sz="1000" i="1" kern="0" spc="-60" dirty="0" err="1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해당없음</a:t>
                      </a:r>
                      <a:r>
                        <a:rPr lang="en-US" altLang="ko-KR" sz="1000" i="1" kern="0" spc="-6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 </a:t>
                      </a:r>
                      <a:r>
                        <a:rPr lang="en-US" altLang="ko-KR" sz="1000" kern="0" spc="-6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 </a:t>
                      </a:r>
                      <a:r>
                        <a:rPr lang="ko-KR" altLang="en-US" sz="1000" kern="0" spc="-6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대표자 </a:t>
                      </a:r>
                      <a:r>
                        <a:rPr lang="en-US" altLang="ko-KR" sz="1000" kern="0" spc="-6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:                  )</a:t>
                      </a:r>
                      <a:endParaRPr lang="ko-KR" altLang="en-US" sz="1000" kern="0" spc="-60" dirty="0">
                        <a:solidFill>
                          <a:schemeClr val="tx1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7620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00" b="0" i="1" u="none" strike="noStrike" kern="0" cap="none" spc="-6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참여기업 사업자등록번호</a:t>
                      </a: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i="1" kern="0" spc="-6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참여기업 소재지</a:t>
                      </a: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860854"/>
                  </a:ext>
                </a:extLst>
              </a:tr>
              <a:tr h="407617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chemeClr val="tx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지원금</a:t>
                      </a:r>
                    </a:p>
                  </a:txBody>
                  <a:tcPr marL="45285" marR="45285" marT="12520" marB="125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i="1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10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공고문에 표기된 최대 지원금 내에서 자유롭게 제안</a:t>
                      </a:r>
                      <a:endParaRPr lang="en-US" altLang="ko-KR" sz="10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80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평가 결과 및 협상에 따라 지원금은 협의 조정될 수 있음 </a:t>
                      </a:r>
                      <a:endParaRPr lang="en-US" altLang="ko-KR" sz="800" i="1" kern="0" spc="0" dirty="0">
                        <a:solidFill>
                          <a:srgbClr val="0000FF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사업비</a:t>
                      </a:r>
                      <a:endParaRPr lang="en-US" altLang="ko-KR" sz="1000" b="1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76200" marR="0" lvl="0" indent="0" algn="ctr" defTabSz="914262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0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지원금</a:t>
                      </a:r>
                      <a:r>
                        <a:rPr lang="en-US" altLang="ko-KR" sz="800" i="0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+ </a:t>
                      </a:r>
                      <a:r>
                        <a:rPr lang="ko-KR" altLang="en-US" sz="800" i="0" kern="0" spc="0" dirty="0" err="1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자부담</a:t>
                      </a:r>
                      <a:endParaRPr lang="ko-KR" altLang="en-US" sz="800" i="0" kern="0" spc="0" dirty="0">
                        <a:solidFill>
                          <a:srgbClr val="FF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000,000,000</a:t>
                      </a:r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원 </a:t>
                      </a:r>
                      <a:r>
                        <a:rPr lang="en-US" altLang="ko-KR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주관기업 </a:t>
                      </a:r>
                      <a:r>
                        <a:rPr lang="en-US" altLang="ko-KR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00%, </a:t>
                      </a:r>
                      <a:r>
                        <a:rPr lang="ko-KR" altLang="en-US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참여기업 </a:t>
                      </a:r>
                      <a:r>
                        <a:rPr lang="en-US" altLang="ko-KR" sz="10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00%)</a:t>
                      </a:r>
                      <a:endParaRPr lang="ko-KR" altLang="en-US" sz="10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865">
                <a:tc>
                  <a:txBody>
                    <a:bodyPr/>
                    <a:lstStyle/>
                    <a:p>
                      <a:pPr marL="7620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자부담</a:t>
                      </a:r>
                      <a:endParaRPr lang="en-US" altLang="ko-KR" sz="1000" b="1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억원 미만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사업비의 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10% 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이상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 /  2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억원 이상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-4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억원 미만 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사업비의 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15% 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이상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  /  4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억원 이상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사업비의 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20% </a:t>
                      </a:r>
                      <a:r>
                        <a:rPr lang="ko-KR" altLang="en-US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이상</a:t>
                      </a:r>
                      <a:r>
                        <a:rPr lang="en-US" altLang="ko-KR" sz="80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endParaRPr lang="ko-KR" altLang="en-US" sz="80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564526"/>
              </p:ext>
            </p:extLst>
          </p:nvPr>
        </p:nvGraphicFramePr>
        <p:xfrm>
          <a:off x="107504" y="3435846"/>
          <a:ext cx="8928992" cy="1584176"/>
        </p:xfrm>
        <a:graphic>
          <a:graphicData uri="http://schemas.openxmlformats.org/drawingml/2006/table">
            <a:tbl>
              <a:tblPr/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417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지원 신청서의  내용이 사실임을 확인하며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「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2024 K-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콘텐츠 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융복합 제작지원 사업 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– </a:t>
                      </a:r>
                      <a:r>
                        <a:rPr lang="ko-KR" altLang="en-US" sz="1200" b="1" kern="0" spc="-6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대중소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 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상생 </a:t>
                      </a:r>
                      <a:r>
                        <a:rPr lang="ko-KR" altLang="en-US" sz="1200" b="1" kern="0" spc="-6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부문</a:t>
                      </a:r>
                      <a:r>
                        <a:rPr lang="ko-KR" altLang="en-US" sz="1200" b="1" kern="0" spc="-4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」에</a:t>
                      </a:r>
                      <a:r>
                        <a:rPr lang="ko-KR" altLang="en-US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신청합니다</a:t>
                      </a:r>
                      <a:r>
                        <a:rPr lang="en-US" altLang="ko-KR" sz="1200" b="1" kern="0" spc="-6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.</a:t>
                      </a:r>
                      <a:endParaRPr lang="ko-KR" altLang="en-US" sz="1200" b="1" kern="0" spc="-6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90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2024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년   </a:t>
                      </a:r>
                      <a:r>
                        <a:rPr lang="en-US" altLang="ko-KR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0</a:t>
                      </a:r>
                      <a:r>
                        <a:rPr lang="ko-KR" altLang="en-US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월    </a:t>
                      </a:r>
                      <a:r>
                        <a:rPr lang="en-US" altLang="ko-KR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0</a:t>
                      </a:r>
                      <a:r>
                        <a:rPr lang="ko-KR" altLang="en-US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일       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작성인 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: </a:t>
                      </a:r>
                      <a:r>
                        <a:rPr lang="ko-KR" altLang="en-US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회사명 </a:t>
                      </a:r>
                      <a:r>
                        <a:rPr lang="en-US" altLang="ko-KR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 </a:t>
                      </a:r>
                      <a:r>
                        <a:rPr lang="ko-KR" altLang="en-US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직급 </a:t>
                      </a:r>
                      <a:r>
                        <a:rPr lang="en-US" altLang="ko-KR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 </a:t>
                      </a:r>
                      <a:r>
                        <a:rPr lang="ko-KR" altLang="en-US" sz="1050" kern="0" spc="0" dirty="0">
                          <a:solidFill>
                            <a:srgbClr val="FF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성명   </a:t>
                      </a:r>
                      <a:r>
                        <a:rPr lang="en-US" altLang="ko-KR" sz="105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1050" i="1" kern="0" spc="0" dirty="0">
                          <a:solidFill>
                            <a:srgbClr val="0000FF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대표자 또는 사업책임자 작성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50" b="1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500" b="1" kern="0" spc="0" dirty="0" err="1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경기콘텐츠진흥원</a:t>
                      </a:r>
                      <a:r>
                        <a:rPr lang="ko-KR" altLang="en-US" sz="1500" b="1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귀중</a:t>
                      </a:r>
                    </a:p>
                  </a:txBody>
                  <a:tcPr marL="57639" marR="57639" marT="15935" marB="15935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6D8C9FF5-79CD-4968-93D9-38407F1D5A88}"/>
              </a:ext>
            </a:extLst>
          </p:cNvPr>
          <p:cNvSpPr/>
          <p:nvPr/>
        </p:nvSpPr>
        <p:spPr>
          <a:xfrm>
            <a:off x="-2016084" y="0"/>
            <a:ext cx="1980728" cy="2448272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11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en-US" altLang="ko-KR" sz="800" b="1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8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 </a:t>
            </a:r>
            <a:r>
              <a:rPr lang="ko-KR" altLang="en-US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본 과제계획서는 서면평가 시 평가위원들의 검토 자료로 활용됨</a:t>
            </a:r>
            <a:r>
              <a:rPr lang="en-US" altLang="ko-KR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endParaRPr lang="en-US" altLang="ko-KR" sz="8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8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작성가이드</a:t>
            </a:r>
            <a:r>
              <a:rPr lang="en-US" altLang="ko-KR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파랑 및 붉은 글씨</a:t>
            </a:r>
            <a:r>
              <a:rPr lang="en-US" altLang="ko-KR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r>
              <a:rPr lang="ko-KR" altLang="en-US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는 </a:t>
            </a:r>
            <a:endParaRPr lang="en-US" altLang="ko-KR" sz="8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ko-KR" altLang="en-US" sz="8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모두 삭제 후 작성</a:t>
            </a:r>
            <a:endParaRPr lang="en-US" altLang="ko-KR" sz="8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8756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842997"/>
              </p:ext>
            </p:extLst>
          </p:nvPr>
        </p:nvGraphicFramePr>
        <p:xfrm>
          <a:off x="107504" y="51470"/>
          <a:ext cx="8928992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kern="0" spc="-4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지원기업 요약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492101"/>
              </p:ext>
            </p:extLst>
          </p:nvPr>
        </p:nvGraphicFramePr>
        <p:xfrm>
          <a:off x="107504" y="411510"/>
          <a:ext cx="8928996" cy="4608512"/>
        </p:xfrm>
        <a:graphic>
          <a:graphicData uri="http://schemas.openxmlformats.org/drawingml/2006/table">
            <a:tbl>
              <a:tblPr/>
              <a:tblGrid>
                <a:gridCol w="8928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0851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본 과제에 대한 </a:t>
                      </a:r>
                      <a:r>
                        <a:rPr lang="ko-KR" altLang="en-US" sz="1000" b="1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지원기업의 역량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을 나타낼 수 있는</a:t>
                      </a:r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주요 역량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강점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유사 프로젝트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이력 등을 자유형식으로 소개</a:t>
                      </a:r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서면평가시 심사위원들이 이해하기 쉽도록 작성</a:t>
                      </a:r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단순 이미지만 삽입 지양</a:t>
                      </a:r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최대 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2P</a:t>
                      </a:r>
                      <a:endParaRPr lang="ko-KR" altLang="en-US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033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744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761511"/>
              </p:ext>
            </p:extLst>
          </p:nvPr>
        </p:nvGraphicFramePr>
        <p:xfrm>
          <a:off x="107504" y="51470"/>
          <a:ext cx="8928992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kern="0" spc="-4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  <a:cs typeface="+mn-cs"/>
                        </a:rPr>
                        <a:t>과제내용 요약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031061"/>
              </p:ext>
            </p:extLst>
          </p:nvPr>
        </p:nvGraphicFramePr>
        <p:xfrm>
          <a:off x="107504" y="411510"/>
          <a:ext cx="8928996" cy="4608512"/>
        </p:xfrm>
        <a:graphic>
          <a:graphicData uri="http://schemas.openxmlformats.org/drawingml/2006/table">
            <a:tbl>
              <a:tblPr/>
              <a:tblGrid>
                <a:gridCol w="8928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0851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제안한 과제를 쉽게 파악할 수 있도록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이후 슬라이드 내용 중 </a:t>
                      </a:r>
                      <a:r>
                        <a:rPr lang="ko-KR" altLang="en-US" sz="1000" b="1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주요내용을 한 페이지로 요약</a:t>
                      </a:r>
                      <a:endParaRPr lang="en-US" altLang="ko-KR" sz="1000" b="1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서면평가시 심사위원들이 이해하기 쉽도록 작성</a:t>
                      </a:r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단순 이미지만 삽입 지양</a:t>
                      </a:r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endParaRPr lang="en-US" altLang="ko-KR" sz="10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algn="ctr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최대 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1P</a:t>
                      </a:r>
                    </a:p>
                    <a:p>
                      <a:pPr algn="ctr"/>
                      <a:endParaRPr lang="ko-KR" altLang="en-US" sz="1000" b="1" dirty="0"/>
                    </a:p>
                  </a:txBody>
                  <a:tcPr marL="45285" marR="45285" marT="12520" marB="125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033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239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FB2095A-0CBD-4DA7-B035-98807CCAD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557910"/>
              </p:ext>
            </p:extLst>
          </p:nvPr>
        </p:nvGraphicFramePr>
        <p:xfrm>
          <a:off x="1259632" y="1419622"/>
          <a:ext cx="6624736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4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 marL="0" marR="0" indent="0" algn="ctr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Ⅰ </a:t>
                      </a:r>
                      <a:r>
                        <a:rPr lang="ko-KR" altLang="en-US" sz="2000" b="1" kern="0" spc="-40" dirty="0">
                          <a:solidFill>
                            <a:schemeClr val="bg1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과제내용</a:t>
                      </a:r>
                      <a:endParaRPr lang="ko-KR" altLang="en-US" sz="1100" b="1" kern="0" spc="-4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696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E53F6AF0-DA30-4806-BE61-9A2AD31F3503}"/>
              </a:ext>
            </a:extLst>
          </p:cNvPr>
          <p:cNvSpPr/>
          <p:nvPr/>
        </p:nvSpPr>
        <p:spPr>
          <a:xfrm>
            <a:off x="0" y="-1"/>
            <a:ext cx="9144000" cy="7738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0437EA-064D-4C1C-A2E7-9FA02AE53BB8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IP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이해도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368D3D16-6D31-4852-8E21-2B86F8C0A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783511"/>
              </p:ext>
            </p:extLst>
          </p:nvPr>
        </p:nvGraphicFramePr>
        <p:xfrm>
          <a:off x="122176" y="1027673"/>
          <a:ext cx="8914320" cy="3966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416">
                  <a:extLst>
                    <a:ext uri="{9D8B030D-6E8A-4147-A177-3AD203B41FA5}">
                      <a16:colId xmlns:a16="http://schemas.microsoft.com/office/drawing/2014/main" val="2718721401"/>
                    </a:ext>
                  </a:extLst>
                </a:gridCol>
                <a:gridCol w="8136904">
                  <a:extLst>
                    <a:ext uri="{9D8B030D-6E8A-4147-A177-3AD203B41FA5}">
                      <a16:colId xmlns:a16="http://schemas.microsoft.com/office/drawing/2014/main" val="4189247712"/>
                    </a:ext>
                  </a:extLst>
                </a:gridCol>
              </a:tblGrid>
              <a:tr h="39661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</a:p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특성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활용하고자 하는 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의 매력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세계관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캐릭터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구조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스토리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등 대해 이해한 내용을 설명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글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이미지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도표 등 활용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254078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12345E0-BBAF-43AC-B9E3-BDE61701415D}"/>
              </a:ext>
            </a:extLst>
          </p:cNvPr>
          <p:cNvSpPr txBox="1"/>
          <p:nvPr/>
        </p:nvSpPr>
        <p:spPr>
          <a:xfrm>
            <a:off x="139254" y="77380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이해도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5FD9057-77AD-4493-BE68-EA2AA4E0D6E2}"/>
              </a:ext>
            </a:extLst>
          </p:cNvPr>
          <p:cNvSpPr/>
          <p:nvPr/>
        </p:nvSpPr>
        <p:spPr>
          <a:xfrm>
            <a:off x="-2034480" y="-1"/>
            <a:ext cx="1980728" cy="2448272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11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en-US" altLang="ko-KR" sz="11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ko-KR" altLang="en-US" sz="9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이 페이지부터는 칸이 부족할 경우 슬라이드 추가하여 작성 가능</a:t>
            </a:r>
            <a:endParaRPr lang="en-US" altLang="ko-KR" sz="9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단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발표자료임을 고려하여 적정양만 작성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</a:p>
          <a:p>
            <a:pPr marL="228600" indent="-228600">
              <a:buAutoNum type="arabicPeriod"/>
            </a:pP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평가지표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심사위원들의 평가기준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를 참고하여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작성가이드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파랑 및 붉은 글씨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는 모두 삭제 후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7034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E53F6AF0-DA30-4806-BE61-9A2AD31F3503}"/>
              </a:ext>
            </a:extLst>
          </p:cNvPr>
          <p:cNvSpPr/>
          <p:nvPr/>
        </p:nvSpPr>
        <p:spPr>
          <a:xfrm>
            <a:off x="0" y="-1"/>
            <a:ext cx="9144000" cy="7738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0437EA-064D-4C1C-A2E7-9FA02AE53BB8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IP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이해도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368D3D16-6D31-4852-8E21-2B86F8C0A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437895"/>
              </p:ext>
            </p:extLst>
          </p:nvPr>
        </p:nvGraphicFramePr>
        <p:xfrm>
          <a:off x="122176" y="1027672"/>
          <a:ext cx="8914320" cy="39661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416">
                  <a:extLst>
                    <a:ext uri="{9D8B030D-6E8A-4147-A177-3AD203B41FA5}">
                      <a16:colId xmlns:a16="http://schemas.microsoft.com/office/drawing/2014/main" val="2718721401"/>
                    </a:ext>
                  </a:extLst>
                </a:gridCol>
                <a:gridCol w="8136904">
                  <a:extLst>
                    <a:ext uri="{9D8B030D-6E8A-4147-A177-3AD203B41FA5}">
                      <a16:colId xmlns:a16="http://schemas.microsoft.com/office/drawing/2014/main" val="4189247712"/>
                    </a:ext>
                  </a:extLst>
                </a:gridCol>
              </a:tblGrid>
              <a:tr h="39661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</a:p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활용계획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위 서술한 </a:t>
                      </a:r>
                      <a:r>
                        <a:rPr lang="en-US" altLang="ko-KR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IP</a:t>
                      </a:r>
                      <a:r>
                        <a:rPr lang="ko-KR" altLang="en-US" sz="9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의 특성을 해당 과제에 적용할 방안 서술 </a:t>
                      </a:r>
                      <a:endParaRPr lang="en-US" altLang="ko-KR" sz="900" b="0" i="1" dirty="0">
                        <a:solidFill>
                          <a:srgbClr val="0000FF"/>
                        </a:solidFill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1497063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12345E0-BBAF-43AC-B9E3-BDE61701415D}"/>
              </a:ext>
            </a:extLst>
          </p:cNvPr>
          <p:cNvSpPr txBox="1"/>
          <p:nvPr/>
        </p:nvSpPr>
        <p:spPr>
          <a:xfrm>
            <a:off x="139254" y="77380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이해도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5FD9057-77AD-4493-BE68-EA2AA4E0D6E2}"/>
              </a:ext>
            </a:extLst>
          </p:cNvPr>
          <p:cNvSpPr/>
          <p:nvPr/>
        </p:nvSpPr>
        <p:spPr>
          <a:xfrm>
            <a:off x="-2034480" y="-1"/>
            <a:ext cx="1980728" cy="2448272"/>
          </a:xfrm>
          <a:prstGeom prst="rect">
            <a:avLst/>
          </a:prstGeom>
          <a:solidFill>
            <a:srgbClr val="FFFFCC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o-KR" altLang="en-US" sz="11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작성요령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삭제 후 제출</a:t>
            </a:r>
            <a:r>
              <a:rPr lang="en-US" altLang="ko-KR" sz="1000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endParaRPr lang="en-US" altLang="ko-KR" sz="1100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ctr"/>
            <a:endParaRPr lang="en-US" altLang="ko-KR" sz="1100" b="1" dirty="0">
              <a:solidFill>
                <a:srgbClr val="0000FF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1.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</a:t>
            </a:r>
            <a:r>
              <a:rPr lang="ko-KR" altLang="en-US" sz="900" dirty="0">
                <a:solidFill>
                  <a:srgbClr val="FF000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이 페이지부터는 칸이 부족할 경우 슬라이드 추가하여 작성 가능</a:t>
            </a:r>
            <a:endParaRPr lang="en-US" altLang="ko-KR" sz="900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단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발표자료임을 고려하여 적정양만 작성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</a:p>
          <a:p>
            <a:pPr marL="228600" indent="-228600">
              <a:buAutoNum type="arabicPeriod"/>
            </a:pP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2. </a:t>
            </a:r>
            <a:r>
              <a:rPr lang="ko-KR" altLang="en-US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평가지표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심사위원들의 평가기준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를 참고하여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r>
              <a:rPr lang="en-US" altLang="ko-KR" sz="900" b="1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3. 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작성가이드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파랑 및 붉은 글씨</a:t>
            </a:r>
            <a:r>
              <a:rPr lang="en-US" altLang="ko-KR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</a:t>
            </a:r>
            <a:r>
              <a:rPr lang="ko-KR" altLang="en-US" sz="9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는 모두 삭제 후 작성</a:t>
            </a:r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3703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-1"/>
            <a:ext cx="9144000" cy="7738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과제계획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7EC4C56-8E8D-4D4B-A0FC-23693FB12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660979"/>
              </p:ext>
            </p:extLst>
          </p:nvPr>
        </p:nvGraphicFramePr>
        <p:xfrm>
          <a:off x="108496" y="1022822"/>
          <a:ext cx="8928000" cy="399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8000">
                  <a:extLst>
                    <a:ext uri="{9D8B030D-6E8A-4147-A177-3AD203B41FA5}">
                      <a16:colId xmlns:a16="http://schemas.microsoft.com/office/drawing/2014/main" val="2718721401"/>
                    </a:ext>
                  </a:extLst>
                </a:gridCol>
              </a:tblGrid>
              <a:tr h="399720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endParaRPr lang="en-US" altLang="ko-KR" sz="1000" b="0" i="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제작하고자 하는 콘텐츠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(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구성요소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사양 등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)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를 최대한 구체적으로 설명</a:t>
                      </a:r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endParaRPr lang="en-US" altLang="ko-KR" sz="1000" b="0" i="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442356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387BE7-7ED8-4551-95A2-E5FB851C5138}"/>
              </a:ext>
            </a:extLst>
          </p:cNvPr>
          <p:cNvSpPr txBox="1"/>
          <p:nvPr/>
        </p:nvSpPr>
        <p:spPr>
          <a:xfrm>
            <a:off x="139254" y="77380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</a:t>
            </a:r>
          </a:p>
        </p:txBody>
      </p:sp>
    </p:spTree>
    <p:extLst>
      <p:ext uri="{BB962C8B-B14F-4D97-AF65-F5344CB8AC3E}">
        <p14:creationId xmlns:p14="http://schemas.microsoft.com/office/powerpoint/2010/main" val="2243931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9B28497-3671-4EF7-ABBD-530EBF6F265B}"/>
              </a:ext>
            </a:extLst>
          </p:cNvPr>
          <p:cNvSpPr/>
          <p:nvPr/>
        </p:nvSpPr>
        <p:spPr>
          <a:xfrm>
            <a:off x="0" y="-1"/>
            <a:ext cx="9144000" cy="7738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D0D8B9-0EE9-4B5D-BD29-74BA4592F023}"/>
              </a:ext>
            </a:extLst>
          </p:cNvPr>
          <p:cNvSpPr txBox="1"/>
          <p:nvPr/>
        </p:nvSpPr>
        <p:spPr>
          <a:xfrm>
            <a:off x="107504" y="149716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2025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년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K-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콘텐츠 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IP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융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·</a:t>
            </a:r>
            <a:r>
              <a:rPr lang="ko-KR" altLang="en-US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복합 제작지원 사업</a:t>
            </a:r>
            <a:r>
              <a:rPr lang="en-US" altLang="ko-KR" sz="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	</a:t>
            </a:r>
          </a:p>
          <a:p>
            <a:r>
              <a:rPr lang="ko-KR" altLang="en-US" sz="120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과제내용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세부지표</a:t>
            </a:r>
            <a:r>
              <a:rPr lang="en-US" altLang="ko-KR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 : </a:t>
            </a:r>
            <a:r>
              <a:rPr lang="ko-KR" altLang="en-US" sz="1200" b="1" dirty="0">
                <a:solidFill>
                  <a:srgbClr val="0000FF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과제계획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7EC4C56-8E8D-4D4B-A0FC-23693FB12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334312"/>
              </p:ext>
            </p:extLst>
          </p:nvPr>
        </p:nvGraphicFramePr>
        <p:xfrm>
          <a:off x="108496" y="1022822"/>
          <a:ext cx="8928000" cy="399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072">
                  <a:extLst>
                    <a:ext uri="{9D8B030D-6E8A-4147-A177-3AD203B41FA5}">
                      <a16:colId xmlns:a16="http://schemas.microsoft.com/office/drawing/2014/main" val="2718721401"/>
                    </a:ext>
                  </a:extLst>
                </a:gridCol>
                <a:gridCol w="8352928">
                  <a:extLst>
                    <a:ext uri="{9D8B030D-6E8A-4147-A177-3AD203B41FA5}">
                      <a16:colId xmlns:a16="http://schemas.microsoft.com/office/drawing/2014/main" val="4189247712"/>
                    </a:ext>
                  </a:extLst>
                </a:gridCol>
              </a:tblGrid>
              <a:tr h="2197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1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구조도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r>
                        <a:rPr lang="en-US" altLang="ko-KR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· </a:t>
                      </a:r>
                    </a:p>
                    <a:p>
                      <a:pPr latinLnBrk="1"/>
                      <a:endParaRPr lang="en-US" altLang="ko-KR" sz="1000" b="0" i="0" kern="0" spc="0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marL="0" marR="0" lvl="0" indent="0" algn="l" defTabSz="91426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과제 제작 절차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,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주관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/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참여기업 역할 분배 등을 시각화</a:t>
                      </a:r>
                    </a:p>
                    <a:p>
                      <a:pPr latinLnBrk="1"/>
                      <a:endParaRPr lang="ko-KR" altLang="en-US" sz="1000" b="0" i="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4423566"/>
                  </a:ext>
                </a:extLst>
              </a:tr>
              <a:tr h="18002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차별성</a:t>
                      </a:r>
                      <a:endParaRPr lang="en-US" altLang="ko-KR" sz="1000" b="1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i="0" kern="0" spc="0" dirty="0">
                          <a:solidFill>
                            <a:srgbClr val="000000"/>
                          </a:solidFill>
                          <a:effectLst/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  <a:endParaRPr lang="en-US" altLang="ko-KR" sz="1000" b="0" i="0" dirty="0"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  <a:p>
                      <a:pPr latinLnBrk="1"/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※ 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시장 내 </a:t>
                      </a:r>
                      <a:r>
                        <a:rPr lang="ko-KR" altLang="en-US" sz="1000" b="0" i="1" dirty="0">
                          <a:solidFill>
                            <a:srgbClr val="FF0000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유사 콘텐츠와 차별</a:t>
                      </a:r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되는 장점 및</a:t>
                      </a:r>
                      <a:r>
                        <a:rPr lang="en-US" altLang="ko-KR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</a:t>
                      </a:r>
                    </a:p>
                    <a:p>
                      <a:pPr latinLnBrk="1"/>
                      <a:r>
                        <a:rPr lang="ko-KR" altLang="en-US" sz="1000" b="0" i="1" dirty="0">
                          <a:solidFill>
                            <a:srgbClr val="0000FF"/>
                          </a:solidFill>
                          <a:latin typeface="나눔스퀘어" panose="020B0600000101010101" pitchFamily="50" charset="-127"/>
                          <a:ea typeface="나눔스퀘어" panose="020B0600000101010101" pitchFamily="50" charset="-127"/>
                        </a:rPr>
                        <a:t>  본 사업의 지원대상이 되기에 적합한 사유 기술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036465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D387BE7-7ED8-4551-95A2-E5FB851C5138}"/>
              </a:ext>
            </a:extLst>
          </p:cNvPr>
          <p:cNvSpPr txBox="1"/>
          <p:nvPr/>
        </p:nvSpPr>
        <p:spPr>
          <a:xfrm>
            <a:off x="139254" y="773806"/>
            <a:ext cx="27045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050" b="1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구조도 및 차별성</a:t>
            </a:r>
          </a:p>
        </p:txBody>
      </p:sp>
    </p:spTree>
    <p:extLst>
      <p:ext uri="{BB962C8B-B14F-4D97-AF65-F5344CB8AC3E}">
        <p14:creationId xmlns:p14="http://schemas.microsoft.com/office/powerpoint/2010/main" val="3658489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3522</TotalTime>
  <Words>1603</Words>
  <Application>Microsoft Office PowerPoint</Application>
  <PresentationFormat>화면 슬라이드 쇼(16:9)</PresentationFormat>
  <Paragraphs>312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3" baseType="lpstr">
      <vt:lpstr>나눔스퀘어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개인</cp:lastModifiedBy>
  <cp:revision>467</cp:revision>
  <cp:lastPrinted>2022-03-03T00:23:56Z</cp:lastPrinted>
  <dcterms:created xsi:type="dcterms:W3CDTF">2020-01-31T13:24:47Z</dcterms:created>
  <dcterms:modified xsi:type="dcterms:W3CDTF">2025-03-27T05:57:51Z</dcterms:modified>
</cp:coreProperties>
</file>