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8" r:id="rId3"/>
    <p:sldId id="281" r:id="rId4"/>
    <p:sldId id="282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</p:sldIdLst>
  <p:sldSz cx="12192000" cy="6858000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740"/>
    <a:srgbClr val="4BB3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 showGuides="1">
      <p:cViewPr>
        <p:scale>
          <a:sx n="80" d="100"/>
          <a:sy n="80" d="100"/>
        </p:scale>
        <p:origin x="-312" y="-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05F42-64AD-4BA0-8813-3331B8A79BB0}" type="datetimeFigureOut">
              <a:rPr lang="ko-KR" altLang="en-US" smtClean="0"/>
              <a:t>2022-05-10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0C288-9FBA-46FC-AA85-EB317D8E2F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98413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70196-10A3-43A9-A8B9-1E594993A996}" type="datetimeFigureOut">
              <a:rPr lang="ko-KR" altLang="en-US" smtClean="0"/>
              <a:t>2022-05-10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0BAEC-1B59-4EA3-A80D-799635F304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0305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0BAEC-1B59-4EA3-A80D-799635F3045F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224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EC2FA77-EC49-4BE2-8973-51C4F1F114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AE7181-BFFF-47DB-927C-EFC2213583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2BC9661-7377-4434-A4A9-FD55321D4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2022-05-10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556D3059-2EA7-4B02-98EC-D7BAABAA3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3AA5EF1F-A416-4192-8F33-72B115BC2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0478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28B3CEB-BE64-448A-8375-E7E472A81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8204CC0C-16FF-4458-9C13-5CF61E9E99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41892F3E-CD3E-4D38-8C2B-2C32314D1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2022-05-10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C396EFC5-45CC-4BF8-B982-A4494A0F5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39AB800A-1869-4805-8B64-11E852C60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4414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2CB52116-54E6-4410-A94B-AF3015130E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E5B70CD2-75B6-47FE-BA02-C9BB04FC2F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C3537166-13CB-4113-B49B-AC0658D55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2022-05-10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C1F74633-0D6B-4645-8E20-D29A78718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EED96FB0-7AB9-493E-ADB7-127483E0C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4811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2397C0C-B065-4061-BC16-485B17874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FF33ED82-6E71-4B03-89C2-FC24FD0540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7C34F2EB-594C-408B-B57F-1A7783F62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2022-05-10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7E289A90-C135-4A95-995F-7851B1944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025A73EA-F592-411A-A456-043CDE951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6494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2D643DC-ECC7-4DE3-9052-0273CE8AD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EAEBBD40-F7DC-4D14-8698-22CA2791F6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9408D66E-06AC-4443-A282-BD48CD64B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2022-05-10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BC15F5A3-9C6D-43AA-BCB6-C9DD27A99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9E7851D9-DFA0-4D7D-A03D-22C107D40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5151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1645063-E23B-4A06-BE83-33ADDA932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61AB5D03-A3F4-43E3-BA18-02A85A5B66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F9E45CE7-63F4-452D-B445-8342F279DF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000D889A-FAFC-4213-95D9-FBF80AB73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2022-05-10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505883A9-5AE7-416E-9208-B68F4E15D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64F7148E-0775-4CCA-96D3-110CAEA42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8057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19703CB-F4B7-4550-8B87-3183C74F4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6AF0BE11-F433-4804-A297-9E22A2AF4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4DD65514-10A6-471F-8E1A-F07CF72EFD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C4A55270-92B8-42EA-A30E-E5930EE07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E27BB273-DD8A-4481-84C4-9869944FD3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5FC6B5F1-5291-4C35-9487-8742CB904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2022-05-10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1DD8B36A-2FBF-429A-993B-BE958C588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9063E1E6-72E7-4F3B-BDD2-52FF5E6F0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469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021CEB5F-B1FC-47DC-901C-8C1E596B8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422A2605-522D-4AEF-BB01-01EDF8B76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2022-05-10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DA47C173-DF00-4305-9410-5C99CB9B4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18779FFD-D115-4AFF-A546-4C6719554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397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96917E88-1E78-4947-9C21-C47AEFCCD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2022-05-10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0E7DE9FE-D797-4ED0-A1D0-FC5325D3B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5EF90A74-BB41-4547-BF17-33A597550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0791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64C4633-435F-45CD-9B92-58A99121C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43622869-14C5-4BB8-934B-C85F8F6D44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F51F7AD9-3A6E-4376-9DB6-1612246AA0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E31D7E34-6A79-436D-B187-E76DFCDB7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2022-05-10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117AEC9B-8352-49FE-AB2B-E6DB899DC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ECCE12-9BC5-43EB-861E-7495F5394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7704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83605D0-59AF-4B91-8739-094C29F76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21B4CAE5-DEFB-420C-A5E5-9582384BD0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49BE7913-95FA-45FE-893D-F881DC5AC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73E53529-E6EA-4A6F-AEAF-51BAB5349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0628-D356-4BB2-BD9D-FD7DD3753232}" type="datetimeFigureOut">
              <a:rPr lang="ko-KR" altLang="en-US" smtClean="0"/>
              <a:t>2022-05-10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B00CBB9-9E68-4E8B-A597-45E28BBC6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036727D1-5804-4B12-BEFE-A185536E0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788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97506CB9-3D9A-4A5F-B767-738A20482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6D9A644-D50A-4870-B2F8-8CE6A71CBC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32204AF1-23B5-44F7-8C4C-1DB369A5D5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DC0628-D356-4BB2-BD9D-FD7DD3753232}" type="datetimeFigureOut">
              <a:rPr lang="ko-KR" altLang="en-US" smtClean="0"/>
              <a:t>2022-05-10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E7602B1-7DF2-4BF4-AC26-B70A349933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B5ECC35-2EF4-4F10-B45D-1B13DA6C82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0DF25-3A6C-4912-9212-482F6FD6F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0652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A6DF54C-952D-450F-8434-8BAD56EDE5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78245" y="1497725"/>
            <a:ext cx="8235510" cy="2333296"/>
          </a:xfr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ko-KR" sz="3600" b="1" dirty="0" smtClean="0"/>
              <a:t>[</a:t>
            </a:r>
            <a:r>
              <a:rPr lang="en-US" altLang="ko-KR" sz="3600" b="1" dirty="0" err="1" smtClean="0"/>
              <a:t>SBA×Lejel</a:t>
            </a:r>
            <a:r>
              <a:rPr lang="en-US" altLang="ko-KR" sz="3600" b="1" dirty="0" smtClean="0"/>
              <a:t> Shopping]</a:t>
            </a:r>
            <a:r>
              <a:rPr lang="en-US" altLang="ko-KR" sz="3600" dirty="0"/>
              <a:t/>
            </a:r>
            <a:br>
              <a:rPr lang="en-US" altLang="ko-KR" sz="3600" dirty="0"/>
            </a:br>
            <a:r>
              <a:rPr lang="ko-KR" altLang="en-US" sz="3600" b="1" dirty="0" smtClean="0">
                <a:latin typeface="Futura Lt BT" panose="020B0402020204020303" pitchFamily="34" charset="0"/>
              </a:rPr>
              <a:t>해외 온라인 판로지원</a:t>
            </a:r>
            <a:r>
              <a:rPr lang="en-US" altLang="ko-KR" sz="3600" b="1" dirty="0" smtClean="0">
                <a:latin typeface="Futura Lt BT" panose="020B0402020204020303" pitchFamily="34" charset="0"/>
              </a:rPr>
              <a:t>(</a:t>
            </a:r>
            <a:r>
              <a:rPr lang="ko-KR" altLang="en-US" sz="3600" b="1" dirty="0" smtClean="0">
                <a:latin typeface="Futura Lt BT" panose="020B0402020204020303" pitchFamily="34" charset="0"/>
              </a:rPr>
              <a:t>인도네시아</a:t>
            </a:r>
            <a:r>
              <a:rPr lang="en-US" altLang="ko-KR" sz="3600" b="1" dirty="0" smtClean="0">
                <a:latin typeface="Futura Lt BT" panose="020B0402020204020303" pitchFamily="34" charset="0"/>
              </a:rPr>
              <a:t>)</a:t>
            </a:r>
            <a:br>
              <a:rPr lang="en-US" altLang="ko-KR" sz="3600" b="1" dirty="0" smtClean="0">
                <a:latin typeface="Futura Lt BT" panose="020B0402020204020303" pitchFamily="34" charset="0"/>
              </a:rPr>
            </a:br>
            <a:r>
              <a:rPr lang="ko-KR" altLang="en-US" sz="3600" b="1" dirty="0" smtClean="0">
                <a:latin typeface="Futura Lt BT" panose="020B0402020204020303" pitchFamily="34" charset="0"/>
              </a:rPr>
              <a:t>상품 제안서</a:t>
            </a:r>
            <a:endParaRPr lang="ko-KR" altLang="en-US" sz="3600" b="1" dirty="0">
              <a:latin typeface="Futura Lt BT" panose="020B0402020204020303" pitchFamily="34" charset="0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397BE6B5-FC27-4DD8-A98A-9F206E7D02B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xmlns="" id="{9C24039A-8DE1-478B-B8ED-D78E71AD9D96}"/>
              </a:ext>
            </a:extLst>
          </p:cNvPr>
          <p:cNvSpPr txBox="1">
            <a:spLocks/>
          </p:cNvSpPr>
          <p:nvPr/>
        </p:nvSpPr>
        <p:spPr>
          <a:xfrm>
            <a:off x="6962862" y="5053846"/>
            <a:ext cx="4092186" cy="9866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u="sng" dirty="0">
                <a:latin typeface="+mn-ea"/>
                <a:ea typeface="+mn-ea"/>
              </a:rPr>
              <a:t>기업명 </a:t>
            </a:r>
            <a:r>
              <a:rPr lang="en-US" altLang="ko-KR" sz="3200" u="sng" dirty="0">
                <a:latin typeface="+mn-ea"/>
                <a:ea typeface="+mn-ea"/>
              </a:rPr>
              <a:t>: 000</a:t>
            </a:r>
            <a:endParaRPr lang="ko-KR" altLang="en-US" sz="3200" u="sng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8888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C691389-CB5C-49BC-91B3-BA7633E3E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760" y="807522"/>
            <a:ext cx="6257925" cy="555382"/>
          </a:xfrm>
        </p:spPr>
        <p:txBody>
          <a:bodyPr>
            <a:normAutofit/>
          </a:bodyPr>
          <a:lstStyle/>
          <a:p>
            <a:r>
              <a:rPr lang="en-US" altLang="ko-KR" sz="2800" b="1" u="sng" dirty="0">
                <a:latin typeface="Futura Lt BT" panose="020B0402020204020303" pitchFamily="34" charset="0"/>
              </a:rPr>
              <a:t>1. </a:t>
            </a:r>
            <a:r>
              <a:rPr lang="ko-KR" altLang="en-US" sz="2800" b="1" u="sng" dirty="0" smtClean="0">
                <a:latin typeface="Futura Lt BT" panose="020B0402020204020303" pitchFamily="34" charset="0"/>
              </a:rPr>
              <a:t>제품명 </a:t>
            </a:r>
            <a:r>
              <a:rPr lang="en-US" altLang="ko-KR" sz="2800" b="1" u="sng" dirty="0" smtClean="0">
                <a:latin typeface="Futura Lt BT" panose="020B0402020204020303" pitchFamily="34" charset="0"/>
              </a:rPr>
              <a:t>: 000</a:t>
            </a:r>
            <a:endParaRPr lang="en-US" altLang="ko-KR" sz="2800" b="1" u="sng" dirty="0">
              <a:latin typeface="Futura Lt BT" panose="020B0402020204020303" pitchFamily="34" charset="0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C954A561-96A9-4171-A435-3B9BBDCA8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내용 개체 틀 2">
            <a:extLst>
              <a:ext uri="{FF2B5EF4-FFF2-40B4-BE49-F238E27FC236}">
                <a16:creationId xmlns:a16="http://schemas.microsoft.com/office/drawing/2014/main" xmlns="" id="{961F58F1-E51D-4AF4-8630-B7CA4CBE8C89}"/>
              </a:ext>
            </a:extLst>
          </p:cNvPr>
          <p:cNvSpPr txBox="1">
            <a:spLocks/>
          </p:cNvSpPr>
          <p:nvPr/>
        </p:nvSpPr>
        <p:spPr>
          <a:xfrm>
            <a:off x="549760" y="1476374"/>
            <a:ext cx="7498865" cy="4791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공급가격 </a:t>
            </a: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(FOB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기준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) : 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국내소비자 </a:t>
            </a:r>
            <a:r>
              <a:rPr lang="ko-KR" altLang="en-US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판매가격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 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홈페이지 주소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URL : 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국내외 판매 사이트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URL : 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제품 구성 </a:t>
            </a: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소재 </a:t>
            </a:r>
            <a:r>
              <a:rPr lang="ko-KR" altLang="en-US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제품 순 </a:t>
            </a:r>
            <a:r>
              <a:rPr lang="ko-KR" altLang="en-US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중량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제품 총 </a:t>
            </a:r>
            <a:r>
              <a:rPr lang="ko-KR" altLang="en-US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중량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박스규격 </a:t>
            </a:r>
            <a:r>
              <a:rPr lang="ko-KR" altLang="en-US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HS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code  :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xmlns="" id="{5CBE3325-5880-4A7B-A33F-6A01ED4281AF}"/>
              </a:ext>
            </a:extLst>
          </p:cNvPr>
          <p:cNvSpPr txBox="1">
            <a:spLocks/>
          </p:cNvSpPr>
          <p:nvPr/>
        </p:nvSpPr>
        <p:spPr>
          <a:xfrm>
            <a:off x="8191501" y="1476375"/>
            <a:ext cx="3733800" cy="4791075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ko-KR" altLang="en-US" sz="2400" i="1" dirty="0" smtClean="0">
                <a:solidFill>
                  <a:srgbClr val="FF0000"/>
                </a:solidFill>
                <a:latin typeface="Futura Lt BT" panose="020B0402020204020303" pitchFamily="34" charset="0"/>
                <a:ea typeface="맑은 고딕" panose="020B0503020000020004" pitchFamily="50" charset="-127"/>
              </a:rPr>
              <a:t>대표 상품 사진을</a:t>
            </a:r>
            <a:endParaRPr lang="en-US" altLang="ko-KR" sz="2400" i="1" dirty="0" smtClean="0">
              <a:solidFill>
                <a:srgbClr val="FF0000"/>
              </a:solidFill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ko-KR" altLang="en-US" sz="2400" i="1" dirty="0" smtClean="0">
                <a:solidFill>
                  <a:srgbClr val="FF0000"/>
                </a:solidFill>
                <a:latin typeface="Futura Lt BT" panose="020B0402020204020303" pitchFamily="34" charset="0"/>
                <a:ea typeface="맑은 고딕" panose="020B0503020000020004" pitchFamily="50" charset="-127"/>
              </a:rPr>
              <a:t>넣어주세요</a:t>
            </a:r>
            <a:r>
              <a:rPr lang="en-US" altLang="ko-KR" sz="2400" i="1" dirty="0" smtClean="0">
                <a:solidFill>
                  <a:srgbClr val="FF0000"/>
                </a:solidFill>
                <a:latin typeface="Futura Lt BT" panose="020B0402020204020303" pitchFamily="34" charset="0"/>
                <a:ea typeface="맑은 고딕" panose="020B0503020000020004" pitchFamily="50" charset="-127"/>
              </a:rPr>
              <a:t>.</a:t>
            </a:r>
            <a:endParaRPr lang="en-US" altLang="ko-KR" sz="2400" i="1" dirty="0">
              <a:solidFill>
                <a:srgbClr val="FF0000"/>
              </a:solidFill>
              <a:latin typeface="Futura Lt BT" panose="020B0402020204020303" pitchFamily="34" charset="0"/>
              <a:ea typeface="맑은 고딕" panose="020B0503020000020004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260336" y="1362904"/>
            <a:ext cx="18259467" cy="682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CF1CEA2-E710-4D47-B8E7-ACF80B8FE830}"/>
              </a:ext>
            </a:extLst>
          </p:cNvPr>
          <p:cNvSpPr txBox="1"/>
          <p:nvPr/>
        </p:nvSpPr>
        <p:spPr>
          <a:xfrm>
            <a:off x="291467" y="262969"/>
            <a:ext cx="91981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ko-KR" altLang="en-US" b="1" dirty="0"/>
              <a:t>제품 </a:t>
            </a:r>
            <a:r>
              <a:rPr lang="en-US" altLang="ko-KR" b="1" dirty="0" smtClean="0"/>
              <a:t>3.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21897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C691389-CB5C-49BC-91B3-BA7633E3E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09" y="318050"/>
            <a:ext cx="10515600" cy="777326"/>
          </a:xfrm>
        </p:spPr>
        <p:txBody>
          <a:bodyPr>
            <a:normAutofit/>
          </a:bodyPr>
          <a:lstStyle/>
          <a:p>
            <a:r>
              <a:rPr lang="en-US" altLang="ko-KR" sz="2800" b="1" dirty="0"/>
              <a:t>2. </a:t>
            </a:r>
            <a:r>
              <a:rPr lang="ko-KR" altLang="en-US" sz="2800" b="1" dirty="0"/>
              <a:t>제품 특성 </a:t>
            </a:r>
            <a:r>
              <a:rPr lang="en-US" altLang="ko-KR" sz="2800" b="1" dirty="0"/>
              <a:t>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C954A561-96A9-4171-A435-3B9BBDCA8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xmlns="" id="{C0833FA1-9E9D-447E-858A-00B982860625}"/>
              </a:ext>
            </a:extLst>
          </p:cNvPr>
          <p:cNvSpPr txBox="1">
            <a:spLocks/>
          </p:cNvSpPr>
          <p:nvPr/>
        </p:nvSpPr>
        <p:spPr>
          <a:xfrm>
            <a:off x="724601" y="1209675"/>
            <a:ext cx="9063832" cy="487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ea typeface="맑은 고딕" panose="020B0503020000020004" pitchFamily="50" charset="-127"/>
              </a:rPr>
              <a:t>제품 </a:t>
            </a:r>
            <a:r>
              <a:rPr lang="ko-KR" altLang="en-US" sz="1200" b="1" dirty="0" smtClean="0">
                <a:ea typeface="맑은 고딕" panose="020B0503020000020004" pitchFamily="50" charset="-127"/>
              </a:rPr>
              <a:t>소개</a:t>
            </a:r>
            <a:endParaRPr lang="en-US" altLang="ko-KR" sz="12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200" b="1" dirty="0" smtClean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2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 smtClean="0"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ea typeface="맑은 고딕" panose="020B0503020000020004" pitchFamily="50" charset="-127"/>
              </a:rPr>
              <a:t>해외 수출 관련 </a:t>
            </a:r>
            <a:r>
              <a:rPr lang="ko-KR" altLang="en-US" sz="1200" b="1" dirty="0" smtClean="0">
                <a:ea typeface="맑은 고딕" panose="020B0503020000020004" pitchFamily="50" charset="-127"/>
              </a:rPr>
              <a:t>제품인증 여부</a:t>
            </a:r>
            <a:r>
              <a:rPr lang="en-US" altLang="ko-KR" sz="1200" b="1" dirty="0">
                <a:ea typeface="맑은 고딕" panose="020B0503020000020004" pitchFamily="50" charset="-127"/>
              </a:rPr>
              <a:t> </a:t>
            </a:r>
            <a:r>
              <a:rPr lang="ko-KR" altLang="en-US" sz="1200" b="1" dirty="0" smtClean="0">
                <a:ea typeface="맑은 고딕" panose="020B0503020000020004" pitchFamily="50" charset="-127"/>
              </a:rPr>
              <a:t>및 </a:t>
            </a:r>
            <a:r>
              <a:rPr lang="ko-KR" altLang="en-US" sz="1200" b="1" dirty="0" err="1" smtClean="0">
                <a:ea typeface="맑은 고딕" panose="020B0503020000020004" pitchFamily="50" charset="-127"/>
              </a:rPr>
              <a:t>인증명</a:t>
            </a:r>
            <a:endParaRPr lang="en-US" altLang="ko-KR" sz="12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6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A16F69E-A6AC-41DE-A7EB-235E2FE3CEC6}"/>
              </a:ext>
            </a:extLst>
          </p:cNvPr>
          <p:cNvSpPr txBox="1"/>
          <p:nvPr/>
        </p:nvSpPr>
        <p:spPr>
          <a:xfrm>
            <a:off x="532459" y="6238513"/>
            <a:ext cx="79100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i="1" dirty="0">
                <a:solidFill>
                  <a:srgbClr val="FF0000"/>
                </a:solidFill>
              </a:rPr>
              <a:t>상기 기재 사항들은 자율폼으로 기재하여도 무관합니다</a:t>
            </a:r>
            <a:r>
              <a:rPr lang="en-US" altLang="ko-KR" sz="1600" i="1" dirty="0">
                <a:solidFill>
                  <a:srgbClr val="FF0000"/>
                </a:solidFill>
              </a:rPr>
              <a:t>.</a:t>
            </a:r>
            <a:r>
              <a:rPr lang="ko-KR" altLang="en-US" sz="1600" i="1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7437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C691389-CB5C-49BC-91B3-BA7633E3E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49131"/>
            <a:ext cx="10515600" cy="661347"/>
          </a:xfrm>
        </p:spPr>
        <p:txBody>
          <a:bodyPr>
            <a:normAutofit/>
          </a:bodyPr>
          <a:lstStyle/>
          <a:p>
            <a:r>
              <a:rPr lang="en-US" altLang="ko-KR" sz="2800" b="1" dirty="0"/>
              <a:t>3. </a:t>
            </a:r>
            <a:r>
              <a:rPr lang="ko-KR" altLang="en-US" sz="2800" b="1" dirty="0"/>
              <a:t>제품 상세 </a:t>
            </a:r>
            <a:r>
              <a:rPr lang="ko-KR" altLang="en-US" sz="2800" b="1" dirty="0" smtClean="0"/>
              <a:t>사진</a:t>
            </a:r>
            <a:r>
              <a:rPr lang="ko-KR" altLang="en-US" sz="28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6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(</a:t>
            </a:r>
            <a:r>
              <a:rPr lang="ko-KR" altLang="en-US" sz="16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제품 상세페이지 </a:t>
            </a:r>
            <a:r>
              <a:rPr lang="en-US" altLang="ko-KR" sz="16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: </a:t>
            </a:r>
            <a:r>
              <a:rPr lang="ko-KR" altLang="en-US" sz="16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별도 첨부</a:t>
            </a:r>
            <a:r>
              <a:rPr lang="en-US" altLang="ko-KR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)</a:t>
            </a:r>
            <a:endParaRPr lang="en-US" altLang="ko-KR" sz="1600" b="1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C954A561-96A9-4171-A435-3B9BBDCA8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xmlns="" id="{087EF9C7-54E7-4591-A19F-B28D0E5BFE4F}"/>
              </a:ext>
            </a:extLst>
          </p:cNvPr>
          <p:cNvSpPr txBox="1">
            <a:spLocks/>
          </p:cNvSpPr>
          <p:nvPr/>
        </p:nvSpPr>
        <p:spPr>
          <a:xfrm>
            <a:off x="571500" y="1130870"/>
            <a:ext cx="3795934" cy="422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ko-KR" altLang="en-US" sz="1000" b="1" dirty="0"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ea typeface="맑은 고딕" panose="020B0503020000020004" pitchFamily="50" charset="-127"/>
              </a:rPr>
              <a:t># </a:t>
            </a:r>
            <a:r>
              <a:rPr lang="ko-KR" altLang="en-US" sz="1200" b="1" dirty="0" smtClean="0">
                <a:ea typeface="맑은 고딕" panose="020B0503020000020004" pitchFamily="50" charset="-127"/>
              </a:rPr>
              <a:t>제품 </a:t>
            </a:r>
            <a:r>
              <a:rPr lang="ko-KR" altLang="en-US" sz="1200" b="1" dirty="0">
                <a:ea typeface="맑은 고딕" panose="020B0503020000020004" pitchFamily="50" charset="-127"/>
              </a:rPr>
              <a:t>구성 사진</a:t>
            </a:r>
            <a:endParaRPr lang="en-US" altLang="ko-KR" sz="1000" b="1" dirty="0">
              <a:ea typeface="맑은 고딕" panose="020B0503020000020004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652363" y="1134303"/>
            <a:ext cx="8225960" cy="110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86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C691389-CB5C-49BC-91B3-BA7633E3E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49131"/>
            <a:ext cx="10515600" cy="661347"/>
          </a:xfrm>
        </p:spPr>
        <p:txBody>
          <a:bodyPr>
            <a:normAutofit/>
          </a:bodyPr>
          <a:lstStyle/>
          <a:p>
            <a:r>
              <a:rPr lang="en-US" altLang="ko-KR" sz="2800" b="1" dirty="0"/>
              <a:t>4</a:t>
            </a:r>
            <a:r>
              <a:rPr lang="en-US" altLang="ko-KR" sz="2800" b="1" dirty="0" smtClean="0"/>
              <a:t>. </a:t>
            </a:r>
            <a:r>
              <a:rPr lang="ko-KR" altLang="en-US" sz="2800" b="1" dirty="0" smtClean="0"/>
              <a:t>국내외 방송판매 </a:t>
            </a:r>
            <a:r>
              <a:rPr lang="en-US" altLang="ko-KR" sz="2800" b="1" dirty="0" smtClean="0"/>
              <a:t>(</a:t>
            </a:r>
            <a:r>
              <a:rPr lang="ko-KR" altLang="en-US" sz="2800" b="1" dirty="0" smtClean="0"/>
              <a:t>준비</a:t>
            </a:r>
            <a:r>
              <a:rPr lang="en-US" altLang="ko-KR" sz="2800" b="1" dirty="0" smtClean="0"/>
              <a:t>)</a:t>
            </a:r>
            <a:r>
              <a:rPr lang="ko-KR" altLang="en-US" sz="2800" b="1" dirty="0" smtClean="0"/>
              <a:t>경험</a:t>
            </a:r>
            <a:r>
              <a:rPr lang="ko-KR" altLang="en-US" sz="28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(</a:t>
            </a:r>
            <a:r>
              <a:rPr lang="ko-KR" altLang="en-US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홈쇼핑</a:t>
            </a:r>
            <a:r>
              <a:rPr lang="en-US" altLang="ko-KR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, </a:t>
            </a:r>
            <a:r>
              <a:rPr lang="ko-KR" altLang="en-US" sz="1600" b="1" dirty="0" err="1" smtClean="0">
                <a:latin typeface="Futura Lt BT" panose="020B0402020204020303" pitchFamily="34" charset="0"/>
                <a:ea typeface="맑은 고딕" panose="020B0503020000020004" pitchFamily="50" charset="-127"/>
              </a:rPr>
              <a:t>라이브커머스</a:t>
            </a:r>
            <a:r>
              <a:rPr lang="en-US" altLang="ko-KR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온라인 판매 등</a:t>
            </a:r>
            <a:r>
              <a:rPr lang="en-US" altLang="ko-KR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)</a:t>
            </a:r>
            <a:endParaRPr lang="en-US" altLang="ko-KR" sz="1600" b="1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C954A561-96A9-4171-A435-3B9BBDCA8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xmlns="" id="{087EF9C7-54E7-4591-A19F-B28D0E5BFE4F}"/>
              </a:ext>
            </a:extLst>
          </p:cNvPr>
          <p:cNvSpPr txBox="1">
            <a:spLocks/>
          </p:cNvSpPr>
          <p:nvPr/>
        </p:nvSpPr>
        <p:spPr>
          <a:xfrm>
            <a:off x="571499" y="1130870"/>
            <a:ext cx="10698183" cy="51274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ko-KR" altLang="en-US" sz="1000" b="1" dirty="0"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ea typeface="맑은 고딕" panose="020B0503020000020004" pitchFamily="50" charset="-127"/>
              </a:rPr>
              <a:t>#</a:t>
            </a:r>
            <a:r>
              <a:rPr lang="ko-KR" altLang="en-US" sz="1200" b="1" dirty="0" err="1" smtClean="0">
                <a:ea typeface="맑은 고딕" panose="020B0503020000020004" pitchFamily="50" charset="-127"/>
              </a:rPr>
              <a:t>채널명</a:t>
            </a:r>
            <a:endParaRPr lang="en-US" altLang="ko-KR" sz="1200" b="1" dirty="0" smtClean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2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 smtClean="0">
                <a:ea typeface="맑은 고딕" panose="020B0503020000020004" pitchFamily="50" charset="-127"/>
              </a:rPr>
              <a:t>#</a:t>
            </a:r>
            <a:r>
              <a:rPr lang="ko-KR" altLang="en-US" sz="1200" b="1" dirty="0" smtClean="0">
                <a:ea typeface="맑은 고딕" panose="020B0503020000020004" pitchFamily="50" charset="-127"/>
              </a:rPr>
              <a:t>진행사진</a:t>
            </a:r>
            <a:endParaRPr lang="en-US" altLang="ko-KR" sz="1000" b="1" dirty="0">
              <a:ea typeface="맑은 고딕" panose="020B0503020000020004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652363" y="1134303"/>
            <a:ext cx="8225960" cy="110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505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C691389-CB5C-49BC-91B3-BA7633E3E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760" y="807522"/>
            <a:ext cx="6257925" cy="555382"/>
          </a:xfrm>
        </p:spPr>
        <p:txBody>
          <a:bodyPr>
            <a:normAutofit/>
          </a:bodyPr>
          <a:lstStyle/>
          <a:p>
            <a:r>
              <a:rPr lang="en-US" altLang="ko-KR" sz="2800" b="1" u="sng" dirty="0">
                <a:latin typeface="Futura Lt BT" panose="020B0402020204020303" pitchFamily="34" charset="0"/>
              </a:rPr>
              <a:t>1. </a:t>
            </a:r>
            <a:r>
              <a:rPr lang="ko-KR" altLang="en-US" sz="2800" b="1" u="sng" dirty="0" smtClean="0">
                <a:latin typeface="Futura Lt BT" panose="020B0402020204020303" pitchFamily="34" charset="0"/>
              </a:rPr>
              <a:t>제품명 </a:t>
            </a:r>
            <a:r>
              <a:rPr lang="en-US" altLang="ko-KR" sz="2800" b="1" u="sng" dirty="0" smtClean="0">
                <a:latin typeface="Futura Lt BT" panose="020B0402020204020303" pitchFamily="34" charset="0"/>
              </a:rPr>
              <a:t>: 000</a:t>
            </a:r>
            <a:endParaRPr lang="en-US" altLang="ko-KR" sz="2800" b="1" u="sng" dirty="0">
              <a:latin typeface="Futura Lt BT" panose="020B0402020204020303" pitchFamily="34" charset="0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C954A561-96A9-4171-A435-3B9BBDCA8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내용 개체 틀 2">
            <a:extLst>
              <a:ext uri="{FF2B5EF4-FFF2-40B4-BE49-F238E27FC236}">
                <a16:creationId xmlns:a16="http://schemas.microsoft.com/office/drawing/2014/main" xmlns="" id="{961F58F1-E51D-4AF4-8630-B7CA4CBE8C89}"/>
              </a:ext>
            </a:extLst>
          </p:cNvPr>
          <p:cNvSpPr txBox="1">
            <a:spLocks/>
          </p:cNvSpPr>
          <p:nvPr/>
        </p:nvSpPr>
        <p:spPr>
          <a:xfrm>
            <a:off x="549760" y="1476374"/>
            <a:ext cx="7498865" cy="4791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공급가격 </a:t>
            </a: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(FOB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기준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) : 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국내소비자 </a:t>
            </a:r>
            <a:r>
              <a:rPr lang="ko-KR" altLang="en-US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판매가격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 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홈페이지 주소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URL : 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국내외 판매 사이트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URL : 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제품 구성 </a:t>
            </a: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소재 </a:t>
            </a:r>
            <a:r>
              <a:rPr lang="ko-KR" altLang="en-US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제품 순 </a:t>
            </a:r>
            <a:r>
              <a:rPr lang="ko-KR" altLang="en-US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중량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제품 총 </a:t>
            </a:r>
            <a:r>
              <a:rPr lang="ko-KR" altLang="en-US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중량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박스규격 </a:t>
            </a:r>
            <a:r>
              <a:rPr lang="ko-KR" altLang="en-US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HS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code  :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xmlns="" id="{5CBE3325-5880-4A7B-A33F-6A01ED4281AF}"/>
              </a:ext>
            </a:extLst>
          </p:cNvPr>
          <p:cNvSpPr txBox="1">
            <a:spLocks/>
          </p:cNvSpPr>
          <p:nvPr/>
        </p:nvSpPr>
        <p:spPr>
          <a:xfrm>
            <a:off x="8191501" y="1476375"/>
            <a:ext cx="3733800" cy="4791075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ko-KR" altLang="en-US" sz="2400" i="1" dirty="0" smtClean="0">
                <a:solidFill>
                  <a:srgbClr val="FF0000"/>
                </a:solidFill>
                <a:latin typeface="Futura Lt BT" panose="020B0402020204020303" pitchFamily="34" charset="0"/>
                <a:ea typeface="맑은 고딕" panose="020B0503020000020004" pitchFamily="50" charset="-127"/>
              </a:rPr>
              <a:t>대표 상품 사진을</a:t>
            </a:r>
            <a:endParaRPr lang="en-US" altLang="ko-KR" sz="2400" i="1" dirty="0" smtClean="0">
              <a:solidFill>
                <a:srgbClr val="FF0000"/>
              </a:solidFill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ko-KR" altLang="en-US" sz="2400" i="1" dirty="0" smtClean="0">
                <a:solidFill>
                  <a:srgbClr val="FF0000"/>
                </a:solidFill>
                <a:latin typeface="Futura Lt BT" panose="020B0402020204020303" pitchFamily="34" charset="0"/>
                <a:ea typeface="맑은 고딕" panose="020B0503020000020004" pitchFamily="50" charset="-127"/>
              </a:rPr>
              <a:t>넣어주세요</a:t>
            </a:r>
            <a:r>
              <a:rPr lang="en-US" altLang="ko-KR" sz="2400" i="1" dirty="0" smtClean="0">
                <a:solidFill>
                  <a:srgbClr val="FF0000"/>
                </a:solidFill>
                <a:latin typeface="Futura Lt BT" panose="020B0402020204020303" pitchFamily="34" charset="0"/>
                <a:ea typeface="맑은 고딕" panose="020B0503020000020004" pitchFamily="50" charset="-127"/>
              </a:rPr>
              <a:t>.</a:t>
            </a:r>
            <a:endParaRPr lang="en-US" altLang="ko-KR" sz="2400" i="1" dirty="0">
              <a:solidFill>
                <a:srgbClr val="FF0000"/>
              </a:solidFill>
              <a:latin typeface="Futura Lt BT" panose="020B0402020204020303" pitchFamily="34" charset="0"/>
              <a:ea typeface="맑은 고딕" panose="020B0503020000020004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260336" y="1362904"/>
            <a:ext cx="18259467" cy="682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CF1CEA2-E710-4D47-B8E7-ACF80B8FE830}"/>
              </a:ext>
            </a:extLst>
          </p:cNvPr>
          <p:cNvSpPr txBox="1"/>
          <p:nvPr/>
        </p:nvSpPr>
        <p:spPr>
          <a:xfrm>
            <a:off x="291467" y="262969"/>
            <a:ext cx="91981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ko-KR" altLang="en-US" b="1" dirty="0"/>
              <a:t>제품 </a:t>
            </a:r>
            <a:r>
              <a:rPr lang="en-US" altLang="ko-KR" b="1" dirty="0"/>
              <a:t>1.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200804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C691389-CB5C-49BC-91B3-BA7633E3E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09" y="318050"/>
            <a:ext cx="10515600" cy="777326"/>
          </a:xfrm>
        </p:spPr>
        <p:txBody>
          <a:bodyPr>
            <a:normAutofit/>
          </a:bodyPr>
          <a:lstStyle/>
          <a:p>
            <a:r>
              <a:rPr lang="en-US" altLang="ko-KR" sz="2800" b="1" dirty="0"/>
              <a:t>2. </a:t>
            </a:r>
            <a:r>
              <a:rPr lang="ko-KR" altLang="en-US" sz="2800" b="1" dirty="0"/>
              <a:t>제품 특성 </a:t>
            </a:r>
            <a:r>
              <a:rPr lang="en-US" altLang="ko-KR" sz="2800" b="1" dirty="0"/>
              <a:t>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C954A561-96A9-4171-A435-3B9BBDCA8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xmlns="" id="{C0833FA1-9E9D-447E-858A-00B982860625}"/>
              </a:ext>
            </a:extLst>
          </p:cNvPr>
          <p:cNvSpPr txBox="1">
            <a:spLocks/>
          </p:cNvSpPr>
          <p:nvPr/>
        </p:nvSpPr>
        <p:spPr>
          <a:xfrm>
            <a:off x="724601" y="1209675"/>
            <a:ext cx="9063832" cy="487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ea typeface="맑은 고딕" panose="020B0503020000020004" pitchFamily="50" charset="-127"/>
              </a:rPr>
              <a:t>제품 </a:t>
            </a:r>
            <a:r>
              <a:rPr lang="ko-KR" altLang="en-US" sz="1200" b="1" dirty="0" smtClean="0">
                <a:ea typeface="맑은 고딕" panose="020B0503020000020004" pitchFamily="50" charset="-127"/>
              </a:rPr>
              <a:t>소개</a:t>
            </a:r>
            <a:endParaRPr lang="en-US" altLang="ko-KR" sz="12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200" b="1" dirty="0" smtClean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2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 smtClean="0"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ea typeface="맑은 고딕" panose="020B0503020000020004" pitchFamily="50" charset="-127"/>
              </a:rPr>
              <a:t>해외 수출 관련 </a:t>
            </a:r>
            <a:r>
              <a:rPr lang="ko-KR" altLang="en-US" sz="1200" b="1" dirty="0" smtClean="0">
                <a:ea typeface="맑은 고딕" panose="020B0503020000020004" pitchFamily="50" charset="-127"/>
              </a:rPr>
              <a:t>제품인증 여부</a:t>
            </a:r>
            <a:r>
              <a:rPr lang="en-US" altLang="ko-KR" sz="1200" b="1" dirty="0">
                <a:ea typeface="맑은 고딕" panose="020B0503020000020004" pitchFamily="50" charset="-127"/>
              </a:rPr>
              <a:t> </a:t>
            </a:r>
            <a:r>
              <a:rPr lang="ko-KR" altLang="en-US" sz="1200" b="1" dirty="0" smtClean="0">
                <a:ea typeface="맑은 고딕" panose="020B0503020000020004" pitchFamily="50" charset="-127"/>
              </a:rPr>
              <a:t>및 </a:t>
            </a:r>
            <a:r>
              <a:rPr lang="ko-KR" altLang="en-US" sz="1200" b="1" dirty="0" err="1" smtClean="0">
                <a:ea typeface="맑은 고딕" panose="020B0503020000020004" pitchFamily="50" charset="-127"/>
              </a:rPr>
              <a:t>인증명</a:t>
            </a:r>
            <a:endParaRPr lang="en-US" altLang="ko-KR" sz="12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6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A16F69E-A6AC-41DE-A7EB-235E2FE3CEC6}"/>
              </a:ext>
            </a:extLst>
          </p:cNvPr>
          <p:cNvSpPr txBox="1"/>
          <p:nvPr/>
        </p:nvSpPr>
        <p:spPr>
          <a:xfrm>
            <a:off x="532459" y="6238513"/>
            <a:ext cx="79100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i="1" dirty="0">
                <a:solidFill>
                  <a:srgbClr val="FF0000"/>
                </a:solidFill>
              </a:rPr>
              <a:t>상기 기재 사항들은 자율폼으로 기재하여도 무관합니다</a:t>
            </a:r>
            <a:r>
              <a:rPr lang="en-US" altLang="ko-KR" sz="1600" i="1" dirty="0">
                <a:solidFill>
                  <a:srgbClr val="FF0000"/>
                </a:solidFill>
              </a:rPr>
              <a:t>.</a:t>
            </a:r>
            <a:r>
              <a:rPr lang="ko-KR" altLang="en-US" sz="1600" i="1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422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C691389-CB5C-49BC-91B3-BA7633E3E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49131"/>
            <a:ext cx="10515600" cy="661347"/>
          </a:xfrm>
        </p:spPr>
        <p:txBody>
          <a:bodyPr>
            <a:normAutofit/>
          </a:bodyPr>
          <a:lstStyle/>
          <a:p>
            <a:r>
              <a:rPr lang="en-US" altLang="ko-KR" sz="2800" b="1" dirty="0"/>
              <a:t>3. </a:t>
            </a:r>
            <a:r>
              <a:rPr lang="ko-KR" altLang="en-US" sz="2800" b="1" dirty="0"/>
              <a:t>제품 상세 </a:t>
            </a:r>
            <a:r>
              <a:rPr lang="ko-KR" altLang="en-US" sz="2800" b="1" dirty="0" smtClean="0"/>
              <a:t>사진</a:t>
            </a:r>
            <a:r>
              <a:rPr lang="ko-KR" altLang="en-US" sz="28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6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(</a:t>
            </a:r>
            <a:r>
              <a:rPr lang="ko-KR" altLang="en-US" sz="16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제품 상세페이지 </a:t>
            </a:r>
            <a:r>
              <a:rPr lang="en-US" altLang="ko-KR" sz="16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: </a:t>
            </a:r>
            <a:r>
              <a:rPr lang="ko-KR" altLang="en-US" sz="16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별도 첨부</a:t>
            </a:r>
            <a:r>
              <a:rPr lang="en-US" altLang="ko-KR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)</a:t>
            </a:r>
            <a:endParaRPr lang="en-US" altLang="ko-KR" sz="1600" b="1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C954A561-96A9-4171-A435-3B9BBDCA8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xmlns="" id="{087EF9C7-54E7-4591-A19F-B28D0E5BFE4F}"/>
              </a:ext>
            </a:extLst>
          </p:cNvPr>
          <p:cNvSpPr txBox="1">
            <a:spLocks/>
          </p:cNvSpPr>
          <p:nvPr/>
        </p:nvSpPr>
        <p:spPr>
          <a:xfrm>
            <a:off x="571500" y="1130870"/>
            <a:ext cx="3795934" cy="422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ko-KR" altLang="en-US" sz="1000" b="1" dirty="0"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ea typeface="맑은 고딕" panose="020B0503020000020004" pitchFamily="50" charset="-127"/>
              </a:rPr>
              <a:t># </a:t>
            </a:r>
            <a:r>
              <a:rPr lang="ko-KR" altLang="en-US" sz="1200" b="1" dirty="0" smtClean="0">
                <a:ea typeface="맑은 고딕" panose="020B0503020000020004" pitchFamily="50" charset="-127"/>
              </a:rPr>
              <a:t>제품 </a:t>
            </a:r>
            <a:r>
              <a:rPr lang="ko-KR" altLang="en-US" sz="1200" b="1" dirty="0">
                <a:ea typeface="맑은 고딕" panose="020B0503020000020004" pitchFamily="50" charset="-127"/>
              </a:rPr>
              <a:t>구성 사진</a:t>
            </a:r>
            <a:endParaRPr lang="en-US" altLang="ko-KR" sz="1000" b="1" dirty="0">
              <a:ea typeface="맑은 고딕" panose="020B0503020000020004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652363" y="1134303"/>
            <a:ext cx="8225960" cy="110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384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C691389-CB5C-49BC-91B3-BA7633E3E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49131"/>
            <a:ext cx="10515600" cy="661347"/>
          </a:xfrm>
        </p:spPr>
        <p:txBody>
          <a:bodyPr>
            <a:normAutofit/>
          </a:bodyPr>
          <a:lstStyle/>
          <a:p>
            <a:r>
              <a:rPr lang="en-US" altLang="ko-KR" sz="2800" b="1" dirty="0"/>
              <a:t>4</a:t>
            </a:r>
            <a:r>
              <a:rPr lang="en-US" altLang="ko-KR" sz="2800" b="1" dirty="0" smtClean="0"/>
              <a:t>. </a:t>
            </a:r>
            <a:r>
              <a:rPr lang="ko-KR" altLang="en-US" sz="2800" b="1" dirty="0" smtClean="0"/>
              <a:t>국내외 방송판매 </a:t>
            </a:r>
            <a:r>
              <a:rPr lang="en-US" altLang="ko-KR" sz="2800" b="1" dirty="0" smtClean="0"/>
              <a:t>(</a:t>
            </a:r>
            <a:r>
              <a:rPr lang="ko-KR" altLang="en-US" sz="2800" b="1" dirty="0" smtClean="0"/>
              <a:t>준비</a:t>
            </a:r>
            <a:r>
              <a:rPr lang="en-US" altLang="ko-KR" sz="2800" b="1" dirty="0" smtClean="0"/>
              <a:t>)</a:t>
            </a:r>
            <a:r>
              <a:rPr lang="ko-KR" altLang="en-US" sz="2800" b="1" dirty="0" smtClean="0"/>
              <a:t>경험</a:t>
            </a:r>
            <a:r>
              <a:rPr lang="ko-KR" altLang="en-US" sz="28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(</a:t>
            </a:r>
            <a:r>
              <a:rPr lang="ko-KR" altLang="en-US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홈쇼핑</a:t>
            </a:r>
            <a:r>
              <a:rPr lang="en-US" altLang="ko-KR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, </a:t>
            </a:r>
            <a:r>
              <a:rPr lang="ko-KR" altLang="en-US" sz="1600" b="1" dirty="0" err="1" smtClean="0">
                <a:latin typeface="Futura Lt BT" panose="020B0402020204020303" pitchFamily="34" charset="0"/>
                <a:ea typeface="맑은 고딕" panose="020B0503020000020004" pitchFamily="50" charset="-127"/>
              </a:rPr>
              <a:t>라이브커머스</a:t>
            </a:r>
            <a:r>
              <a:rPr lang="en-US" altLang="ko-KR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온라인 판매 등</a:t>
            </a:r>
            <a:r>
              <a:rPr lang="en-US" altLang="ko-KR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)</a:t>
            </a:r>
            <a:endParaRPr lang="en-US" altLang="ko-KR" sz="1600" b="1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C954A561-96A9-4171-A435-3B9BBDCA8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xmlns="" id="{087EF9C7-54E7-4591-A19F-B28D0E5BFE4F}"/>
              </a:ext>
            </a:extLst>
          </p:cNvPr>
          <p:cNvSpPr txBox="1">
            <a:spLocks/>
          </p:cNvSpPr>
          <p:nvPr/>
        </p:nvSpPr>
        <p:spPr>
          <a:xfrm>
            <a:off x="571499" y="1130870"/>
            <a:ext cx="10698183" cy="51274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ko-KR" altLang="en-US" sz="1000" b="1" dirty="0"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ea typeface="맑은 고딕" panose="020B0503020000020004" pitchFamily="50" charset="-127"/>
              </a:rPr>
              <a:t>#</a:t>
            </a:r>
            <a:r>
              <a:rPr lang="ko-KR" altLang="en-US" sz="1200" b="1" dirty="0" err="1" smtClean="0">
                <a:ea typeface="맑은 고딕" panose="020B0503020000020004" pitchFamily="50" charset="-127"/>
              </a:rPr>
              <a:t>채널명</a:t>
            </a:r>
            <a:endParaRPr lang="en-US" altLang="ko-KR" sz="1200" b="1" dirty="0" smtClean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2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 smtClean="0">
                <a:ea typeface="맑은 고딕" panose="020B0503020000020004" pitchFamily="50" charset="-127"/>
              </a:rPr>
              <a:t>#</a:t>
            </a:r>
            <a:r>
              <a:rPr lang="ko-KR" altLang="en-US" sz="1200" b="1" dirty="0" smtClean="0">
                <a:ea typeface="맑은 고딕" panose="020B0503020000020004" pitchFamily="50" charset="-127"/>
              </a:rPr>
              <a:t>진행사진</a:t>
            </a:r>
            <a:endParaRPr lang="en-US" altLang="ko-KR" sz="1000" b="1" dirty="0">
              <a:ea typeface="맑은 고딕" panose="020B0503020000020004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652363" y="1134303"/>
            <a:ext cx="8225960" cy="110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3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C691389-CB5C-49BC-91B3-BA7633E3E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760" y="807522"/>
            <a:ext cx="6257925" cy="555382"/>
          </a:xfrm>
        </p:spPr>
        <p:txBody>
          <a:bodyPr>
            <a:normAutofit/>
          </a:bodyPr>
          <a:lstStyle/>
          <a:p>
            <a:r>
              <a:rPr lang="en-US" altLang="ko-KR" sz="2800" b="1" u="sng" dirty="0">
                <a:latin typeface="Futura Lt BT" panose="020B0402020204020303" pitchFamily="34" charset="0"/>
              </a:rPr>
              <a:t>1. </a:t>
            </a:r>
            <a:r>
              <a:rPr lang="ko-KR" altLang="en-US" sz="2800" b="1" u="sng" dirty="0" smtClean="0">
                <a:latin typeface="Futura Lt BT" panose="020B0402020204020303" pitchFamily="34" charset="0"/>
              </a:rPr>
              <a:t>제품명 </a:t>
            </a:r>
            <a:r>
              <a:rPr lang="en-US" altLang="ko-KR" sz="2800" b="1" u="sng" dirty="0" smtClean="0">
                <a:latin typeface="Futura Lt BT" panose="020B0402020204020303" pitchFamily="34" charset="0"/>
              </a:rPr>
              <a:t>: 000</a:t>
            </a:r>
            <a:endParaRPr lang="en-US" altLang="ko-KR" sz="2800" b="1" u="sng" dirty="0">
              <a:latin typeface="Futura Lt BT" panose="020B0402020204020303" pitchFamily="34" charset="0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C954A561-96A9-4171-A435-3B9BBDCA8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내용 개체 틀 2">
            <a:extLst>
              <a:ext uri="{FF2B5EF4-FFF2-40B4-BE49-F238E27FC236}">
                <a16:creationId xmlns:a16="http://schemas.microsoft.com/office/drawing/2014/main" xmlns="" id="{961F58F1-E51D-4AF4-8630-B7CA4CBE8C89}"/>
              </a:ext>
            </a:extLst>
          </p:cNvPr>
          <p:cNvSpPr txBox="1">
            <a:spLocks/>
          </p:cNvSpPr>
          <p:nvPr/>
        </p:nvSpPr>
        <p:spPr>
          <a:xfrm>
            <a:off x="549760" y="1476374"/>
            <a:ext cx="7498865" cy="4791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공급가격 </a:t>
            </a: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(FOB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기준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) : 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국내소비자 </a:t>
            </a:r>
            <a:r>
              <a:rPr lang="ko-KR" altLang="en-US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판매가격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 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홈페이지 주소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URL : 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국내외 판매 사이트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URL : 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제품 구성 </a:t>
            </a: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소재 </a:t>
            </a:r>
            <a:r>
              <a:rPr lang="ko-KR" altLang="en-US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제품 순 </a:t>
            </a:r>
            <a:r>
              <a:rPr lang="ko-KR" altLang="en-US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중량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제품 총 </a:t>
            </a:r>
            <a:r>
              <a:rPr lang="ko-KR" altLang="en-US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중량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박스규격 </a:t>
            </a:r>
            <a:r>
              <a:rPr lang="ko-KR" altLang="en-US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: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12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# HS </a:t>
            </a:r>
            <a:r>
              <a:rPr lang="en-US" altLang="ko-KR" sz="12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code  :</a:t>
            </a:r>
            <a:endParaRPr lang="en-US" altLang="ko-KR" sz="12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latin typeface="Futura Lt BT" panose="020B0402020204020303" pitchFamily="34" charset="0"/>
              <a:ea typeface="맑은 고딕" panose="020B0503020000020004" pitchFamily="50" charset="-127"/>
            </a:endParaRPr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xmlns="" id="{5CBE3325-5880-4A7B-A33F-6A01ED4281AF}"/>
              </a:ext>
            </a:extLst>
          </p:cNvPr>
          <p:cNvSpPr txBox="1">
            <a:spLocks/>
          </p:cNvSpPr>
          <p:nvPr/>
        </p:nvSpPr>
        <p:spPr>
          <a:xfrm>
            <a:off x="8191501" y="1476375"/>
            <a:ext cx="3733800" cy="4791075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ko-KR" altLang="en-US" sz="2400" i="1" dirty="0" smtClean="0">
                <a:solidFill>
                  <a:srgbClr val="FF0000"/>
                </a:solidFill>
                <a:latin typeface="Futura Lt BT" panose="020B0402020204020303" pitchFamily="34" charset="0"/>
                <a:ea typeface="맑은 고딕" panose="020B0503020000020004" pitchFamily="50" charset="-127"/>
              </a:rPr>
              <a:t>대표 상품 사진을</a:t>
            </a:r>
            <a:endParaRPr lang="en-US" altLang="ko-KR" sz="2400" i="1" dirty="0" smtClean="0">
              <a:solidFill>
                <a:srgbClr val="FF0000"/>
              </a:solidFill>
              <a:latin typeface="Futura Lt BT" panose="020B0402020204020303" pitchFamily="34" charset="0"/>
              <a:ea typeface="맑은 고딕" panose="020B0503020000020004" pitchFamily="50" charset="-127"/>
            </a:endParaRP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ko-KR" altLang="en-US" sz="2400" i="1" dirty="0" smtClean="0">
                <a:solidFill>
                  <a:srgbClr val="FF0000"/>
                </a:solidFill>
                <a:latin typeface="Futura Lt BT" panose="020B0402020204020303" pitchFamily="34" charset="0"/>
                <a:ea typeface="맑은 고딕" panose="020B0503020000020004" pitchFamily="50" charset="-127"/>
              </a:rPr>
              <a:t>넣어주세요</a:t>
            </a:r>
            <a:r>
              <a:rPr lang="en-US" altLang="ko-KR" sz="2400" i="1" dirty="0" smtClean="0">
                <a:solidFill>
                  <a:srgbClr val="FF0000"/>
                </a:solidFill>
                <a:latin typeface="Futura Lt BT" panose="020B0402020204020303" pitchFamily="34" charset="0"/>
                <a:ea typeface="맑은 고딕" panose="020B0503020000020004" pitchFamily="50" charset="-127"/>
              </a:rPr>
              <a:t>.</a:t>
            </a:r>
            <a:endParaRPr lang="en-US" altLang="ko-KR" sz="2400" i="1" dirty="0">
              <a:solidFill>
                <a:srgbClr val="FF0000"/>
              </a:solidFill>
              <a:latin typeface="Futura Lt BT" panose="020B0402020204020303" pitchFamily="34" charset="0"/>
              <a:ea typeface="맑은 고딕" panose="020B0503020000020004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260336" y="1362904"/>
            <a:ext cx="18259467" cy="682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CF1CEA2-E710-4D47-B8E7-ACF80B8FE830}"/>
              </a:ext>
            </a:extLst>
          </p:cNvPr>
          <p:cNvSpPr txBox="1"/>
          <p:nvPr/>
        </p:nvSpPr>
        <p:spPr>
          <a:xfrm>
            <a:off x="291467" y="262969"/>
            <a:ext cx="91981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ko-KR" altLang="en-US" b="1" dirty="0"/>
              <a:t>제품 </a:t>
            </a:r>
            <a:r>
              <a:rPr lang="en-US" altLang="ko-KR" b="1" dirty="0" smtClean="0"/>
              <a:t>2.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21897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C691389-CB5C-49BC-91B3-BA7633E3E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09" y="318050"/>
            <a:ext cx="10515600" cy="777326"/>
          </a:xfrm>
        </p:spPr>
        <p:txBody>
          <a:bodyPr>
            <a:normAutofit/>
          </a:bodyPr>
          <a:lstStyle/>
          <a:p>
            <a:r>
              <a:rPr lang="en-US" altLang="ko-KR" sz="2800" b="1" dirty="0"/>
              <a:t>2. </a:t>
            </a:r>
            <a:r>
              <a:rPr lang="ko-KR" altLang="en-US" sz="2800" b="1" dirty="0"/>
              <a:t>제품 특성 </a:t>
            </a:r>
            <a:r>
              <a:rPr lang="en-US" altLang="ko-KR" sz="2800" b="1" dirty="0"/>
              <a:t>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C954A561-96A9-4171-A435-3B9BBDCA8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xmlns="" id="{C0833FA1-9E9D-447E-858A-00B982860625}"/>
              </a:ext>
            </a:extLst>
          </p:cNvPr>
          <p:cNvSpPr txBox="1">
            <a:spLocks/>
          </p:cNvSpPr>
          <p:nvPr/>
        </p:nvSpPr>
        <p:spPr>
          <a:xfrm>
            <a:off x="724601" y="1209675"/>
            <a:ext cx="9063832" cy="487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ea typeface="맑은 고딕" panose="020B0503020000020004" pitchFamily="50" charset="-127"/>
              </a:rPr>
              <a:t>제품 </a:t>
            </a:r>
            <a:r>
              <a:rPr lang="ko-KR" altLang="en-US" sz="1200" b="1" dirty="0" smtClean="0">
                <a:ea typeface="맑은 고딕" panose="020B0503020000020004" pitchFamily="50" charset="-127"/>
              </a:rPr>
              <a:t>소개</a:t>
            </a:r>
            <a:endParaRPr lang="en-US" altLang="ko-KR" sz="12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0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200" b="1" dirty="0" smtClean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2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 smtClean="0">
                <a:ea typeface="맑은 고딕" panose="020B0503020000020004" pitchFamily="50" charset="-127"/>
              </a:rPr>
              <a:t># </a:t>
            </a:r>
            <a:r>
              <a:rPr lang="ko-KR" altLang="en-US" sz="1200" b="1" dirty="0">
                <a:ea typeface="맑은 고딕" panose="020B0503020000020004" pitchFamily="50" charset="-127"/>
              </a:rPr>
              <a:t>해외 수출 관련 </a:t>
            </a:r>
            <a:r>
              <a:rPr lang="ko-KR" altLang="en-US" sz="1200" b="1" dirty="0" smtClean="0">
                <a:ea typeface="맑은 고딕" panose="020B0503020000020004" pitchFamily="50" charset="-127"/>
              </a:rPr>
              <a:t>제품인증 여부</a:t>
            </a:r>
            <a:r>
              <a:rPr lang="en-US" altLang="ko-KR" sz="1200" b="1" dirty="0">
                <a:ea typeface="맑은 고딕" panose="020B0503020000020004" pitchFamily="50" charset="-127"/>
              </a:rPr>
              <a:t> </a:t>
            </a:r>
            <a:r>
              <a:rPr lang="ko-KR" altLang="en-US" sz="1200" b="1" dirty="0" smtClean="0">
                <a:ea typeface="맑은 고딕" panose="020B0503020000020004" pitchFamily="50" charset="-127"/>
              </a:rPr>
              <a:t>및 </a:t>
            </a:r>
            <a:r>
              <a:rPr lang="ko-KR" altLang="en-US" sz="1200" b="1" dirty="0" err="1" smtClean="0">
                <a:ea typeface="맑은 고딕" panose="020B0503020000020004" pitchFamily="50" charset="-127"/>
              </a:rPr>
              <a:t>인증명</a:t>
            </a:r>
            <a:endParaRPr lang="en-US" altLang="ko-KR" sz="12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6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A16F69E-A6AC-41DE-A7EB-235E2FE3CEC6}"/>
              </a:ext>
            </a:extLst>
          </p:cNvPr>
          <p:cNvSpPr txBox="1"/>
          <p:nvPr/>
        </p:nvSpPr>
        <p:spPr>
          <a:xfrm>
            <a:off x="532459" y="6238513"/>
            <a:ext cx="79100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i="1" dirty="0">
                <a:solidFill>
                  <a:srgbClr val="FF0000"/>
                </a:solidFill>
              </a:rPr>
              <a:t>상기 기재 사항들은 자율폼으로 기재하여도 무관합니다</a:t>
            </a:r>
            <a:r>
              <a:rPr lang="en-US" altLang="ko-KR" sz="1600" i="1" dirty="0">
                <a:solidFill>
                  <a:srgbClr val="FF0000"/>
                </a:solidFill>
              </a:rPr>
              <a:t>.</a:t>
            </a:r>
            <a:r>
              <a:rPr lang="ko-KR" altLang="en-US" sz="1600" i="1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7437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C691389-CB5C-49BC-91B3-BA7633E3E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49131"/>
            <a:ext cx="10515600" cy="661347"/>
          </a:xfrm>
        </p:spPr>
        <p:txBody>
          <a:bodyPr>
            <a:normAutofit/>
          </a:bodyPr>
          <a:lstStyle/>
          <a:p>
            <a:r>
              <a:rPr lang="en-US" altLang="ko-KR" sz="2800" b="1" dirty="0"/>
              <a:t>3. </a:t>
            </a:r>
            <a:r>
              <a:rPr lang="ko-KR" altLang="en-US" sz="2800" b="1" dirty="0"/>
              <a:t>제품 상세 </a:t>
            </a:r>
            <a:r>
              <a:rPr lang="ko-KR" altLang="en-US" sz="2800" b="1" dirty="0" smtClean="0"/>
              <a:t>사진</a:t>
            </a:r>
            <a:r>
              <a:rPr lang="ko-KR" altLang="en-US" sz="28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6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(</a:t>
            </a:r>
            <a:r>
              <a:rPr lang="ko-KR" altLang="en-US" sz="16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제품 상세페이지 </a:t>
            </a:r>
            <a:r>
              <a:rPr lang="en-US" altLang="ko-KR" sz="16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: </a:t>
            </a:r>
            <a:r>
              <a:rPr lang="ko-KR" altLang="en-US" sz="1600" b="1" dirty="0">
                <a:latin typeface="Futura Lt BT" panose="020B0402020204020303" pitchFamily="34" charset="0"/>
                <a:ea typeface="맑은 고딕" panose="020B0503020000020004" pitchFamily="50" charset="-127"/>
              </a:rPr>
              <a:t>별도 첨부</a:t>
            </a:r>
            <a:r>
              <a:rPr lang="en-US" altLang="ko-KR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)</a:t>
            </a:r>
            <a:endParaRPr lang="en-US" altLang="ko-KR" sz="1600" b="1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C954A561-96A9-4171-A435-3B9BBDCA8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xmlns="" id="{087EF9C7-54E7-4591-A19F-B28D0E5BFE4F}"/>
              </a:ext>
            </a:extLst>
          </p:cNvPr>
          <p:cNvSpPr txBox="1">
            <a:spLocks/>
          </p:cNvSpPr>
          <p:nvPr/>
        </p:nvSpPr>
        <p:spPr>
          <a:xfrm>
            <a:off x="571500" y="1130870"/>
            <a:ext cx="3795934" cy="4227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ko-KR" altLang="en-US" sz="1000" b="1" dirty="0"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ea typeface="맑은 고딕" panose="020B0503020000020004" pitchFamily="50" charset="-127"/>
              </a:rPr>
              <a:t># </a:t>
            </a:r>
            <a:r>
              <a:rPr lang="ko-KR" altLang="en-US" sz="1200" b="1" dirty="0" smtClean="0">
                <a:ea typeface="맑은 고딕" panose="020B0503020000020004" pitchFamily="50" charset="-127"/>
              </a:rPr>
              <a:t>제품 </a:t>
            </a:r>
            <a:r>
              <a:rPr lang="ko-KR" altLang="en-US" sz="1200" b="1" dirty="0">
                <a:ea typeface="맑은 고딕" panose="020B0503020000020004" pitchFamily="50" charset="-127"/>
              </a:rPr>
              <a:t>구성 사진</a:t>
            </a:r>
            <a:endParaRPr lang="en-US" altLang="ko-KR" sz="1000" b="1" dirty="0">
              <a:ea typeface="맑은 고딕" panose="020B0503020000020004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652363" y="1134303"/>
            <a:ext cx="8225960" cy="110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86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C691389-CB5C-49BC-91B3-BA7633E3E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49131"/>
            <a:ext cx="10515600" cy="661347"/>
          </a:xfrm>
        </p:spPr>
        <p:txBody>
          <a:bodyPr>
            <a:normAutofit/>
          </a:bodyPr>
          <a:lstStyle/>
          <a:p>
            <a:r>
              <a:rPr lang="en-US" altLang="ko-KR" sz="2800" b="1" dirty="0"/>
              <a:t>4</a:t>
            </a:r>
            <a:r>
              <a:rPr lang="en-US" altLang="ko-KR" sz="2800" b="1" dirty="0" smtClean="0"/>
              <a:t>. </a:t>
            </a:r>
            <a:r>
              <a:rPr lang="ko-KR" altLang="en-US" sz="2800" b="1" dirty="0" smtClean="0"/>
              <a:t>국내외 방송판매 </a:t>
            </a:r>
            <a:r>
              <a:rPr lang="en-US" altLang="ko-KR" sz="2800" b="1" dirty="0" smtClean="0"/>
              <a:t>(</a:t>
            </a:r>
            <a:r>
              <a:rPr lang="ko-KR" altLang="en-US" sz="2800" b="1" dirty="0" smtClean="0"/>
              <a:t>준비</a:t>
            </a:r>
            <a:r>
              <a:rPr lang="en-US" altLang="ko-KR" sz="2800" b="1" dirty="0" smtClean="0"/>
              <a:t>)</a:t>
            </a:r>
            <a:r>
              <a:rPr lang="ko-KR" altLang="en-US" sz="2800" b="1" dirty="0" smtClean="0"/>
              <a:t>경험</a:t>
            </a:r>
            <a:r>
              <a:rPr lang="ko-KR" altLang="en-US" sz="28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(</a:t>
            </a:r>
            <a:r>
              <a:rPr lang="ko-KR" altLang="en-US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홈쇼핑</a:t>
            </a:r>
            <a:r>
              <a:rPr lang="en-US" altLang="ko-KR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, </a:t>
            </a:r>
            <a:r>
              <a:rPr lang="ko-KR" altLang="en-US" sz="1600" b="1" dirty="0" err="1" smtClean="0">
                <a:latin typeface="Futura Lt BT" panose="020B0402020204020303" pitchFamily="34" charset="0"/>
                <a:ea typeface="맑은 고딕" panose="020B0503020000020004" pitchFamily="50" charset="-127"/>
              </a:rPr>
              <a:t>라이브커머스</a:t>
            </a:r>
            <a:r>
              <a:rPr lang="en-US" altLang="ko-KR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온라인 판매 등</a:t>
            </a:r>
            <a:r>
              <a:rPr lang="en-US" altLang="ko-KR" sz="1600" b="1" dirty="0" smtClean="0">
                <a:latin typeface="Futura Lt BT" panose="020B0402020204020303" pitchFamily="34" charset="0"/>
                <a:ea typeface="맑은 고딕" panose="020B0503020000020004" pitchFamily="50" charset="-127"/>
              </a:rPr>
              <a:t>)</a:t>
            </a:r>
            <a:endParaRPr lang="en-US" altLang="ko-KR" sz="1600" b="1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C954A561-96A9-4171-A435-3B9BBDCA8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xmlns="" id="{087EF9C7-54E7-4591-A19F-B28D0E5BFE4F}"/>
              </a:ext>
            </a:extLst>
          </p:cNvPr>
          <p:cNvSpPr txBox="1">
            <a:spLocks/>
          </p:cNvSpPr>
          <p:nvPr/>
        </p:nvSpPr>
        <p:spPr>
          <a:xfrm>
            <a:off x="571499" y="1130870"/>
            <a:ext cx="10698183" cy="51274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ko-KR" altLang="en-US" sz="1000" b="1" dirty="0">
                <a:ea typeface="맑은 고딕" panose="020B0503020000020004" pitchFamily="50" charset="-127"/>
              </a:rPr>
              <a:t> </a:t>
            </a:r>
            <a:r>
              <a:rPr lang="en-US" altLang="ko-KR" sz="1200" b="1" dirty="0" smtClean="0">
                <a:ea typeface="맑은 고딕" panose="020B0503020000020004" pitchFamily="50" charset="-127"/>
              </a:rPr>
              <a:t>#</a:t>
            </a:r>
            <a:r>
              <a:rPr lang="ko-KR" altLang="en-US" sz="1200" b="1" dirty="0" err="1" smtClean="0">
                <a:ea typeface="맑은 고딕" panose="020B0503020000020004" pitchFamily="50" charset="-127"/>
              </a:rPr>
              <a:t>채널명</a:t>
            </a:r>
            <a:endParaRPr lang="en-US" altLang="ko-KR" sz="1200" b="1" dirty="0" smtClean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ko-KR" sz="1200" b="1" dirty="0">
              <a:ea typeface="맑은 고딕" panose="020B0503020000020004" pitchFamily="50" charset="-127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ko-KR" sz="1200" b="1" dirty="0" smtClean="0">
                <a:ea typeface="맑은 고딕" panose="020B0503020000020004" pitchFamily="50" charset="-127"/>
              </a:rPr>
              <a:t>#</a:t>
            </a:r>
            <a:r>
              <a:rPr lang="ko-KR" altLang="en-US" sz="1200" b="1" dirty="0" smtClean="0">
                <a:ea typeface="맑은 고딕" panose="020B0503020000020004" pitchFamily="50" charset="-127"/>
              </a:rPr>
              <a:t>진행사진</a:t>
            </a:r>
            <a:endParaRPr lang="en-US" altLang="ko-KR" sz="1000" b="1" dirty="0">
              <a:ea typeface="맑은 고딕" panose="020B0503020000020004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652363" y="1134303"/>
            <a:ext cx="8225960" cy="110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505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930</TotalTime>
  <Words>371</Words>
  <Application>Microsoft Office PowerPoint</Application>
  <PresentationFormat>사용자 지정</PresentationFormat>
  <Paragraphs>96</Paragraphs>
  <Slides>13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4" baseType="lpstr">
      <vt:lpstr>Office 테마</vt:lpstr>
      <vt:lpstr>[SBA×Lejel Shopping] 해외 온라인 판로지원(인도네시아) 상품 제안서</vt:lpstr>
      <vt:lpstr>1. 제품명 : 000</vt:lpstr>
      <vt:lpstr>2. 제품 특성  </vt:lpstr>
      <vt:lpstr>3. 제품 상세 사진 (제품 상세페이지 : 별도 첨부)</vt:lpstr>
      <vt:lpstr>4. 국내외 방송판매 (준비)경험 (홈쇼핑, 라이브커머스, 온라인 판매 등)</vt:lpstr>
      <vt:lpstr>1. 제품명 : 000</vt:lpstr>
      <vt:lpstr>2. 제품 특성  </vt:lpstr>
      <vt:lpstr>3. 제품 상세 사진 (제품 상세페이지 : 별도 첨부)</vt:lpstr>
      <vt:lpstr>4. 국내외 방송판매 (준비)경험 (홈쇼핑, 라이브커머스, 온라인 판매 등)</vt:lpstr>
      <vt:lpstr>1. 제품명 : 000</vt:lpstr>
      <vt:lpstr>2. 제품 특성  </vt:lpstr>
      <vt:lpstr>3. 제품 상세 사진 (제품 상세페이지 : 별도 첨부)</vt:lpstr>
      <vt:lpstr>4. 국내외 방송판매 (준비)경험 (홈쇼핑, 라이브커머스, 온라인 판매 등)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SEONHEE YOON</dc:creator>
  <cp:lastModifiedBy>김은정</cp:lastModifiedBy>
  <cp:revision>117</cp:revision>
  <cp:lastPrinted>2022-05-10T04:58:10Z</cp:lastPrinted>
  <dcterms:created xsi:type="dcterms:W3CDTF">2019-11-15T08:54:54Z</dcterms:created>
  <dcterms:modified xsi:type="dcterms:W3CDTF">2022-05-10T12:29:35Z</dcterms:modified>
</cp:coreProperties>
</file>