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handoutMasterIdLst>
    <p:handoutMasterId r:id="rId20"/>
  </p:handoutMasterIdLst>
  <p:sldIdLst>
    <p:sldId id="272" r:id="rId2"/>
    <p:sldId id="256" r:id="rId3"/>
    <p:sldId id="257" r:id="rId4"/>
    <p:sldId id="258" r:id="rId5"/>
    <p:sldId id="259" r:id="rId6"/>
    <p:sldId id="260" r:id="rId7"/>
    <p:sldId id="274" r:id="rId8"/>
    <p:sldId id="261" r:id="rId9"/>
    <p:sldId id="262" r:id="rId10"/>
    <p:sldId id="263" r:id="rId11"/>
    <p:sldId id="264" r:id="rId12"/>
    <p:sldId id="275" r:id="rId13"/>
    <p:sldId id="265" r:id="rId14"/>
    <p:sldId id="266" r:id="rId15"/>
    <p:sldId id="270" r:id="rId16"/>
    <p:sldId id="268" r:id="rId17"/>
    <p:sldId id="273" r:id="rId18"/>
    <p:sldId id="269" r:id="rId19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7FC"/>
    <a:srgbClr val="E7F0F9"/>
    <a:srgbClr val="E15353"/>
    <a:srgbClr val="F4E7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03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3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3-08T14:01:18.569" idx="1">
    <p:pos x="10" y="10"/>
    <p:text/>
    <p:extLst>
      <p:ext uri="{C676402C-5697-4E1C-873F-D02D1690AC5C}">
        <p15:threadingInfo xmlns:p15="http://schemas.microsoft.com/office/powerpoint/2012/main" timeZoneBias="-54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6B1B7C-B606-40A0-8025-E5C75420AF1F}" type="datetimeFigureOut">
              <a:rPr lang="ko-KR" altLang="en-US" smtClean="0"/>
              <a:t>2023-03-08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57DE6C-F52F-4F09-BBA3-81E5BC50D4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1614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0071626B-2AB8-4015-B97F-097FF8BAEFA8}"/>
              </a:ext>
            </a:extLst>
          </p:cNvPr>
          <p:cNvSpPr/>
          <p:nvPr userDrawn="1"/>
        </p:nvSpPr>
        <p:spPr>
          <a:xfrm>
            <a:off x="0" y="5"/>
            <a:ext cx="9144000" cy="60446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C11CE51-1CE3-49DE-8B25-87FAE2F0EA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3" t="13320" b="13024"/>
          <a:stretch/>
        </p:blipFill>
        <p:spPr>
          <a:xfrm>
            <a:off x="1" y="6044666"/>
            <a:ext cx="9095404" cy="81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047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74146C1A-0A4F-4A1A-BBA1-CD0490CC7CA1}"/>
              </a:ext>
            </a:extLst>
          </p:cNvPr>
          <p:cNvSpPr/>
          <p:nvPr userDrawn="1"/>
        </p:nvSpPr>
        <p:spPr>
          <a:xfrm>
            <a:off x="0" y="1"/>
            <a:ext cx="9144000" cy="55826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0BC72A43-355F-4AE8-BCFC-71B038C036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4" t="30287" r="62895" b="27945"/>
          <a:stretch/>
        </p:blipFill>
        <p:spPr>
          <a:xfrm>
            <a:off x="7316270" y="6487599"/>
            <a:ext cx="1737984" cy="270741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3B789C9F-9699-4246-860D-C4C494B246D6}"/>
              </a:ext>
            </a:extLst>
          </p:cNvPr>
          <p:cNvSpPr/>
          <p:nvPr userDrawn="1"/>
        </p:nvSpPr>
        <p:spPr>
          <a:xfrm>
            <a:off x="0" y="6394028"/>
            <a:ext cx="9144000" cy="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2900063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0BC72A43-355F-4AE8-BCFC-71B038C036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4" t="30287" r="62895" b="27945"/>
          <a:stretch/>
        </p:blipFill>
        <p:spPr>
          <a:xfrm>
            <a:off x="7316270" y="6487599"/>
            <a:ext cx="1737984" cy="270741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3B789C9F-9699-4246-860D-C4C494B246D6}"/>
              </a:ext>
            </a:extLst>
          </p:cNvPr>
          <p:cNvSpPr/>
          <p:nvPr userDrawn="1"/>
        </p:nvSpPr>
        <p:spPr>
          <a:xfrm>
            <a:off x="0" y="6394028"/>
            <a:ext cx="9144000" cy="36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690001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0071626B-2AB8-4015-B97F-097FF8BAEFA8}"/>
              </a:ext>
            </a:extLst>
          </p:cNvPr>
          <p:cNvSpPr/>
          <p:nvPr userDrawn="1"/>
        </p:nvSpPr>
        <p:spPr>
          <a:xfrm>
            <a:off x="0" y="5"/>
            <a:ext cx="9144000" cy="68579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3E1D72FD-D1D4-42B1-8271-646B61E71516}"/>
              </a:ext>
            </a:extLst>
          </p:cNvPr>
          <p:cNvGrpSpPr/>
          <p:nvPr userDrawn="1"/>
        </p:nvGrpSpPr>
        <p:grpSpPr>
          <a:xfrm>
            <a:off x="6508727" y="6262437"/>
            <a:ext cx="2358760" cy="373415"/>
            <a:chOff x="9307328" y="562676"/>
            <a:chExt cx="2241185" cy="354802"/>
          </a:xfrm>
        </p:grpSpPr>
        <p:pic>
          <p:nvPicPr>
            <p:cNvPr id="8" name="그래픽 7">
              <a:extLst>
                <a:ext uri="{FF2B5EF4-FFF2-40B4-BE49-F238E27FC236}">
                  <a16:creationId xmlns:a16="http://schemas.microsoft.com/office/drawing/2014/main" id="{62469CEA-43BF-48CF-ADAF-F00A7B847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307328" y="672325"/>
              <a:ext cx="1079419" cy="236444"/>
            </a:xfrm>
            <a:prstGeom prst="rect">
              <a:avLst/>
            </a:prstGeom>
          </p:spPr>
        </p:pic>
        <p:pic>
          <p:nvPicPr>
            <p:cNvPr id="9" name="그림 8" descr="공, 그리기, 음식이(가) 표시된 사진&#10;&#10;자동 생성된 설명">
              <a:extLst>
                <a:ext uri="{FF2B5EF4-FFF2-40B4-BE49-F238E27FC236}">
                  <a16:creationId xmlns:a16="http://schemas.microsoft.com/office/drawing/2014/main" id="{E2740F25-2477-45A2-9734-6F04F28B7C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69569" y="562676"/>
              <a:ext cx="978944" cy="35480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000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C17D00-01D0-4F9C-865A-B23C284F1472}" type="datetimeFigureOut">
              <a:rPr lang="ko-KR" altLang="en-US" smtClean="0"/>
              <a:t>2023-03-08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8688A-D33D-4956-BA6F-757218E83B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187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4" r:id="rId2"/>
    <p:sldLayoutId id="2147483666" r:id="rId3"/>
    <p:sldLayoutId id="2147483665" r:id="rId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C92B9EF9-D146-4440-86E8-C6FEF9E89CEB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2200" b="1" spc="-150" dirty="0">
                <a:solidFill>
                  <a:schemeClr val="tx1"/>
                </a:solidFill>
                <a:latin typeface="+mn-ea"/>
              </a:rPr>
              <a:t>작성 시</a:t>
            </a:r>
            <a:r>
              <a:rPr lang="en-US" altLang="ko-KR" sz="2200" b="1" spc="-150" dirty="0">
                <a:solidFill>
                  <a:schemeClr val="tx1"/>
                </a:solidFill>
                <a:latin typeface="+mn-ea"/>
              </a:rPr>
              <a:t>, </a:t>
            </a:r>
            <a:r>
              <a:rPr lang="ko-KR" altLang="en-US" sz="2200" b="1" spc="-150" dirty="0">
                <a:solidFill>
                  <a:schemeClr val="tx1"/>
                </a:solidFill>
                <a:latin typeface="+mn-ea"/>
              </a:rPr>
              <a:t>유의사항 </a:t>
            </a:r>
            <a:r>
              <a:rPr lang="en-US" altLang="ko-KR" sz="2200" b="1" spc="-150" dirty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2200" b="1" spc="-150" dirty="0">
                <a:solidFill>
                  <a:schemeClr val="tx1"/>
                </a:solidFill>
                <a:latin typeface="+mn-ea"/>
              </a:rPr>
              <a:t>본 슬라이드 삭제 후 제출</a:t>
            </a:r>
            <a:r>
              <a:rPr lang="en-US" altLang="ko-KR" sz="2200" b="1" spc="-150" dirty="0">
                <a:solidFill>
                  <a:schemeClr val="tx1"/>
                </a:solidFill>
                <a:latin typeface="+mn-ea"/>
              </a:rPr>
              <a:t>)</a:t>
            </a:r>
            <a:endParaRPr lang="ko-KR" altLang="en-US" sz="2200" b="1" spc="-1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E25DF04-BE18-4ED1-B531-28800C4C5F14}"/>
              </a:ext>
            </a:extLst>
          </p:cNvPr>
          <p:cNvSpPr/>
          <p:nvPr/>
        </p:nvSpPr>
        <p:spPr>
          <a:xfrm>
            <a:off x="143543" y="866407"/>
            <a:ext cx="8856913" cy="5170326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lnSpc>
                <a:spcPct val="200000"/>
              </a:lnSpc>
              <a:buFont typeface="HG꼬딕씨 80g" panose="02020603020101020101" pitchFamily="18" charset="-127"/>
              <a:buChar char="▶"/>
            </a:pPr>
            <a:r>
              <a:rPr lang="ko-KR" altLang="en-US" sz="2000" b="1" spc="-150" dirty="0">
                <a:solidFill>
                  <a:srgbClr val="0070C0"/>
                </a:solidFill>
                <a:latin typeface="+mn-ea"/>
              </a:rPr>
              <a:t>제출기한 </a:t>
            </a:r>
            <a:r>
              <a:rPr lang="en-US" altLang="ko-KR" sz="2000" b="1" spc="-150" dirty="0">
                <a:solidFill>
                  <a:srgbClr val="0070C0"/>
                </a:solidFill>
                <a:latin typeface="+mn-ea"/>
              </a:rPr>
              <a:t>: </a:t>
            </a:r>
            <a:r>
              <a:rPr lang="ko-KR" altLang="en-US" sz="2000" b="1" spc="-150" dirty="0">
                <a:solidFill>
                  <a:srgbClr val="0070C0"/>
                </a:solidFill>
                <a:latin typeface="+mn-ea"/>
              </a:rPr>
              <a:t>서류평가 합격자에 한해 개별 통보 예정 </a:t>
            </a:r>
            <a:r>
              <a:rPr lang="en-US" altLang="ko-KR" sz="2000" b="1" spc="-150" dirty="0" smtClean="0">
                <a:solidFill>
                  <a:srgbClr val="0070C0"/>
                </a:solidFill>
                <a:latin typeface="+mn-ea"/>
              </a:rPr>
              <a:t>(4</a:t>
            </a:r>
            <a:r>
              <a:rPr lang="ko-KR" altLang="en-US" sz="2000" b="1" spc="-150" dirty="0" smtClean="0">
                <a:solidFill>
                  <a:srgbClr val="0070C0"/>
                </a:solidFill>
                <a:latin typeface="+mn-ea"/>
              </a:rPr>
              <a:t>월초 </a:t>
            </a:r>
            <a:r>
              <a:rPr lang="ko-KR" altLang="en-US" sz="2000" b="1" spc="-150" dirty="0" smtClean="0">
                <a:solidFill>
                  <a:srgbClr val="0070C0"/>
                </a:solidFill>
                <a:latin typeface="+mn-ea"/>
              </a:rPr>
              <a:t>예정</a:t>
            </a:r>
            <a:r>
              <a:rPr lang="en-US" altLang="ko-KR" sz="2000" b="1" spc="-150" dirty="0" smtClean="0">
                <a:solidFill>
                  <a:srgbClr val="0070C0"/>
                </a:solidFill>
                <a:latin typeface="+mn-ea"/>
              </a:rPr>
              <a:t>)</a:t>
            </a:r>
            <a:endParaRPr lang="en-US" altLang="ko-KR" sz="2000" b="1" spc="-150" dirty="0">
              <a:solidFill>
                <a:srgbClr val="0070C0"/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Font typeface="HG꼬딕씨 80g" panose="02020603020101020101" pitchFamily="18" charset="-127"/>
              <a:buChar char="▶"/>
            </a:pPr>
            <a:r>
              <a:rPr lang="ko-KR" altLang="en-US" sz="2000" b="1" spc="-150" dirty="0">
                <a:solidFill>
                  <a:srgbClr val="0070C0"/>
                </a:solidFill>
                <a:latin typeface="+mn-ea"/>
              </a:rPr>
              <a:t>작성분량 </a:t>
            </a:r>
            <a:r>
              <a:rPr lang="en-US" altLang="ko-KR" sz="2000" b="1" spc="-150" dirty="0">
                <a:solidFill>
                  <a:srgbClr val="0070C0"/>
                </a:solidFill>
                <a:latin typeface="+mn-ea"/>
              </a:rPr>
              <a:t>: </a:t>
            </a:r>
            <a:r>
              <a:rPr lang="ko-KR" altLang="en-US" sz="2000" b="1" spc="-150" dirty="0">
                <a:solidFill>
                  <a:srgbClr val="0070C0"/>
                </a:solidFill>
                <a:latin typeface="+mn-ea"/>
              </a:rPr>
              <a:t>최대 </a:t>
            </a:r>
            <a:r>
              <a:rPr lang="en-US" altLang="ko-KR" sz="2000" b="1" spc="-150" dirty="0">
                <a:solidFill>
                  <a:srgbClr val="FF0000"/>
                </a:solidFill>
                <a:latin typeface="+mn-ea"/>
              </a:rPr>
              <a:t>20</a:t>
            </a:r>
            <a:r>
              <a:rPr lang="ko-KR" altLang="en-US" sz="2000" b="1" spc="-150" dirty="0">
                <a:solidFill>
                  <a:srgbClr val="FF0000"/>
                </a:solidFill>
                <a:latin typeface="+mn-ea"/>
              </a:rPr>
              <a:t>페이지 이내 </a:t>
            </a:r>
            <a:r>
              <a:rPr lang="ko-KR" altLang="en-US" sz="2000" b="1" spc="-150" dirty="0">
                <a:solidFill>
                  <a:srgbClr val="0070C0"/>
                </a:solidFill>
                <a:latin typeface="+mn-ea"/>
              </a:rPr>
              <a:t>작성 </a:t>
            </a:r>
            <a:r>
              <a:rPr lang="en-US" altLang="ko-KR" sz="2000" b="1" spc="-150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2000" b="1" spc="-150" dirty="0">
                <a:solidFill>
                  <a:srgbClr val="0070C0"/>
                </a:solidFill>
                <a:latin typeface="+mn-ea"/>
              </a:rPr>
              <a:t>표지 및 목차 등 포함</a:t>
            </a:r>
            <a:r>
              <a:rPr lang="en-US" altLang="ko-KR" sz="2000" b="1" spc="-150" dirty="0" smtClean="0">
                <a:solidFill>
                  <a:srgbClr val="0070C0"/>
                </a:solidFill>
                <a:latin typeface="+mn-ea"/>
              </a:rPr>
              <a:t>)</a:t>
            </a:r>
            <a:endParaRPr lang="en-US" altLang="ko-KR" sz="2000" b="1" spc="-150" dirty="0">
              <a:solidFill>
                <a:srgbClr val="0070C0"/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Font typeface="HG꼬딕씨 80g" panose="02020603020101020101" pitchFamily="18" charset="-127"/>
              <a:buChar char="▶"/>
            </a:pPr>
            <a:r>
              <a:rPr lang="ko-KR" altLang="en-US" sz="2000" b="1" spc="-150" dirty="0">
                <a:solidFill>
                  <a:srgbClr val="0070C0"/>
                </a:solidFill>
                <a:latin typeface="+mn-ea"/>
              </a:rPr>
              <a:t>작성요령 </a:t>
            </a:r>
            <a:r>
              <a:rPr lang="en-US" altLang="ko-KR" sz="2000" b="1" spc="-150" dirty="0">
                <a:solidFill>
                  <a:srgbClr val="0070C0"/>
                </a:solidFill>
                <a:latin typeface="+mn-ea"/>
              </a:rPr>
              <a:t>: </a:t>
            </a:r>
            <a:r>
              <a:rPr lang="ko-KR" altLang="en-US" sz="2000" b="1" spc="-150" dirty="0">
                <a:solidFill>
                  <a:srgbClr val="0070C0"/>
                </a:solidFill>
                <a:latin typeface="+mn-ea"/>
              </a:rPr>
              <a:t>각 슬라이드별 하단의 </a:t>
            </a:r>
            <a:r>
              <a:rPr lang="en-US" altLang="ko-KR" sz="2000" b="1" spc="-150" dirty="0">
                <a:solidFill>
                  <a:srgbClr val="0070C0"/>
                </a:solidFill>
                <a:latin typeface="+mn-ea"/>
              </a:rPr>
              <a:t>[</a:t>
            </a:r>
            <a:r>
              <a:rPr lang="ko-KR" altLang="en-US" sz="2000" b="1" spc="-150" dirty="0">
                <a:solidFill>
                  <a:srgbClr val="0070C0"/>
                </a:solidFill>
                <a:latin typeface="+mn-ea"/>
              </a:rPr>
              <a:t>작성요령</a:t>
            </a:r>
            <a:r>
              <a:rPr lang="en-US" altLang="ko-KR" sz="2000" b="1" spc="-150" dirty="0">
                <a:solidFill>
                  <a:srgbClr val="0070C0"/>
                </a:solidFill>
                <a:latin typeface="+mn-ea"/>
              </a:rPr>
              <a:t>]</a:t>
            </a:r>
            <a:r>
              <a:rPr lang="ko-KR" altLang="en-US" sz="2000" b="1" spc="-150" dirty="0">
                <a:solidFill>
                  <a:srgbClr val="0070C0"/>
                </a:solidFill>
                <a:latin typeface="+mn-ea"/>
              </a:rPr>
              <a:t>을 참고하여 작성</a:t>
            </a:r>
            <a:endParaRPr lang="en-US" altLang="ko-KR" sz="2000" b="1" spc="-150" dirty="0">
              <a:solidFill>
                <a:srgbClr val="0070C0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pc="-150" dirty="0">
                <a:solidFill>
                  <a:srgbClr val="0070C0"/>
                </a:solidFill>
                <a:latin typeface="+mn-ea"/>
              </a:rPr>
              <a:t>  ※ </a:t>
            </a:r>
            <a:r>
              <a:rPr lang="ko-KR" altLang="en-US" spc="-150" dirty="0">
                <a:solidFill>
                  <a:srgbClr val="0070C0"/>
                </a:solidFill>
                <a:latin typeface="+mn-ea"/>
              </a:rPr>
              <a:t>작성요령은 제출 시</a:t>
            </a:r>
            <a:r>
              <a:rPr lang="en-US" altLang="ko-KR" spc="-150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pc="-150" dirty="0">
                <a:solidFill>
                  <a:srgbClr val="0070C0"/>
                </a:solidFill>
                <a:latin typeface="+mn-ea"/>
              </a:rPr>
              <a:t>삭제</a:t>
            </a:r>
            <a:endParaRPr lang="en-US" altLang="ko-KR" sz="2000" b="1" spc="-150" dirty="0">
              <a:solidFill>
                <a:srgbClr val="0070C0"/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Font typeface="HG꼬딕씨 80g" panose="02020603020101020101" pitchFamily="18" charset="-127"/>
              <a:buChar char="▶"/>
            </a:pPr>
            <a:r>
              <a:rPr lang="ko-KR" altLang="en-US" sz="2000" b="1" spc="-150" dirty="0">
                <a:solidFill>
                  <a:srgbClr val="0070C0"/>
                </a:solidFill>
                <a:latin typeface="+mn-ea"/>
              </a:rPr>
              <a:t>제출방법 </a:t>
            </a:r>
            <a:r>
              <a:rPr lang="en-US" altLang="ko-KR" sz="2000" b="1" spc="-150" dirty="0">
                <a:solidFill>
                  <a:srgbClr val="0070C0"/>
                </a:solidFill>
                <a:latin typeface="+mn-ea"/>
              </a:rPr>
              <a:t>: </a:t>
            </a:r>
            <a:r>
              <a:rPr lang="en-US" altLang="ko-KR" sz="2000" b="1" spc="-150" dirty="0">
                <a:solidFill>
                  <a:srgbClr val="FF0000"/>
                </a:solidFill>
                <a:latin typeface="+mn-ea"/>
              </a:rPr>
              <a:t>PDF</a:t>
            </a:r>
            <a:r>
              <a:rPr lang="ko-KR" altLang="en-US" sz="2000" b="1" spc="-150" dirty="0">
                <a:solidFill>
                  <a:srgbClr val="FF0000"/>
                </a:solidFill>
                <a:latin typeface="+mn-ea"/>
              </a:rPr>
              <a:t>로 변환 </a:t>
            </a:r>
            <a:r>
              <a:rPr lang="ko-KR" altLang="en-US" sz="2000" b="1" spc="-150" dirty="0">
                <a:solidFill>
                  <a:srgbClr val="0070C0"/>
                </a:solidFill>
                <a:latin typeface="+mn-ea"/>
              </a:rPr>
              <a:t>후 </a:t>
            </a:r>
            <a:r>
              <a:rPr lang="ko-KR" altLang="en-US" sz="2000" b="1" spc="-150" dirty="0">
                <a:solidFill>
                  <a:srgbClr val="FF0000"/>
                </a:solidFill>
                <a:latin typeface="+mn-ea"/>
              </a:rPr>
              <a:t>지원하는 액셀러레이터 접수처</a:t>
            </a:r>
            <a:r>
              <a:rPr lang="en-US" altLang="ko-KR" sz="2000" b="1" spc="-150" dirty="0">
                <a:solidFill>
                  <a:srgbClr val="FF0000"/>
                </a:solidFill>
                <a:latin typeface="+mn-ea"/>
              </a:rPr>
              <a:t>(</a:t>
            </a:r>
            <a:r>
              <a:rPr lang="ko-KR" altLang="en-US" sz="2000" b="1" spc="-150" dirty="0">
                <a:solidFill>
                  <a:srgbClr val="FF0000"/>
                </a:solidFill>
                <a:latin typeface="+mn-ea"/>
              </a:rPr>
              <a:t>이메일</a:t>
            </a:r>
            <a:r>
              <a:rPr lang="en-US" altLang="ko-KR" sz="2000" b="1" spc="-150" dirty="0">
                <a:solidFill>
                  <a:srgbClr val="FF0000"/>
                </a:solidFill>
                <a:latin typeface="+mn-ea"/>
              </a:rPr>
              <a:t>)</a:t>
            </a:r>
            <a:r>
              <a:rPr lang="ko-KR" altLang="en-US" sz="2000" b="1" spc="-150" dirty="0">
                <a:solidFill>
                  <a:srgbClr val="0070C0"/>
                </a:solidFill>
                <a:latin typeface="+mn-ea"/>
              </a:rPr>
              <a:t>로 제출</a:t>
            </a:r>
            <a:endParaRPr lang="en-US" altLang="ko-KR" sz="2000" b="1" spc="-150" dirty="0">
              <a:solidFill>
                <a:srgbClr val="0070C0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en-US" altLang="ko-KR" spc="-150" dirty="0">
                <a:solidFill>
                  <a:srgbClr val="0070C0"/>
                </a:solidFill>
                <a:latin typeface="+mn-ea"/>
              </a:rPr>
              <a:t>  ※ </a:t>
            </a:r>
            <a:r>
              <a:rPr lang="ko-KR" altLang="en-US" spc="-150" dirty="0">
                <a:solidFill>
                  <a:srgbClr val="0070C0"/>
                </a:solidFill>
                <a:latin typeface="+mn-ea"/>
              </a:rPr>
              <a:t>파일명 </a:t>
            </a:r>
            <a:r>
              <a:rPr lang="en-US" altLang="ko-KR" spc="-150" dirty="0">
                <a:solidFill>
                  <a:srgbClr val="0070C0"/>
                </a:solidFill>
                <a:latin typeface="+mn-ea"/>
              </a:rPr>
              <a:t>: [</a:t>
            </a:r>
            <a:r>
              <a:rPr lang="ko-KR" altLang="en-US" spc="-150" dirty="0">
                <a:solidFill>
                  <a:srgbClr val="0070C0"/>
                </a:solidFill>
                <a:latin typeface="+mn-ea"/>
              </a:rPr>
              <a:t>관광 </a:t>
            </a:r>
            <a:r>
              <a:rPr lang="ko-KR" altLang="en-US" spc="-150" dirty="0" err="1">
                <a:solidFill>
                  <a:srgbClr val="0070C0"/>
                </a:solidFill>
                <a:latin typeface="+mn-ea"/>
              </a:rPr>
              <a:t>액셀러레이팅</a:t>
            </a:r>
            <a:r>
              <a:rPr lang="en-US" altLang="ko-KR" spc="-150" dirty="0">
                <a:solidFill>
                  <a:srgbClr val="0070C0"/>
                </a:solidFill>
                <a:latin typeface="+mn-ea"/>
              </a:rPr>
              <a:t>]</a:t>
            </a:r>
            <a:r>
              <a:rPr lang="ko-KR" altLang="en-US" spc="-150" dirty="0">
                <a:solidFill>
                  <a:srgbClr val="0070C0"/>
                </a:solidFill>
                <a:latin typeface="+mn-ea"/>
              </a:rPr>
              <a:t> 제출일자 기업명  </a:t>
            </a:r>
            <a:r>
              <a:rPr lang="en-US" altLang="ko-KR" sz="1500" spc="-150" dirty="0">
                <a:solidFill>
                  <a:srgbClr val="FF0000"/>
                </a:solidFill>
                <a:latin typeface="+mn-ea"/>
              </a:rPr>
              <a:t>(</a:t>
            </a:r>
            <a:r>
              <a:rPr lang="ko-KR" altLang="en-US" sz="1500" spc="-150" dirty="0">
                <a:solidFill>
                  <a:srgbClr val="FF0000"/>
                </a:solidFill>
                <a:latin typeface="+mn-ea"/>
              </a:rPr>
              <a:t>예시</a:t>
            </a:r>
            <a:r>
              <a:rPr lang="en-US" altLang="ko-KR" sz="1500" spc="-150" dirty="0">
                <a:solidFill>
                  <a:srgbClr val="FF0000"/>
                </a:solidFill>
                <a:latin typeface="+mn-ea"/>
              </a:rPr>
              <a:t>: [</a:t>
            </a:r>
            <a:r>
              <a:rPr lang="ko-KR" altLang="en-US" sz="1500" spc="-150" dirty="0">
                <a:solidFill>
                  <a:srgbClr val="FF0000"/>
                </a:solidFill>
                <a:latin typeface="+mn-ea"/>
              </a:rPr>
              <a:t>관광 </a:t>
            </a:r>
            <a:r>
              <a:rPr lang="ko-KR" altLang="en-US" sz="1500" spc="-150" dirty="0" err="1">
                <a:solidFill>
                  <a:srgbClr val="FF0000"/>
                </a:solidFill>
                <a:latin typeface="+mn-ea"/>
              </a:rPr>
              <a:t>액셀러레이팅</a:t>
            </a:r>
            <a:r>
              <a:rPr lang="en-US" altLang="ko-KR" sz="1500" spc="-150" dirty="0">
                <a:solidFill>
                  <a:srgbClr val="FF0000"/>
                </a:solidFill>
                <a:latin typeface="+mn-ea"/>
              </a:rPr>
              <a:t>] </a:t>
            </a:r>
            <a:r>
              <a:rPr lang="en-US" altLang="ko-KR" sz="1500" spc="-150" dirty="0" smtClean="0">
                <a:solidFill>
                  <a:srgbClr val="FF0000"/>
                </a:solidFill>
                <a:latin typeface="+mn-ea"/>
              </a:rPr>
              <a:t>20230405 </a:t>
            </a:r>
            <a:r>
              <a:rPr lang="ko-KR" altLang="en-US" sz="1500" spc="-150" dirty="0">
                <a:solidFill>
                  <a:srgbClr val="FF0000"/>
                </a:solidFill>
                <a:latin typeface="+mn-ea"/>
              </a:rPr>
              <a:t>홍길동컴퍼니</a:t>
            </a:r>
            <a:r>
              <a:rPr lang="en-US" altLang="ko-KR" sz="1500" spc="-150" dirty="0">
                <a:solidFill>
                  <a:srgbClr val="FF0000"/>
                </a:solidFill>
                <a:latin typeface="+mn-ea"/>
              </a:rPr>
              <a:t>) </a:t>
            </a:r>
          </a:p>
          <a:p>
            <a:pPr>
              <a:lnSpc>
                <a:spcPct val="200000"/>
              </a:lnSpc>
            </a:pPr>
            <a:r>
              <a:rPr lang="en-US" altLang="ko-KR" spc="-150" dirty="0">
                <a:solidFill>
                  <a:srgbClr val="0070C0"/>
                </a:solidFill>
                <a:latin typeface="+mn-ea"/>
              </a:rPr>
              <a:t>  ※ </a:t>
            </a:r>
            <a:r>
              <a:rPr lang="ko-KR" altLang="en-US" spc="-150" dirty="0">
                <a:solidFill>
                  <a:srgbClr val="0070C0"/>
                </a:solidFill>
                <a:latin typeface="+mn-ea"/>
              </a:rPr>
              <a:t>최대용량 </a:t>
            </a:r>
            <a:r>
              <a:rPr lang="en-US" altLang="ko-KR" spc="-150" dirty="0">
                <a:solidFill>
                  <a:srgbClr val="0070C0"/>
                </a:solidFill>
                <a:latin typeface="+mn-ea"/>
              </a:rPr>
              <a:t>20MB </a:t>
            </a:r>
            <a:r>
              <a:rPr lang="ko-KR" altLang="en-US" spc="-150" dirty="0">
                <a:solidFill>
                  <a:srgbClr val="0070C0"/>
                </a:solidFill>
                <a:latin typeface="+mn-ea"/>
              </a:rPr>
              <a:t>이내</a:t>
            </a:r>
            <a:endParaRPr lang="en-US" altLang="ko-KR" spc="-150" dirty="0">
              <a:solidFill>
                <a:srgbClr val="0070C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49598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1D449D9-3589-4940-90B6-7A0218274190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200" b="1" dirty="0">
                <a:solidFill>
                  <a:schemeClr val="tx1"/>
                </a:solidFill>
                <a:latin typeface="+mn-ea"/>
              </a:rPr>
              <a:t>II. </a:t>
            </a:r>
            <a:r>
              <a:rPr lang="ko-KR" altLang="en-US" sz="2200" b="1" dirty="0">
                <a:solidFill>
                  <a:schemeClr val="tx1"/>
                </a:solidFill>
                <a:latin typeface="+mn-ea"/>
              </a:rPr>
              <a:t>시장분석 및 사업아이템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F46F33C-0842-4C03-BCD3-1ED0906A71FA}"/>
              </a:ext>
            </a:extLst>
          </p:cNvPr>
          <p:cNvSpPr/>
          <p:nvPr/>
        </p:nvSpPr>
        <p:spPr>
          <a:xfrm>
            <a:off x="381000" y="665718"/>
            <a:ext cx="8763000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dirty="0">
                <a:solidFill>
                  <a:schemeClr val="tx1"/>
                </a:solidFill>
                <a:latin typeface="+mj-ea"/>
                <a:ea typeface="+mj-ea"/>
              </a:rPr>
              <a:t>3. </a:t>
            </a:r>
            <a:r>
              <a:rPr lang="ko-KR" altLang="en-US" dirty="0">
                <a:solidFill>
                  <a:schemeClr val="tx1"/>
                </a:solidFill>
                <a:latin typeface="+mj-ea"/>
                <a:ea typeface="+mj-ea"/>
              </a:rPr>
              <a:t>사업아이템 요약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5045A0E-228F-44CA-8A59-AF8E74DCE1A7}"/>
              </a:ext>
            </a:extLst>
          </p:cNvPr>
          <p:cNvSpPr/>
          <p:nvPr/>
        </p:nvSpPr>
        <p:spPr>
          <a:xfrm>
            <a:off x="143544" y="5168900"/>
            <a:ext cx="8856913" cy="1041403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700"/>
              </a:lnSpc>
            </a:pP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[</a:t>
            </a:r>
            <a:r>
              <a:rPr lang="ko-KR" altLang="en-US" sz="1050" b="1" dirty="0">
                <a:solidFill>
                  <a:srgbClr val="0070C0"/>
                </a:solidFill>
                <a:latin typeface="+mj-ea"/>
                <a:ea typeface="+mj-ea"/>
              </a:rPr>
              <a:t>작성요령</a:t>
            </a: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]</a:t>
            </a:r>
            <a:endParaRPr lang="ko-KR" altLang="en-US" sz="1050" dirty="0">
              <a:solidFill>
                <a:srgbClr val="0070C0"/>
              </a:solidFill>
              <a:latin typeface="+mj-ea"/>
              <a:ea typeface="+mj-ea"/>
            </a:endParaRP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문제점에 대한 해결방안을 핵심적으로 요약 제시 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(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그림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도표 등 이용 가능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)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사업아이템 소개 및 특장점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핵심 기술 등 기재</a:t>
            </a:r>
            <a:endParaRPr lang="en-US" altLang="ko-KR" sz="1050" dirty="0" smtClean="0">
              <a:solidFill>
                <a:srgbClr val="0070C0"/>
              </a:solidFill>
              <a:latin typeface="+mj-ea"/>
              <a:ea typeface="+mj-ea"/>
            </a:endParaRP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</a:rPr>
              <a:t>목표시장</a:t>
            </a:r>
            <a:r>
              <a:rPr lang="en-US" altLang="ko-KR" sz="1050" dirty="0">
                <a:solidFill>
                  <a:srgbClr val="0070C0"/>
                </a:solidFill>
                <a:latin typeface="+mj-ea"/>
              </a:rPr>
              <a:t>/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</a:rPr>
              <a:t>고객은 무엇이며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</a:rPr>
              <a:t>,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</a:rPr>
              <a:t>어떤 솔루션</a:t>
            </a:r>
            <a:r>
              <a:rPr lang="en-US" altLang="ko-KR" sz="1050" dirty="0">
                <a:solidFill>
                  <a:srgbClr val="0070C0"/>
                </a:solidFill>
                <a:latin typeface="+mj-ea"/>
              </a:rPr>
              <a:t>(</a:t>
            </a:r>
            <a:r>
              <a:rPr lang="ko-KR" altLang="en-US" sz="1050" dirty="0">
                <a:solidFill>
                  <a:srgbClr val="0070C0"/>
                </a:solidFill>
                <a:latin typeface="+mj-ea"/>
              </a:rPr>
              <a:t>제품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</a:rPr>
              <a:t>/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</a:rPr>
              <a:t>기술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</a:rPr>
              <a:t>/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</a:rPr>
              <a:t>서비스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</a:rPr>
              <a:t>등</a:t>
            </a:r>
            <a:r>
              <a:rPr lang="en-US" altLang="ko-KR" sz="1050" dirty="0">
                <a:solidFill>
                  <a:srgbClr val="0070C0"/>
                </a:solidFill>
                <a:latin typeface="+mj-ea"/>
              </a:rPr>
              <a:t>)</a:t>
            </a:r>
            <a:r>
              <a:rPr lang="ko-KR" altLang="en-US" sz="1050" dirty="0">
                <a:solidFill>
                  <a:srgbClr val="0070C0"/>
                </a:solidFill>
                <a:latin typeface="+mj-ea"/>
              </a:rPr>
              <a:t>을 통해 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</a:rPr>
              <a:t>궁극적으로 어떤 가치를 고객에게 제공하고자 하는지 작성</a:t>
            </a:r>
            <a:endParaRPr lang="en-US" altLang="ko-KR" sz="1050" dirty="0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1951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1D449D9-3589-4940-90B6-7A0218274190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200" b="1">
                <a:solidFill>
                  <a:schemeClr val="tx1"/>
                </a:solidFill>
                <a:latin typeface="+mn-ea"/>
              </a:rPr>
              <a:t>II. </a:t>
            </a:r>
            <a:r>
              <a:rPr lang="ko-KR" altLang="en-US" sz="2200" b="1">
                <a:solidFill>
                  <a:schemeClr val="tx1"/>
                </a:solidFill>
                <a:latin typeface="+mn-ea"/>
              </a:rPr>
              <a:t>시장분석 및 사업아이템 </a:t>
            </a:r>
            <a:endParaRPr lang="ko-KR" altLang="en-US" sz="2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F46F33C-0842-4C03-BCD3-1ED0906A71FA}"/>
              </a:ext>
            </a:extLst>
          </p:cNvPr>
          <p:cNvSpPr/>
          <p:nvPr/>
        </p:nvSpPr>
        <p:spPr>
          <a:xfrm>
            <a:off x="381000" y="665718"/>
            <a:ext cx="8763000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dirty="0">
                <a:solidFill>
                  <a:schemeClr val="tx1"/>
                </a:solidFill>
                <a:latin typeface="+mn-ea"/>
              </a:rPr>
              <a:t>4. </a:t>
            </a:r>
            <a:r>
              <a:rPr lang="ko-KR" altLang="en-US" dirty="0">
                <a:solidFill>
                  <a:schemeClr val="tx1"/>
                </a:solidFill>
                <a:latin typeface="+mn-ea"/>
              </a:rPr>
              <a:t>사업아이템의 </a:t>
            </a:r>
            <a:r>
              <a:rPr lang="ko-KR" altLang="en-US" dirty="0" smtClean="0">
                <a:solidFill>
                  <a:schemeClr val="tx1"/>
                </a:solidFill>
                <a:latin typeface="+mn-ea"/>
              </a:rPr>
              <a:t>독창성 및 우수성 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5045A0E-228F-44CA-8A59-AF8E74DCE1A7}"/>
              </a:ext>
            </a:extLst>
          </p:cNvPr>
          <p:cNvSpPr/>
          <p:nvPr/>
        </p:nvSpPr>
        <p:spPr>
          <a:xfrm>
            <a:off x="143544" y="5168900"/>
            <a:ext cx="8856913" cy="1041403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700"/>
              </a:lnSpc>
            </a:pPr>
            <a:r>
              <a:rPr lang="en-US" altLang="ko-KR" sz="1050" b="1" dirty="0">
                <a:solidFill>
                  <a:srgbClr val="0070C0"/>
                </a:solidFill>
                <a:latin typeface="+mn-ea"/>
              </a:rPr>
              <a:t>[</a:t>
            </a:r>
            <a:r>
              <a:rPr lang="ko-KR" altLang="en-US" sz="1050" b="1" dirty="0">
                <a:solidFill>
                  <a:srgbClr val="0070C0"/>
                </a:solidFill>
                <a:latin typeface="+mn-ea"/>
              </a:rPr>
              <a:t>작성요령</a:t>
            </a:r>
            <a:r>
              <a:rPr lang="en-US" altLang="ko-KR" sz="1050" b="1" dirty="0">
                <a:solidFill>
                  <a:srgbClr val="0070C0"/>
                </a:solidFill>
                <a:latin typeface="+mn-ea"/>
              </a:rPr>
              <a:t>]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 smtClean="0">
                <a:solidFill>
                  <a:srgbClr val="0070C0"/>
                </a:solidFill>
                <a:latin typeface="+mn-ea"/>
              </a:rPr>
              <a:t>사업아이템의 독창성</a:t>
            </a:r>
            <a:r>
              <a:rPr lang="en-US" altLang="ko-KR" sz="1050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1050" dirty="0">
                <a:solidFill>
                  <a:srgbClr val="0070C0"/>
                </a:solidFill>
                <a:latin typeface="+mn-ea"/>
              </a:rPr>
              <a:t>차별성 및 우수성</a:t>
            </a:r>
            <a:r>
              <a:rPr lang="en-US" altLang="ko-KR" sz="1050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1050" dirty="0">
                <a:solidFill>
                  <a:srgbClr val="0070C0"/>
                </a:solidFill>
                <a:latin typeface="+mn-ea"/>
              </a:rPr>
              <a:t>유사기술 존재 여부 및 존재 시 경쟁우위 </a:t>
            </a:r>
            <a:r>
              <a:rPr lang="ko-KR" altLang="en-US" sz="1050" dirty="0" smtClean="0">
                <a:solidFill>
                  <a:srgbClr val="0070C0"/>
                </a:solidFill>
                <a:latin typeface="+mn-ea"/>
              </a:rPr>
              <a:t>기재</a:t>
            </a:r>
            <a:endParaRPr lang="ko-KR" altLang="en-US" sz="1050" dirty="0">
              <a:solidFill>
                <a:srgbClr val="0070C0"/>
              </a:solidFill>
              <a:latin typeface="+mn-ea"/>
            </a:endParaRP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n-ea"/>
              </a:rPr>
              <a:t>경쟁력 있게 비즈니스모델을 실현화 할 수 있는 현재 확보한 독보적인 핵심자원 및 경쟁력</a:t>
            </a:r>
            <a:r>
              <a:rPr lang="en-US" altLang="ko-KR" sz="1050" dirty="0">
                <a:solidFill>
                  <a:srgbClr val="0070C0"/>
                </a:solidFill>
                <a:latin typeface="+mn-ea"/>
              </a:rPr>
              <a:t>(</a:t>
            </a:r>
            <a:r>
              <a:rPr lang="ko-KR" altLang="en-US" sz="1050" dirty="0">
                <a:solidFill>
                  <a:srgbClr val="0070C0"/>
                </a:solidFill>
                <a:latin typeface="+mn-ea"/>
              </a:rPr>
              <a:t>인력</a:t>
            </a:r>
            <a:r>
              <a:rPr lang="en-US" altLang="ko-KR" sz="1050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1050" dirty="0">
                <a:solidFill>
                  <a:srgbClr val="0070C0"/>
                </a:solidFill>
                <a:latin typeface="+mn-ea"/>
              </a:rPr>
              <a:t>기술</a:t>
            </a:r>
            <a:r>
              <a:rPr lang="en-US" altLang="ko-KR" sz="1050" dirty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1050" dirty="0" smtClean="0">
                <a:solidFill>
                  <a:srgbClr val="0070C0"/>
                </a:solidFill>
                <a:latin typeface="+mn-ea"/>
              </a:rPr>
              <a:t>특허</a:t>
            </a:r>
            <a:r>
              <a:rPr lang="en-US" altLang="ko-KR" sz="1050" dirty="0" smtClean="0">
                <a:solidFill>
                  <a:srgbClr val="0070C0"/>
                </a:solidFill>
                <a:latin typeface="+mn-ea"/>
              </a:rPr>
              <a:t>/</a:t>
            </a:r>
            <a:r>
              <a:rPr lang="ko-KR" altLang="en-US" sz="1050" dirty="0" smtClean="0">
                <a:solidFill>
                  <a:srgbClr val="0070C0"/>
                </a:solidFill>
                <a:latin typeface="+mn-ea"/>
              </a:rPr>
              <a:t>인증 보유여부</a:t>
            </a:r>
            <a:r>
              <a:rPr lang="en-US" altLang="ko-KR" sz="1050" dirty="0" smtClean="0">
                <a:solidFill>
                  <a:srgbClr val="0070C0"/>
                </a:solidFill>
                <a:latin typeface="+mn-ea"/>
              </a:rPr>
              <a:t>, </a:t>
            </a:r>
            <a:r>
              <a:rPr lang="ko-KR" altLang="en-US" sz="1050" dirty="0">
                <a:solidFill>
                  <a:srgbClr val="0070C0"/>
                </a:solidFill>
                <a:latin typeface="+mn-ea"/>
              </a:rPr>
              <a:t>파트너십 등</a:t>
            </a:r>
            <a:r>
              <a:rPr lang="en-US" altLang="ko-KR" sz="1050" dirty="0">
                <a:solidFill>
                  <a:srgbClr val="0070C0"/>
                </a:solidFill>
                <a:latin typeface="+mn-ea"/>
              </a:rPr>
              <a:t>) </a:t>
            </a:r>
            <a:r>
              <a:rPr lang="ko-KR" altLang="en-US" sz="1050" dirty="0">
                <a:solidFill>
                  <a:srgbClr val="0070C0"/>
                </a:solidFill>
                <a:latin typeface="+mn-ea"/>
              </a:rPr>
              <a:t>작성</a:t>
            </a:r>
          </a:p>
        </p:txBody>
      </p:sp>
    </p:spTree>
    <p:extLst>
      <p:ext uri="{BB962C8B-B14F-4D97-AF65-F5344CB8AC3E}">
        <p14:creationId xmlns:p14="http://schemas.microsoft.com/office/powerpoint/2010/main" val="29996407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1D449D9-3589-4940-90B6-7A0218274190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200" b="1">
                <a:solidFill>
                  <a:schemeClr val="tx1"/>
                </a:solidFill>
                <a:latin typeface="+mn-ea"/>
              </a:rPr>
              <a:t>II. </a:t>
            </a:r>
            <a:r>
              <a:rPr lang="ko-KR" altLang="en-US" sz="2200" b="1">
                <a:solidFill>
                  <a:schemeClr val="tx1"/>
                </a:solidFill>
                <a:latin typeface="+mn-ea"/>
              </a:rPr>
              <a:t>시장분석 및 사업아이템 </a:t>
            </a:r>
            <a:endParaRPr lang="ko-KR" altLang="en-US" sz="2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F46F33C-0842-4C03-BCD3-1ED0906A71FA}"/>
              </a:ext>
            </a:extLst>
          </p:cNvPr>
          <p:cNvSpPr/>
          <p:nvPr/>
        </p:nvSpPr>
        <p:spPr>
          <a:xfrm>
            <a:off x="381000" y="665718"/>
            <a:ext cx="8763000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dirty="0">
                <a:solidFill>
                  <a:schemeClr val="tx1"/>
                </a:solidFill>
                <a:latin typeface="+mn-ea"/>
              </a:rPr>
              <a:t>5</a:t>
            </a:r>
            <a:r>
              <a:rPr lang="en-US" altLang="ko-KR" dirty="0" smtClean="0">
                <a:solidFill>
                  <a:schemeClr val="tx1"/>
                </a:solidFill>
                <a:latin typeface="+mn-ea"/>
              </a:rPr>
              <a:t>. </a:t>
            </a:r>
            <a:r>
              <a:rPr lang="ko-KR" altLang="en-US" dirty="0" smtClean="0">
                <a:solidFill>
                  <a:schemeClr val="tx1"/>
                </a:solidFill>
                <a:latin typeface="+mn-ea"/>
              </a:rPr>
              <a:t>수익모델</a:t>
            </a:r>
            <a:endParaRPr lang="ko-KR" altLang="en-US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5045A0E-228F-44CA-8A59-AF8E74DCE1A7}"/>
              </a:ext>
            </a:extLst>
          </p:cNvPr>
          <p:cNvSpPr/>
          <p:nvPr/>
        </p:nvSpPr>
        <p:spPr>
          <a:xfrm>
            <a:off x="143544" y="5168900"/>
            <a:ext cx="8856913" cy="1041403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700"/>
              </a:lnSpc>
            </a:pPr>
            <a:r>
              <a:rPr lang="en-US" altLang="ko-KR" sz="1050" b="1" dirty="0">
                <a:solidFill>
                  <a:srgbClr val="0070C0"/>
                </a:solidFill>
                <a:latin typeface="+mj-ea"/>
              </a:rPr>
              <a:t>[</a:t>
            </a:r>
            <a:r>
              <a:rPr lang="ko-KR" altLang="en-US" sz="1050" b="1" dirty="0">
                <a:solidFill>
                  <a:srgbClr val="0070C0"/>
                </a:solidFill>
                <a:latin typeface="+mj-ea"/>
              </a:rPr>
              <a:t>작성요령</a:t>
            </a:r>
            <a:r>
              <a:rPr lang="en-US" altLang="ko-KR" sz="1050" b="1" dirty="0">
                <a:solidFill>
                  <a:srgbClr val="0070C0"/>
                </a:solidFill>
                <a:latin typeface="+mj-ea"/>
              </a:rPr>
              <a:t>]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</a:rPr>
              <a:t>시장 경쟁력</a:t>
            </a:r>
            <a:r>
              <a:rPr lang="en-US" altLang="ko-KR" sz="1050" dirty="0">
                <a:solidFill>
                  <a:srgbClr val="0070C0"/>
                </a:solidFill>
                <a:latin typeface="+mj-ea"/>
              </a:rPr>
              <a:t>,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</a:rPr>
              <a:t>기술 우위를 바탕으로 한 수익모델 및 </a:t>
            </a:r>
            <a:r>
              <a:rPr lang="en-US" altLang="ko-KR" sz="1050" dirty="0">
                <a:solidFill>
                  <a:srgbClr val="0070C0"/>
                </a:solidFill>
                <a:latin typeface="+mj-ea"/>
              </a:rPr>
              <a:t>(</a:t>
            </a:r>
            <a:r>
              <a:rPr lang="ko-KR" altLang="en-US" sz="1050" dirty="0">
                <a:solidFill>
                  <a:srgbClr val="0070C0"/>
                </a:solidFill>
                <a:latin typeface="+mj-ea"/>
              </a:rPr>
              <a:t>예상</a:t>
            </a:r>
            <a:r>
              <a:rPr lang="en-US" altLang="ko-KR" sz="1050" dirty="0">
                <a:solidFill>
                  <a:srgbClr val="0070C0"/>
                </a:solidFill>
                <a:latin typeface="+mj-ea"/>
              </a:rPr>
              <a:t>)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</a:rPr>
              <a:t>매출</a:t>
            </a:r>
            <a:r>
              <a:rPr lang="en-US" altLang="ko-KR" sz="1050" dirty="0">
                <a:solidFill>
                  <a:srgbClr val="0070C0"/>
                </a:solidFill>
                <a:latin typeface="+mj-ea"/>
              </a:rPr>
              <a:t>,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</a:rPr>
              <a:t>시장 점유율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</a:rPr>
              <a:t>국내외 목표 시장 및 고객과 그에 따른 수익창출 가능성 등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</a:rPr>
              <a:t>자금 확보 가능성 및 계획</a:t>
            </a:r>
          </a:p>
        </p:txBody>
      </p:sp>
    </p:spTree>
    <p:extLst>
      <p:ext uri="{BB962C8B-B14F-4D97-AF65-F5344CB8AC3E}">
        <p14:creationId xmlns:p14="http://schemas.microsoft.com/office/powerpoint/2010/main" val="548919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1D449D9-3589-4940-90B6-7A0218274190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200" b="1" dirty="0">
                <a:solidFill>
                  <a:schemeClr val="tx1"/>
                </a:solidFill>
                <a:latin typeface="+mn-ea"/>
              </a:rPr>
              <a:t>III. </a:t>
            </a:r>
            <a:r>
              <a:rPr lang="ko-KR" altLang="en-US" sz="2200" b="1" dirty="0" smtClean="0">
                <a:solidFill>
                  <a:schemeClr val="tx1"/>
                </a:solidFill>
                <a:latin typeface="+mn-ea"/>
              </a:rPr>
              <a:t>관광산업 파급효과 </a:t>
            </a:r>
            <a:endParaRPr lang="ko-KR" altLang="en-US" sz="2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F46F33C-0842-4C03-BCD3-1ED0906A71FA}"/>
              </a:ext>
            </a:extLst>
          </p:cNvPr>
          <p:cNvSpPr/>
          <p:nvPr/>
        </p:nvSpPr>
        <p:spPr>
          <a:xfrm>
            <a:off x="381000" y="665718"/>
            <a:ext cx="8763000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dirty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en-US" altLang="ko-KR" dirty="0" smtClean="0">
                <a:solidFill>
                  <a:schemeClr val="tx1"/>
                </a:solidFill>
                <a:latin typeface="+mj-ea"/>
                <a:ea typeface="+mj-ea"/>
              </a:rPr>
              <a:t>. </a:t>
            </a:r>
            <a:r>
              <a:rPr lang="ko-KR" altLang="en-US" dirty="0">
                <a:solidFill>
                  <a:schemeClr val="tx1"/>
                </a:solidFill>
                <a:latin typeface="+mj-ea"/>
                <a:ea typeface="+mj-ea"/>
              </a:rPr>
              <a:t>관광산업 파급효과 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5045A0E-228F-44CA-8A59-AF8E74DCE1A7}"/>
              </a:ext>
            </a:extLst>
          </p:cNvPr>
          <p:cNvSpPr/>
          <p:nvPr/>
        </p:nvSpPr>
        <p:spPr>
          <a:xfrm>
            <a:off x="143544" y="5168900"/>
            <a:ext cx="8856913" cy="1041403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700"/>
              </a:lnSpc>
            </a:pP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[</a:t>
            </a:r>
            <a:r>
              <a:rPr lang="ko-KR" altLang="en-US" sz="1050" b="1" dirty="0">
                <a:solidFill>
                  <a:srgbClr val="0070C0"/>
                </a:solidFill>
                <a:latin typeface="+mj-ea"/>
                <a:ea typeface="+mj-ea"/>
              </a:rPr>
              <a:t>작성요령</a:t>
            </a: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]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관광산업에 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사업 아이템 적용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방안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 err="1">
                <a:solidFill>
                  <a:srgbClr val="0070C0"/>
                </a:solidFill>
                <a:latin typeface="+mj-ea"/>
                <a:ea typeface="+mj-ea"/>
              </a:rPr>
              <a:t>융복합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 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및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 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지속가능성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 err="1" smtClean="0">
                <a:solidFill>
                  <a:srgbClr val="0070C0"/>
                </a:solidFill>
                <a:latin typeface="+mj-ea"/>
                <a:ea typeface="+mj-ea"/>
              </a:rPr>
              <a:t>확장가능성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기대효과</a:t>
            </a:r>
            <a:endParaRPr lang="ko-KR" altLang="en-US" sz="1050" dirty="0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560266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1D449D9-3589-4940-90B6-7A0218274190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200" b="1" dirty="0" smtClean="0">
                <a:solidFill>
                  <a:schemeClr val="tx1"/>
                </a:solidFill>
                <a:latin typeface="+mn-ea"/>
              </a:rPr>
              <a:t>Ⅳ. </a:t>
            </a:r>
            <a:r>
              <a:rPr lang="ko-KR" altLang="en-US" sz="2200" b="1" dirty="0">
                <a:solidFill>
                  <a:schemeClr val="tx1"/>
                </a:solidFill>
                <a:latin typeface="+mn-ea"/>
              </a:rPr>
              <a:t>사업화 전략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F46F33C-0842-4C03-BCD3-1ED0906A71FA}"/>
              </a:ext>
            </a:extLst>
          </p:cNvPr>
          <p:cNvSpPr/>
          <p:nvPr/>
        </p:nvSpPr>
        <p:spPr>
          <a:xfrm>
            <a:off x="381000" y="665718"/>
            <a:ext cx="8763000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dirty="0">
                <a:solidFill>
                  <a:schemeClr val="tx1"/>
                </a:solidFill>
                <a:latin typeface="+mj-ea"/>
                <a:ea typeface="+mj-ea"/>
              </a:rPr>
              <a:t>1. </a:t>
            </a:r>
            <a:r>
              <a:rPr lang="ko-KR" altLang="en-US" dirty="0">
                <a:solidFill>
                  <a:schemeClr val="tx1"/>
                </a:solidFill>
                <a:latin typeface="+mj-ea"/>
                <a:ea typeface="+mj-ea"/>
              </a:rPr>
              <a:t>국내외 사업화 세부전략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5045A0E-228F-44CA-8A59-AF8E74DCE1A7}"/>
              </a:ext>
            </a:extLst>
          </p:cNvPr>
          <p:cNvSpPr/>
          <p:nvPr/>
        </p:nvSpPr>
        <p:spPr>
          <a:xfrm>
            <a:off x="143544" y="5168900"/>
            <a:ext cx="8856913" cy="1041403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700"/>
              </a:lnSpc>
            </a:pP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[</a:t>
            </a:r>
            <a:r>
              <a:rPr lang="ko-KR" altLang="en-US" sz="1050" b="1" dirty="0">
                <a:solidFill>
                  <a:srgbClr val="0070C0"/>
                </a:solidFill>
                <a:latin typeface="+mj-ea"/>
                <a:ea typeface="+mj-ea"/>
              </a:rPr>
              <a:t>작성요령</a:t>
            </a: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]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시장 및 경쟁사 현황 분석 결과를 토대로 시장 진입 전략 서술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프로그램을 통한 사업화 전략 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(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발전 가능성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255398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1D449D9-3589-4940-90B6-7A0218274190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200" b="1" dirty="0">
                <a:solidFill>
                  <a:schemeClr val="tx1"/>
                </a:solidFill>
                <a:latin typeface="+mn-ea"/>
              </a:rPr>
              <a:t>Ⅳ. </a:t>
            </a:r>
            <a:r>
              <a:rPr lang="ko-KR" altLang="en-US" sz="2200" b="1" dirty="0">
                <a:solidFill>
                  <a:schemeClr val="tx1"/>
                </a:solidFill>
                <a:latin typeface="+mn-ea"/>
              </a:rPr>
              <a:t>사업화 전략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F46F33C-0842-4C03-BCD3-1ED0906A71FA}"/>
              </a:ext>
            </a:extLst>
          </p:cNvPr>
          <p:cNvSpPr/>
          <p:nvPr/>
        </p:nvSpPr>
        <p:spPr>
          <a:xfrm>
            <a:off x="381000" y="665718"/>
            <a:ext cx="8763000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dirty="0" smtClean="0">
                <a:solidFill>
                  <a:schemeClr val="tx1"/>
                </a:solidFill>
                <a:latin typeface="+mj-ea"/>
                <a:ea typeface="+mj-ea"/>
              </a:rPr>
              <a:t>2. </a:t>
            </a:r>
            <a:r>
              <a:rPr lang="ko-KR" altLang="en-US" dirty="0">
                <a:solidFill>
                  <a:schemeClr val="tx1"/>
                </a:solidFill>
                <a:latin typeface="+mj-ea"/>
                <a:ea typeface="+mj-ea"/>
              </a:rPr>
              <a:t>세부 추진계획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5045A0E-228F-44CA-8A59-AF8E74DCE1A7}"/>
              </a:ext>
            </a:extLst>
          </p:cNvPr>
          <p:cNvSpPr/>
          <p:nvPr/>
        </p:nvSpPr>
        <p:spPr>
          <a:xfrm>
            <a:off x="143544" y="5168900"/>
            <a:ext cx="8856913" cy="1041403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700"/>
              </a:lnSpc>
            </a:pP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[</a:t>
            </a:r>
            <a:r>
              <a:rPr lang="ko-KR" altLang="en-US" sz="1050" b="1" dirty="0">
                <a:solidFill>
                  <a:srgbClr val="0070C0"/>
                </a:solidFill>
                <a:latin typeface="+mj-ea"/>
                <a:ea typeface="+mj-ea"/>
              </a:rPr>
              <a:t>작성요령</a:t>
            </a: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]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2023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년도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사업화 추진계획</a:t>
            </a:r>
          </a:p>
        </p:txBody>
      </p:sp>
    </p:spTree>
    <p:extLst>
      <p:ext uri="{BB962C8B-B14F-4D97-AF65-F5344CB8AC3E}">
        <p14:creationId xmlns:p14="http://schemas.microsoft.com/office/powerpoint/2010/main" val="3422529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1D449D9-3589-4940-90B6-7A0218274190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200" b="1" dirty="0" smtClean="0">
                <a:solidFill>
                  <a:schemeClr val="tx1"/>
                </a:solidFill>
                <a:latin typeface="+mj-ea"/>
                <a:ea typeface="+mj-ea"/>
              </a:rPr>
              <a:t>Ⅴ. </a:t>
            </a:r>
            <a:r>
              <a:rPr lang="ko-KR" altLang="en-US" sz="2200" b="1" dirty="0">
                <a:solidFill>
                  <a:schemeClr val="tx1"/>
                </a:solidFill>
                <a:latin typeface="+mj-ea"/>
                <a:ea typeface="+mj-ea"/>
              </a:rPr>
              <a:t>성과목표 및 </a:t>
            </a:r>
            <a:r>
              <a:rPr lang="ko-KR" altLang="en-US" sz="2200" b="1" dirty="0" err="1" smtClean="0">
                <a:solidFill>
                  <a:schemeClr val="tx1"/>
                </a:solidFill>
                <a:latin typeface="+mj-ea"/>
                <a:ea typeface="+mj-ea"/>
              </a:rPr>
              <a:t>로드맵</a:t>
            </a:r>
            <a:endParaRPr lang="ko-KR" altLang="en-US" sz="2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F46F33C-0842-4C03-BCD3-1ED0906A71FA}"/>
              </a:ext>
            </a:extLst>
          </p:cNvPr>
          <p:cNvSpPr/>
          <p:nvPr/>
        </p:nvSpPr>
        <p:spPr>
          <a:xfrm>
            <a:off x="381000" y="665718"/>
            <a:ext cx="8763000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dirty="0">
                <a:solidFill>
                  <a:schemeClr val="tx1"/>
                </a:solidFill>
                <a:latin typeface="+mj-ea"/>
                <a:ea typeface="+mj-ea"/>
              </a:rPr>
              <a:t>1. </a:t>
            </a:r>
            <a:r>
              <a:rPr lang="ko-KR" altLang="en-US" dirty="0">
                <a:solidFill>
                  <a:schemeClr val="tx1"/>
                </a:solidFill>
                <a:latin typeface="+mj-ea"/>
                <a:ea typeface="+mj-ea"/>
              </a:rPr>
              <a:t>성과목표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5045A0E-228F-44CA-8A59-AF8E74DCE1A7}"/>
              </a:ext>
            </a:extLst>
          </p:cNvPr>
          <p:cNvSpPr/>
          <p:nvPr/>
        </p:nvSpPr>
        <p:spPr>
          <a:xfrm>
            <a:off x="143544" y="5168900"/>
            <a:ext cx="8856913" cy="1041403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700"/>
              </a:lnSpc>
            </a:pP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[</a:t>
            </a:r>
            <a:r>
              <a:rPr lang="ko-KR" altLang="en-US" sz="1050" b="1" dirty="0">
                <a:solidFill>
                  <a:srgbClr val="0070C0"/>
                </a:solidFill>
                <a:latin typeface="+mj-ea"/>
                <a:ea typeface="+mj-ea"/>
              </a:rPr>
              <a:t>작성요령</a:t>
            </a: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]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본 프로그램 참여기간 내 달성하고자 하는 목표 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(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매출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일자리 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창출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투자유치 금액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등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7459749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1D449D9-3589-4940-90B6-7A0218274190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200" b="1" dirty="0">
                <a:solidFill>
                  <a:schemeClr val="tx1"/>
                </a:solidFill>
                <a:latin typeface="+mj-ea"/>
              </a:rPr>
              <a:t>Ⅴ</a:t>
            </a:r>
            <a:r>
              <a:rPr lang="en-US" altLang="ko-KR" sz="2200" b="1" dirty="0" smtClean="0">
                <a:solidFill>
                  <a:schemeClr val="tx1"/>
                </a:solidFill>
                <a:latin typeface="+mn-ea"/>
              </a:rPr>
              <a:t>. </a:t>
            </a:r>
            <a:r>
              <a:rPr lang="ko-KR" altLang="en-US" sz="2200" b="1" dirty="0">
                <a:solidFill>
                  <a:schemeClr val="tx1"/>
                </a:solidFill>
                <a:latin typeface="+mn-ea"/>
              </a:rPr>
              <a:t>성과목표 및 </a:t>
            </a:r>
            <a:r>
              <a:rPr lang="ko-KR" altLang="en-US" sz="2200" b="1" dirty="0" err="1" smtClean="0">
                <a:solidFill>
                  <a:schemeClr val="tx1"/>
                </a:solidFill>
                <a:latin typeface="+mn-ea"/>
              </a:rPr>
              <a:t>로드맵</a:t>
            </a:r>
            <a:endParaRPr lang="ko-KR" altLang="en-US" sz="2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F46F33C-0842-4C03-BCD3-1ED0906A71FA}"/>
              </a:ext>
            </a:extLst>
          </p:cNvPr>
          <p:cNvSpPr/>
          <p:nvPr/>
        </p:nvSpPr>
        <p:spPr>
          <a:xfrm>
            <a:off x="381000" y="665718"/>
            <a:ext cx="8763000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dirty="0" smtClean="0">
                <a:solidFill>
                  <a:schemeClr val="tx1"/>
                </a:solidFill>
                <a:latin typeface="+mn-ea"/>
              </a:rPr>
              <a:t>2. </a:t>
            </a:r>
            <a:r>
              <a:rPr lang="ko-KR" altLang="en-US" dirty="0" smtClean="0">
                <a:solidFill>
                  <a:schemeClr val="tx1"/>
                </a:solidFill>
                <a:latin typeface="+mn-ea"/>
              </a:rPr>
              <a:t>중장기 </a:t>
            </a:r>
            <a:r>
              <a:rPr lang="ko-KR" altLang="en-US" dirty="0" err="1" smtClean="0">
                <a:solidFill>
                  <a:schemeClr val="tx1"/>
                </a:solidFill>
                <a:latin typeface="+mn-ea"/>
              </a:rPr>
              <a:t>로드맵</a:t>
            </a:r>
            <a:r>
              <a:rPr lang="ko-KR" altLang="en-US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ko-KR" sz="12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ko-KR" altLang="en-US" sz="1200" dirty="0">
                <a:solidFill>
                  <a:schemeClr val="tx1"/>
                </a:solidFill>
                <a:latin typeface="+mn-ea"/>
              </a:rPr>
              <a:t>표 칸 추가 등 가능</a:t>
            </a:r>
            <a:r>
              <a:rPr lang="en-US" altLang="ko-KR" sz="1200" dirty="0">
                <a:solidFill>
                  <a:schemeClr val="tx1"/>
                </a:solidFill>
                <a:latin typeface="+mn-ea"/>
              </a:rPr>
              <a:t>)</a:t>
            </a:r>
            <a:endParaRPr lang="ko-KR" altLang="en-US" sz="1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5045A0E-228F-44CA-8A59-AF8E74DCE1A7}"/>
              </a:ext>
            </a:extLst>
          </p:cNvPr>
          <p:cNvSpPr/>
          <p:nvPr/>
        </p:nvSpPr>
        <p:spPr>
          <a:xfrm>
            <a:off x="143544" y="5168900"/>
            <a:ext cx="8856913" cy="1041403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700"/>
              </a:lnSpc>
            </a:pPr>
            <a:r>
              <a:rPr lang="en-US" altLang="ko-KR" sz="1050" b="1" dirty="0">
                <a:solidFill>
                  <a:srgbClr val="0070C0"/>
                </a:solidFill>
                <a:latin typeface="+mn-ea"/>
              </a:rPr>
              <a:t>[</a:t>
            </a:r>
            <a:r>
              <a:rPr lang="ko-KR" altLang="en-US" sz="1050" b="1" dirty="0">
                <a:solidFill>
                  <a:srgbClr val="0070C0"/>
                </a:solidFill>
                <a:latin typeface="+mn-ea"/>
              </a:rPr>
              <a:t>작성요령</a:t>
            </a:r>
            <a:r>
              <a:rPr lang="en-US" altLang="ko-KR" sz="1050" b="1" dirty="0">
                <a:solidFill>
                  <a:srgbClr val="0070C0"/>
                </a:solidFill>
                <a:latin typeface="+mn-ea"/>
              </a:rPr>
              <a:t>]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rgbClr val="0070C0"/>
                </a:solidFill>
                <a:latin typeface="+mj-ea"/>
              </a:rPr>
              <a:t>3</a:t>
            </a:r>
            <a:r>
              <a:rPr lang="ko-KR" altLang="en-US" sz="1050" dirty="0">
                <a:solidFill>
                  <a:srgbClr val="0070C0"/>
                </a:solidFill>
                <a:latin typeface="+mj-ea"/>
              </a:rPr>
              <a:t>개년 사업화 주요 추진일정 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BDB03CE7-64E6-4922-A39D-C4E0A4CDA8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913851"/>
              </p:ext>
            </p:extLst>
          </p:nvPr>
        </p:nvGraphicFramePr>
        <p:xfrm>
          <a:off x="143544" y="1283026"/>
          <a:ext cx="8856916" cy="368798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67799">
                  <a:extLst>
                    <a:ext uri="{9D8B030D-6E8A-4147-A177-3AD203B41FA5}">
                      <a16:colId xmlns:a16="http://schemas.microsoft.com/office/drawing/2014/main" val="1006412809"/>
                    </a:ext>
                  </a:extLst>
                </a:gridCol>
                <a:gridCol w="2131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9818">
                  <a:extLst>
                    <a:ext uri="{9D8B030D-6E8A-4147-A177-3AD203B41FA5}">
                      <a16:colId xmlns:a16="http://schemas.microsoft.com/office/drawing/2014/main" val="1353139194"/>
                    </a:ext>
                  </a:extLst>
                </a:gridCol>
                <a:gridCol w="479818">
                  <a:extLst>
                    <a:ext uri="{9D8B030D-6E8A-4147-A177-3AD203B41FA5}">
                      <a16:colId xmlns:a16="http://schemas.microsoft.com/office/drawing/2014/main" val="1545153529"/>
                    </a:ext>
                  </a:extLst>
                </a:gridCol>
                <a:gridCol w="479818">
                  <a:extLst>
                    <a:ext uri="{9D8B030D-6E8A-4147-A177-3AD203B41FA5}">
                      <a16:colId xmlns:a16="http://schemas.microsoft.com/office/drawing/2014/main" val="2343441472"/>
                    </a:ext>
                  </a:extLst>
                </a:gridCol>
                <a:gridCol w="479818">
                  <a:extLst>
                    <a:ext uri="{9D8B030D-6E8A-4147-A177-3AD203B41FA5}">
                      <a16:colId xmlns:a16="http://schemas.microsoft.com/office/drawing/2014/main" val="2522796726"/>
                    </a:ext>
                  </a:extLst>
                </a:gridCol>
                <a:gridCol w="479818">
                  <a:extLst>
                    <a:ext uri="{9D8B030D-6E8A-4147-A177-3AD203B41FA5}">
                      <a16:colId xmlns:a16="http://schemas.microsoft.com/office/drawing/2014/main" val="3309538869"/>
                    </a:ext>
                  </a:extLst>
                </a:gridCol>
                <a:gridCol w="47981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7981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7981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7981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7981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79818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79818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</a:tblGrid>
              <a:tr h="335271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연도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추진내용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err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추진기간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월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7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4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5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6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7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8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9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10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11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12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71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latin typeface="+mj-ea"/>
                          <a:ea typeface="+mj-ea"/>
                        </a:rPr>
                        <a:t>2023</a:t>
                      </a:r>
                      <a:r>
                        <a:rPr lang="ko-KR" altLang="en-US" sz="1200" b="0" dirty="0" smtClean="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527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527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6276443"/>
                  </a:ext>
                </a:extLst>
              </a:tr>
              <a:tr h="335271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latin typeface="+mj-ea"/>
                          <a:ea typeface="+mj-ea"/>
                        </a:rPr>
                        <a:t>2024</a:t>
                      </a:r>
                      <a:r>
                        <a:rPr lang="ko-KR" altLang="en-US" sz="1200" b="0" dirty="0" smtClean="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5382591"/>
                  </a:ext>
                </a:extLst>
              </a:tr>
              <a:tr h="33527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8720439"/>
                  </a:ext>
                </a:extLst>
              </a:tr>
              <a:tr h="33527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475379"/>
                  </a:ext>
                </a:extLst>
              </a:tr>
              <a:tr h="335271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0" dirty="0" smtClean="0">
                          <a:latin typeface="+mj-ea"/>
                          <a:ea typeface="+mj-ea"/>
                        </a:rPr>
                        <a:t>2025</a:t>
                      </a:r>
                      <a:r>
                        <a:rPr lang="ko-KR" altLang="en-US" sz="1200" b="0" dirty="0" smtClean="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3097141"/>
                  </a:ext>
                </a:extLst>
              </a:tr>
              <a:tr h="33527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5271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244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25662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1D449D9-3589-4940-90B6-7A0218274190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200" b="1" dirty="0" smtClean="0">
                <a:solidFill>
                  <a:schemeClr val="tx1"/>
                </a:solidFill>
                <a:latin typeface="+mj-ea"/>
              </a:rPr>
              <a:t>Ⅵ</a:t>
            </a:r>
            <a:r>
              <a:rPr lang="en-US" altLang="ko-KR" sz="2200" b="1" dirty="0" smtClean="0">
                <a:solidFill>
                  <a:schemeClr val="tx1"/>
                </a:solidFill>
                <a:latin typeface="+mn-ea"/>
              </a:rPr>
              <a:t>. </a:t>
            </a:r>
            <a:r>
              <a:rPr lang="ko-KR" altLang="en-US" sz="2200" b="1" dirty="0" smtClean="0">
                <a:solidFill>
                  <a:schemeClr val="tx1"/>
                </a:solidFill>
                <a:latin typeface="+mn-ea"/>
              </a:rPr>
              <a:t>사업화 자금 활용 계획</a:t>
            </a:r>
            <a:endParaRPr lang="ko-KR" altLang="en-US" sz="2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5045A0E-228F-44CA-8A59-AF8E74DCE1A7}"/>
              </a:ext>
            </a:extLst>
          </p:cNvPr>
          <p:cNvSpPr/>
          <p:nvPr/>
        </p:nvSpPr>
        <p:spPr>
          <a:xfrm>
            <a:off x="143544" y="5168900"/>
            <a:ext cx="8856913" cy="1041403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700"/>
              </a:lnSpc>
            </a:pPr>
            <a:r>
              <a:rPr lang="en-US" altLang="ko-KR" sz="1050" b="1" dirty="0">
                <a:solidFill>
                  <a:srgbClr val="0070C0"/>
                </a:solidFill>
                <a:latin typeface="+mn-ea"/>
              </a:rPr>
              <a:t>[</a:t>
            </a:r>
            <a:r>
              <a:rPr lang="ko-KR" altLang="en-US" sz="1050" b="1" dirty="0">
                <a:solidFill>
                  <a:srgbClr val="0070C0"/>
                </a:solidFill>
                <a:latin typeface="+mn-ea"/>
              </a:rPr>
              <a:t>작성요령</a:t>
            </a:r>
            <a:r>
              <a:rPr lang="en-US" altLang="ko-KR" sz="1050" b="1" dirty="0">
                <a:solidFill>
                  <a:srgbClr val="0070C0"/>
                </a:solidFill>
                <a:latin typeface="+mn-ea"/>
              </a:rPr>
              <a:t>]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n-ea"/>
              </a:rPr>
              <a:t>본 프로그램 사업화 자금 활용 계획</a:t>
            </a:r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F1B603FF-00CE-47E0-81C1-763755BC3B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850659"/>
              </p:ext>
            </p:extLst>
          </p:nvPr>
        </p:nvGraphicFramePr>
        <p:xfrm>
          <a:off x="342601" y="864637"/>
          <a:ext cx="8589310" cy="3466920"/>
        </p:xfrm>
        <a:graphic>
          <a:graphicData uri="http://schemas.openxmlformats.org/drawingml/2006/table">
            <a:tbl>
              <a:tblPr/>
              <a:tblGrid>
                <a:gridCol w="1684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485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63536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구분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세부내역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산출근거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금액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ko-KR" altLang="en-US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원</a:t>
                      </a:r>
                      <a:r>
                        <a:rPr lang="en-US" altLang="ko-KR" sz="1200" b="1" kern="0" spc="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ko-KR" altLang="en-US" sz="1200" b="1" kern="0" spc="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21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200" b="0" dirty="0">
                          <a:latin typeface="+mj-ea"/>
                          <a:ea typeface="+mj-ea"/>
                        </a:rPr>
                        <a:t>인건비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직원 인건비</a:t>
                      </a:r>
                      <a:r>
                        <a:rPr lang="en-US" altLang="ko-KR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월 </a:t>
                      </a:r>
                      <a:r>
                        <a:rPr lang="en-US" altLang="ko-KR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00</a:t>
                      </a:r>
                      <a:r>
                        <a:rPr lang="ko-KR" altLang="en-US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천원</a:t>
                      </a:r>
                      <a:r>
                        <a:rPr lang="en-US" altLang="ko-KR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X8</a:t>
                      </a:r>
                      <a:r>
                        <a:rPr lang="ko-KR" altLang="en-US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개월</a:t>
                      </a:r>
                      <a:r>
                        <a:rPr lang="en-US" altLang="ko-KR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X2</a:t>
                      </a:r>
                      <a:r>
                        <a:rPr lang="ko-KR" altLang="en-US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인</a:t>
                      </a:r>
                      <a:r>
                        <a:rPr lang="en-US" altLang="ko-KR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b="0" i="1" kern="0" spc="0" dirty="0">
                        <a:solidFill>
                          <a:srgbClr val="0000FF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1" kern="0" spc="0" dirty="0">
                        <a:solidFill>
                          <a:srgbClr val="0000FF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10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kern="1200" dirty="0">
                          <a:solidFill>
                            <a:schemeClr val="tx1"/>
                          </a:solidFill>
                          <a:latin typeface="+mj-ea"/>
                          <a:ea typeface="+mn-ea"/>
                          <a:cs typeface="+mn-cs"/>
                        </a:rPr>
                        <a:t>홍보마케팅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SNS </a:t>
                      </a:r>
                      <a:r>
                        <a:rPr lang="ko-KR" altLang="en-US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마케팅을 위한 광고비 </a:t>
                      </a:r>
                      <a:r>
                        <a:rPr lang="en-US" altLang="ko-KR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(</a:t>
                      </a:r>
                      <a:r>
                        <a:rPr lang="ko-KR" altLang="en-US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월 </a:t>
                      </a:r>
                      <a:r>
                        <a:rPr lang="en-US" altLang="ko-KR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00</a:t>
                      </a:r>
                      <a:r>
                        <a:rPr lang="ko-KR" altLang="en-US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천원</a:t>
                      </a:r>
                      <a:r>
                        <a:rPr lang="en-US" altLang="ko-KR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X4</a:t>
                      </a:r>
                      <a:r>
                        <a:rPr lang="ko-KR" altLang="en-US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개월</a:t>
                      </a:r>
                      <a:r>
                        <a:rPr lang="en-US" altLang="ko-KR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b="0" i="1" kern="0" spc="0" dirty="0">
                        <a:solidFill>
                          <a:srgbClr val="0000FF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1" kern="0" spc="0" dirty="0">
                        <a:solidFill>
                          <a:srgbClr val="0000FF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105690"/>
                  </a:ext>
                </a:extLst>
              </a:tr>
              <a:tr h="39210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200" b="0" dirty="0" err="1">
                          <a:latin typeface="+mj-ea"/>
                          <a:ea typeface="+mj-ea"/>
                        </a:rPr>
                        <a:t>앱개발</a:t>
                      </a:r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i="1" kern="0" spc="0" dirty="0" err="1"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</a:rPr>
                        <a:t>앱개발</a:t>
                      </a:r>
                      <a:r>
                        <a:rPr lang="ko-KR" altLang="en-US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</a:rPr>
                        <a:t> 위탁용역비 </a:t>
                      </a:r>
                      <a:r>
                        <a:rPr lang="en-US" altLang="ko-KR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</a:rPr>
                        <a:t>(00</a:t>
                      </a:r>
                      <a:r>
                        <a:rPr lang="ko-KR" altLang="en-US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j-ea"/>
                        </a:rPr>
                        <a:t>천원</a:t>
                      </a:r>
                      <a:r>
                        <a:rPr lang="en-US" altLang="ko-KR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X1</a:t>
                      </a:r>
                      <a:r>
                        <a:rPr lang="ko-KR" altLang="en-US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회</a:t>
                      </a:r>
                      <a:r>
                        <a:rPr lang="en-US" altLang="ko-KR" sz="1200" b="0" i="1" kern="0" spc="0" dirty="0">
                          <a:solidFill>
                            <a:srgbClr val="0000FF"/>
                          </a:solidFill>
                          <a:effectLst/>
                          <a:latin typeface="+mj-ea"/>
                          <a:ea typeface="+mn-ea"/>
                          <a:cs typeface="+mn-cs"/>
                        </a:rPr>
                        <a:t>)</a:t>
                      </a:r>
                      <a:endParaRPr lang="ko-KR" altLang="en-US" sz="1200" b="0" i="1" kern="0" spc="0" dirty="0">
                        <a:solidFill>
                          <a:srgbClr val="0000FF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1" kern="0" spc="0" dirty="0">
                        <a:solidFill>
                          <a:srgbClr val="0000FF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7537959"/>
                  </a:ext>
                </a:extLst>
              </a:tr>
              <a:tr h="3817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i="1" kern="0" spc="0" dirty="0">
                        <a:solidFill>
                          <a:srgbClr val="0000FF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1" kern="0" spc="0" dirty="0">
                        <a:solidFill>
                          <a:srgbClr val="0000FF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7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0" i="1" kern="0" spc="0" dirty="0">
                        <a:solidFill>
                          <a:srgbClr val="0000FF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1" kern="0" spc="0" dirty="0">
                        <a:solidFill>
                          <a:srgbClr val="0000FF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7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ko-KR" altLang="en-US" sz="1200" b="0" dirty="0"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0" i="1" kern="0" spc="0" dirty="0">
                        <a:solidFill>
                          <a:srgbClr val="0000FF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1" kern="0" spc="0" dirty="0">
                        <a:solidFill>
                          <a:srgbClr val="0000FF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768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200" b="0" dirty="0">
                          <a:latin typeface="+mj-ea"/>
                          <a:ea typeface="+mj-ea"/>
                        </a:rPr>
                        <a:t>합계</a:t>
                      </a: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ko-KR" altLang="en-US" sz="1200" b="0" i="1" kern="0" spc="0" dirty="0">
                        <a:solidFill>
                          <a:srgbClr val="0000FF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b="0" i="1" kern="0" spc="0" dirty="0">
                        <a:solidFill>
                          <a:srgbClr val="0000FF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17907" marR="17907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5576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A6D48E76-5C33-472A-AC66-4EEF7F12424C}"/>
              </a:ext>
            </a:extLst>
          </p:cNvPr>
          <p:cNvSpPr/>
          <p:nvPr/>
        </p:nvSpPr>
        <p:spPr>
          <a:xfrm>
            <a:off x="0" y="182882"/>
            <a:ext cx="9144000" cy="49045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2400" b="1" dirty="0" smtClean="0">
                <a:solidFill>
                  <a:schemeClr val="bg1"/>
                </a:solidFill>
                <a:latin typeface="함초롬돋움" panose="02030504000101010101" pitchFamily="18" charset="-127"/>
                <a:ea typeface="함초롬돋움" panose="02030504000101010101" pitchFamily="18" charset="-127"/>
                <a:cs typeface="함초롬돋움" panose="02030504000101010101" pitchFamily="18" charset="-127"/>
              </a:rPr>
              <a:t>2023 </a:t>
            </a:r>
            <a:r>
              <a:rPr lang="ko-KR" altLang="en-US" sz="2400" b="1" dirty="0">
                <a:solidFill>
                  <a:schemeClr val="bg1"/>
                </a:solidFill>
                <a:latin typeface="함초롬돋움" panose="02030504000101010101" pitchFamily="18" charset="-127"/>
                <a:ea typeface="함초롬돋움" panose="02030504000101010101" pitchFamily="18" charset="-127"/>
                <a:cs typeface="함초롬돋움" panose="02030504000101010101" pitchFamily="18" charset="-127"/>
              </a:rPr>
              <a:t>관광 </a:t>
            </a:r>
            <a:r>
              <a:rPr lang="ko-KR" altLang="en-US" sz="2400" b="1" dirty="0" err="1">
                <a:solidFill>
                  <a:schemeClr val="bg1"/>
                </a:solidFill>
                <a:latin typeface="함초롬돋움" panose="02030504000101010101" pitchFamily="18" charset="-127"/>
                <a:ea typeface="함초롬돋움" panose="02030504000101010101" pitchFamily="18" charset="-127"/>
                <a:cs typeface="함초롬돋움" panose="02030504000101010101" pitchFamily="18" charset="-127"/>
              </a:rPr>
              <a:t>액셀러레이팅</a:t>
            </a:r>
            <a:r>
              <a:rPr lang="ko-KR" altLang="en-US" sz="2400" b="1" dirty="0">
                <a:solidFill>
                  <a:schemeClr val="bg1"/>
                </a:solidFill>
                <a:latin typeface="함초롬돋움" panose="02030504000101010101" pitchFamily="18" charset="-127"/>
                <a:ea typeface="함초롬돋움" panose="02030504000101010101" pitchFamily="18" charset="-127"/>
                <a:cs typeface="함초롬돋움" panose="02030504000101010101" pitchFamily="18" charset="-127"/>
              </a:rPr>
              <a:t> 프로그램</a:t>
            </a:r>
            <a:r>
              <a:rPr lang="en-US" altLang="ko-KR" sz="2400" b="1" dirty="0">
                <a:solidFill>
                  <a:schemeClr val="bg1"/>
                </a:solidFill>
                <a:latin typeface="함초롬돋움" panose="02030504000101010101" pitchFamily="18" charset="-127"/>
                <a:ea typeface="함초롬돋움" panose="02030504000101010101" pitchFamily="18" charset="-127"/>
                <a:cs typeface="함초롬돋움" panose="02030504000101010101" pitchFamily="18" charset="-127"/>
              </a:rPr>
              <a:t> </a:t>
            </a:r>
            <a:r>
              <a:rPr lang="ko-KR" altLang="en-US" sz="2400" b="1" dirty="0" err="1">
                <a:solidFill>
                  <a:schemeClr val="bg1"/>
                </a:solidFill>
                <a:latin typeface="함초롬돋움" panose="02030504000101010101" pitchFamily="18" charset="-127"/>
                <a:ea typeface="함초롬돋움" panose="02030504000101010101" pitchFamily="18" charset="-127"/>
                <a:cs typeface="함초롬돋움" panose="02030504000101010101" pitchFamily="18" charset="-127"/>
              </a:rPr>
              <a:t>발표평가</a:t>
            </a:r>
            <a:endParaRPr lang="ko-KR" altLang="en-US" sz="2400" b="1" dirty="0">
              <a:solidFill>
                <a:schemeClr val="bg1"/>
              </a:solidFill>
              <a:latin typeface="함초롬돋움" panose="02030504000101010101" pitchFamily="18" charset="-127"/>
              <a:ea typeface="함초롬돋움" panose="02030504000101010101" pitchFamily="18" charset="-127"/>
              <a:cs typeface="함초롬돋움" panose="02030504000101010101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66502" y="1321724"/>
            <a:ext cx="8994371" cy="11471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i="1" u="sng" dirty="0" smtClean="0">
                <a:solidFill>
                  <a:srgbClr val="0070C0"/>
                </a:solidFill>
              </a:rPr>
              <a:t>사업 </a:t>
            </a:r>
            <a:r>
              <a:rPr lang="ko-KR" altLang="en-US" sz="3200" b="1" i="1" u="sng" dirty="0" err="1" smtClean="0">
                <a:solidFill>
                  <a:srgbClr val="0070C0"/>
                </a:solidFill>
              </a:rPr>
              <a:t>아이템명</a:t>
            </a:r>
            <a:endParaRPr lang="ko-KR" altLang="en-US" sz="3200" b="1" i="1" u="sng" dirty="0">
              <a:solidFill>
                <a:srgbClr val="0070C0"/>
              </a:solidFill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491499"/>
              </p:ext>
            </p:extLst>
          </p:nvPr>
        </p:nvGraphicFramePr>
        <p:xfrm>
          <a:off x="269816" y="2867893"/>
          <a:ext cx="8587741" cy="3017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2335">
                  <a:extLst>
                    <a:ext uri="{9D8B030D-6E8A-4147-A177-3AD203B41FA5}">
                      <a16:colId xmlns:a16="http://schemas.microsoft.com/office/drawing/2014/main" val="3353007017"/>
                    </a:ext>
                  </a:extLst>
                </a:gridCol>
                <a:gridCol w="2283425">
                  <a:extLst>
                    <a:ext uri="{9D8B030D-6E8A-4147-A177-3AD203B41FA5}">
                      <a16:colId xmlns:a16="http://schemas.microsoft.com/office/drawing/2014/main" val="4078005166"/>
                    </a:ext>
                  </a:extLst>
                </a:gridCol>
                <a:gridCol w="2200824">
                  <a:extLst>
                    <a:ext uri="{9D8B030D-6E8A-4147-A177-3AD203B41FA5}">
                      <a16:colId xmlns:a16="http://schemas.microsoft.com/office/drawing/2014/main" val="1810165797"/>
                    </a:ext>
                  </a:extLst>
                </a:gridCol>
                <a:gridCol w="2211157">
                  <a:extLst>
                    <a:ext uri="{9D8B030D-6E8A-4147-A177-3AD203B41FA5}">
                      <a16:colId xmlns:a16="http://schemas.microsoft.com/office/drawing/2014/main" val="1989006095"/>
                    </a:ext>
                  </a:extLst>
                </a:gridCol>
              </a:tblGrid>
              <a:tr h="5029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spc="0" dirty="0"/>
                        <a:t>기  업  명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spc="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0" dirty="0"/>
                        <a:t>사업자등록번호</a:t>
                      </a:r>
                      <a:endParaRPr lang="en-US" altLang="ko-KR" sz="1100" b="1" spc="0" dirty="0"/>
                    </a:p>
                    <a:p>
                      <a:pPr algn="ctr" latinLnBrk="1"/>
                      <a:r>
                        <a:rPr lang="en-US" altLang="ko-KR" sz="800" b="1" spc="0" dirty="0"/>
                        <a:t>(</a:t>
                      </a:r>
                      <a:r>
                        <a:rPr lang="ko-KR" altLang="en-US" sz="800" b="1" spc="0" dirty="0"/>
                        <a:t>법인등록번호</a:t>
                      </a:r>
                      <a:r>
                        <a:rPr lang="en-US" altLang="ko-KR" sz="800" b="1" spc="0" dirty="0"/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i="1" kern="1200" spc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OOO-OO-OOOOO</a:t>
                      </a:r>
                    </a:p>
                    <a:p>
                      <a:pPr algn="ctr" latinLnBrk="1"/>
                      <a:r>
                        <a:rPr lang="en-US" altLang="ko-KR" sz="800" i="1" kern="1200" spc="0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(OOOOOO-OOOOOOO)</a:t>
                      </a:r>
                      <a:endParaRPr lang="ko-KR" altLang="en-US" sz="800" spc="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389100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0" dirty="0"/>
                        <a:t>대표자명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spc="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0" dirty="0"/>
                        <a:t>대표자 연락처</a:t>
                      </a:r>
                      <a:endParaRPr lang="en-US" altLang="ko-KR" sz="800" b="1" spc="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spc="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3159341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0" dirty="0"/>
                        <a:t>대표자 이메일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spc="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0" dirty="0"/>
                        <a:t>홈페이지</a:t>
                      </a:r>
                      <a:r>
                        <a:rPr lang="ko-KR" altLang="en-US" sz="1100" b="1" spc="0" baseline="0" dirty="0"/>
                        <a:t> 주소</a:t>
                      </a:r>
                      <a:endParaRPr lang="ko-KR" altLang="en-US" sz="1100" b="1" spc="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100" spc="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388041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0" dirty="0"/>
                        <a:t>기업 주소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7FC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endParaRPr lang="ko-KR" altLang="en-US" sz="1100" spc="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4757974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0" dirty="0" smtClean="0"/>
                        <a:t>직원 수</a:t>
                      </a:r>
                      <a:endParaRPr lang="ko-KR" altLang="en-US" sz="1100" b="1" spc="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ko-KR" altLang="en-US" sz="1100" i="0" spc="0" dirty="0">
                          <a:solidFill>
                            <a:schemeClr val="tx1"/>
                          </a:solidFill>
                        </a:rPr>
                        <a:t>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0" dirty="0"/>
                        <a:t>설립일</a:t>
                      </a:r>
                      <a:endParaRPr lang="en-US" altLang="ko-KR" sz="1100" b="1" spc="0" dirty="0"/>
                    </a:p>
                    <a:p>
                      <a:pPr marL="0" indent="0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800" b="1" spc="-110" baseline="0" dirty="0" smtClean="0"/>
                        <a:t>* </a:t>
                      </a:r>
                      <a:r>
                        <a:rPr lang="ko-KR" altLang="en-US" sz="800" b="1" spc="-110" baseline="0" dirty="0" smtClean="0"/>
                        <a:t>개인사업자 </a:t>
                      </a:r>
                      <a:r>
                        <a:rPr lang="en-US" altLang="ko-KR" sz="800" b="1" spc="-110" baseline="0" dirty="0"/>
                        <a:t>:  </a:t>
                      </a:r>
                      <a:r>
                        <a:rPr lang="ko-KR" altLang="en-US" sz="800" b="1" spc="-110" baseline="0" dirty="0"/>
                        <a:t>사업자등록일상 </a:t>
                      </a:r>
                      <a:r>
                        <a:rPr lang="ko-KR" altLang="en-US" sz="800" b="1" spc="-110" baseline="0" dirty="0" smtClean="0"/>
                        <a:t>개업일</a:t>
                      </a:r>
                      <a:endParaRPr lang="en-US" altLang="ko-KR" sz="800" b="1" spc="-110" baseline="0" dirty="0" smtClean="0"/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800" b="1" spc="-110" baseline="0" dirty="0" smtClean="0"/>
                        <a:t>*  </a:t>
                      </a:r>
                      <a:r>
                        <a:rPr lang="ko-KR" altLang="en-US" sz="800" b="1" spc="-110" baseline="0" dirty="0" smtClean="0"/>
                        <a:t>법인사업자</a:t>
                      </a:r>
                      <a:r>
                        <a:rPr lang="en-US" altLang="ko-KR" sz="800" b="1" spc="-110" baseline="0" dirty="0" smtClean="0"/>
                        <a:t> :  </a:t>
                      </a:r>
                      <a:r>
                        <a:rPr lang="ko-KR" altLang="en-US" sz="800" b="1" spc="-110" baseline="0" dirty="0" err="1" smtClean="0"/>
                        <a:t>법인등기사항전부증명서상</a:t>
                      </a:r>
                      <a:r>
                        <a:rPr lang="ko-KR" altLang="en-US" sz="800" b="1" spc="-110" baseline="0" dirty="0" smtClean="0"/>
                        <a:t> 설립일 </a:t>
                      </a:r>
                      <a:endParaRPr lang="en-US" altLang="ko-KR" sz="800" b="1" spc="-110" baseline="0" dirty="0" smtClean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7FC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ko-KR" altLang="en-US" sz="1100" spc="0" dirty="0"/>
                        <a:t>년        월      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4518325"/>
                  </a:ext>
                </a:extLst>
              </a:tr>
              <a:tr h="50292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spc="0" dirty="0"/>
                        <a:t>신청 </a:t>
                      </a:r>
                      <a:r>
                        <a:rPr lang="en-US" altLang="ko-KR" sz="1100" b="1" spc="0" dirty="0"/>
                        <a:t>AC</a:t>
                      </a:r>
                      <a:r>
                        <a:rPr lang="ko-KR" altLang="en-US" sz="1100" b="1" spc="0" dirty="0"/>
                        <a:t>명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100" i="1" spc="0" dirty="0" err="1">
                          <a:solidFill>
                            <a:srgbClr val="0070C0"/>
                          </a:solidFill>
                        </a:rPr>
                        <a:t>씨엔티테크</a:t>
                      </a:r>
                      <a:r>
                        <a:rPr lang="en-US" altLang="ko-KR" sz="1100" i="1" spc="0" dirty="0">
                          <a:solidFill>
                            <a:srgbClr val="0070C0"/>
                          </a:solidFill>
                        </a:rPr>
                        <a:t>, </a:t>
                      </a:r>
                      <a:r>
                        <a:rPr lang="ko-KR" altLang="en-US" sz="1100" i="1" spc="0" dirty="0" err="1">
                          <a:solidFill>
                            <a:srgbClr val="0070C0"/>
                          </a:solidFill>
                        </a:rPr>
                        <a:t>엠와이소셜컴퍼니</a:t>
                      </a:r>
                      <a:r>
                        <a:rPr lang="en-US" altLang="ko-KR" sz="1100" i="1" spc="0" dirty="0">
                          <a:solidFill>
                            <a:srgbClr val="0070C0"/>
                          </a:solidFill>
                        </a:rPr>
                        <a:t>, </a:t>
                      </a:r>
                      <a:r>
                        <a:rPr lang="ko-KR" altLang="en-US" sz="1100" i="1" spc="0" dirty="0" err="1" smtClean="0">
                          <a:solidFill>
                            <a:srgbClr val="0070C0"/>
                          </a:solidFill>
                        </a:rPr>
                        <a:t>와이앤아처</a:t>
                      </a:r>
                      <a:r>
                        <a:rPr lang="ko-KR" altLang="en-US" sz="1100" i="1" spc="0" dirty="0" smtClean="0">
                          <a:solidFill>
                            <a:srgbClr val="0070C0"/>
                          </a:solidFill>
                        </a:rPr>
                        <a:t> 중 </a:t>
                      </a:r>
                      <a:r>
                        <a:rPr lang="en-US" altLang="ko-KR" sz="1100" i="1" spc="0" dirty="0">
                          <a:solidFill>
                            <a:srgbClr val="0070C0"/>
                          </a:solidFill>
                        </a:rPr>
                        <a:t>1</a:t>
                      </a:r>
                      <a:r>
                        <a:rPr lang="ko-KR" altLang="en-US" sz="1100" i="1" spc="0" dirty="0">
                          <a:solidFill>
                            <a:srgbClr val="0070C0"/>
                          </a:solidFill>
                        </a:rPr>
                        <a:t>개사 선택</a:t>
                      </a:r>
                      <a:r>
                        <a:rPr lang="ko-KR" altLang="en-US" sz="1100" i="1" spc="0" baseline="0" dirty="0">
                          <a:solidFill>
                            <a:srgbClr val="0070C0"/>
                          </a:solidFill>
                        </a:rPr>
                        <a:t> 후 기입</a:t>
                      </a:r>
                      <a:endParaRPr lang="ko-KR" altLang="en-US" sz="1100" i="1" spc="0" dirty="0">
                        <a:solidFill>
                          <a:srgbClr val="0070C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800" b="1" spc="-110" baseline="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7F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latinLnBrk="1"/>
                      <a:endParaRPr lang="ko-KR" altLang="en-US" sz="1100" spc="0" dirty="0"/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53773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8931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5F27B5B5-8E8C-4A1B-8C00-D262469EDBB7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sz="2200" b="1" dirty="0">
                <a:solidFill>
                  <a:schemeClr val="tx1"/>
                </a:solidFill>
                <a:latin typeface="+mn-ea"/>
              </a:rPr>
              <a:t>목차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60C7513D-99EC-41BA-BBBC-7FD6D836EF1B}"/>
              </a:ext>
            </a:extLst>
          </p:cNvPr>
          <p:cNvGrpSpPr/>
          <p:nvPr/>
        </p:nvGrpSpPr>
        <p:grpSpPr>
          <a:xfrm>
            <a:off x="633786" y="724822"/>
            <a:ext cx="7876428" cy="4327239"/>
            <a:chOff x="962861" y="1118526"/>
            <a:chExt cx="7876428" cy="4217863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C4B7D5C6-FB5C-49FB-94A9-2FADAA58B0BF}"/>
                </a:ext>
              </a:extLst>
            </p:cNvPr>
            <p:cNvSpPr/>
            <p:nvPr/>
          </p:nvSpPr>
          <p:spPr>
            <a:xfrm>
              <a:off x="962861" y="1118526"/>
              <a:ext cx="3609139" cy="18219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1600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2000" b="1" dirty="0">
                  <a:solidFill>
                    <a:schemeClr val="tx1"/>
                  </a:solidFill>
                  <a:latin typeface="+mj-ea"/>
                  <a:ea typeface="+mj-ea"/>
                </a:rPr>
                <a:t>I. </a:t>
              </a:r>
              <a:r>
                <a:rPr lang="ko-KR" altLang="en-US" sz="2000" b="1" dirty="0">
                  <a:solidFill>
                    <a:schemeClr val="tx1"/>
                  </a:solidFill>
                  <a:latin typeface="+mj-ea"/>
                  <a:ea typeface="+mj-ea"/>
                </a:rPr>
                <a:t>기업개요 및 현황</a:t>
              </a:r>
            </a:p>
            <a:p>
              <a:pPr>
                <a:lnSpc>
                  <a:spcPct val="150000"/>
                </a:lnSpc>
              </a:pPr>
              <a:r>
                <a:rPr lang="en-US" altLang="ko-KR" sz="1600" dirty="0">
                  <a:solidFill>
                    <a:schemeClr val="tx1"/>
                  </a:solidFill>
                  <a:latin typeface="+mj-ea"/>
                  <a:ea typeface="+mj-ea"/>
                </a:rPr>
                <a:t>  1. </a:t>
              </a: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개요 및 연혁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en-US" altLang="ko-KR" sz="1600" dirty="0">
                  <a:solidFill>
                    <a:schemeClr val="tx1"/>
                  </a:solidFill>
                  <a:latin typeface="+mj-ea"/>
                  <a:ea typeface="+mj-ea"/>
                </a:rPr>
                <a:t>2. </a:t>
              </a: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기업소개 및 창업배경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en-US" altLang="ko-KR" sz="1600" dirty="0">
                  <a:solidFill>
                    <a:schemeClr val="tx1"/>
                  </a:solidFill>
                  <a:latin typeface="+mj-ea"/>
                  <a:ea typeface="+mj-ea"/>
                </a:rPr>
                <a:t>3. </a:t>
              </a: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임직원 현황 및 </a:t>
              </a:r>
              <a:r>
                <a:rPr lang="ko-KR" altLang="en-US" sz="1600" dirty="0" smtClean="0">
                  <a:solidFill>
                    <a:schemeClr val="tx1"/>
                  </a:solidFill>
                  <a:latin typeface="+mj-ea"/>
                  <a:ea typeface="+mj-ea"/>
                </a:rPr>
                <a:t>조직</a:t>
              </a:r>
              <a:endParaRPr lang="en-US" altLang="ko-KR" dirty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>
                  <a:solidFill>
                    <a:schemeClr val="tx1"/>
                  </a:solidFill>
                  <a:latin typeface="+mj-ea"/>
                </a:rPr>
                <a:t> </a:t>
              </a:r>
              <a:r>
                <a:rPr lang="ko-KR" altLang="en-US" sz="1600" dirty="0" smtClean="0">
                  <a:solidFill>
                    <a:schemeClr val="tx1"/>
                  </a:solidFill>
                  <a:latin typeface="+mj-ea"/>
                </a:rPr>
                <a:t> </a:t>
              </a:r>
              <a:r>
                <a:rPr lang="en-US" altLang="ko-KR" sz="1600" dirty="0">
                  <a:solidFill>
                    <a:schemeClr val="tx1"/>
                  </a:solidFill>
                  <a:latin typeface="+mj-ea"/>
                </a:rPr>
                <a:t>4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+mj-ea"/>
                </a:rPr>
                <a:t>. </a:t>
              </a:r>
              <a:r>
                <a:rPr lang="ko-KR" altLang="en-US" sz="1600" dirty="0" smtClean="0">
                  <a:solidFill>
                    <a:schemeClr val="tx1"/>
                  </a:solidFill>
                  <a:latin typeface="+mj-ea"/>
                </a:rPr>
                <a:t>기업 재무상태</a:t>
              </a:r>
              <a:endParaRPr lang="en-US" altLang="ko-KR" sz="1600" dirty="0" smtClean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7A3DFC39-4D22-40AF-BD16-7164934A6232}"/>
                </a:ext>
              </a:extLst>
            </p:cNvPr>
            <p:cNvSpPr/>
            <p:nvPr/>
          </p:nvSpPr>
          <p:spPr>
            <a:xfrm>
              <a:off x="5230150" y="1118526"/>
              <a:ext cx="3609139" cy="144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1600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2000" b="1" dirty="0">
                  <a:solidFill>
                    <a:schemeClr val="tx1"/>
                  </a:solidFill>
                  <a:latin typeface="+mj-ea"/>
                </a:rPr>
                <a:t>III. </a:t>
              </a:r>
              <a:r>
                <a:rPr lang="ko-KR" altLang="en-US" sz="2000" b="1" dirty="0" smtClean="0">
                  <a:solidFill>
                    <a:schemeClr val="tx1"/>
                  </a:solidFill>
                  <a:latin typeface="+mj-ea"/>
                </a:rPr>
                <a:t>관광산업 파급효과</a:t>
              </a:r>
              <a:endParaRPr lang="en-US" altLang="ko-KR" sz="2000" b="1" dirty="0" smtClean="0">
                <a:solidFill>
                  <a:schemeClr val="tx1"/>
                </a:solidFill>
                <a:latin typeface="+mj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2000" b="1" dirty="0" smtClean="0">
                  <a:solidFill>
                    <a:schemeClr val="tx1"/>
                  </a:solidFill>
                  <a:latin typeface="+mj-ea"/>
                </a:rPr>
                <a:t>Ⅳ</a:t>
              </a:r>
              <a:r>
                <a:rPr lang="en-US" altLang="ko-KR" sz="2000" b="1" dirty="0" smtClean="0">
                  <a:solidFill>
                    <a:schemeClr val="tx1"/>
                  </a:solidFill>
                  <a:latin typeface="+mj-ea"/>
                  <a:ea typeface="+mj-ea"/>
                </a:rPr>
                <a:t>. </a:t>
              </a:r>
              <a:r>
                <a:rPr lang="ko-KR" altLang="en-US" sz="2000" b="1" dirty="0">
                  <a:solidFill>
                    <a:schemeClr val="tx1"/>
                  </a:solidFill>
                  <a:latin typeface="+mj-ea"/>
                  <a:ea typeface="+mj-ea"/>
                </a:rPr>
                <a:t>사업화 전략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en-US" altLang="ko-KR" sz="1600" dirty="0">
                  <a:solidFill>
                    <a:schemeClr val="tx1"/>
                  </a:solidFill>
                  <a:latin typeface="+mj-ea"/>
                  <a:ea typeface="+mj-ea"/>
                </a:rPr>
                <a:t>1. </a:t>
              </a: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국내외 사업화 세부전략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en-US" altLang="ko-KR" sz="1600" dirty="0">
                  <a:solidFill>
                    <a:schemeClr val="tx1"/>
                  </a:solidFill>
                  <a:latin typeface="+mj-ea"/>
                  <a:ea typeface="+mj-ea"/>
                </a:rPr>
                <a:t>2. </a:t>
              </a:r>
              <a:r>
                <a:rPr lang="ko-KR" altLang="en-US" sz="1600" dirty="0" smtClean="0">
                  <a:solidFill>
                    <a:schemeClr val="tx1"/>
                  </a:solidFill>
                  <a:latin typeface="+mj-ea"/>
                  <a:ea typeface="+mj-ea"/>
                </a:rPr>
                <a:t>세부 추진계획</a:t>
              </a:r>
              <a:endParaRPr lang="ko-KR" altLang="en-US" sz="16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3C0A5B4C-18AA-4B3E-9803-756261F57859}"/>
                </a:ext>
              </a:extLst>
            </p:cNvPr>
            <p:cNvSpPr/>
            <p:nvPr/>
          </p:nvSpPr>
          <p:spPr>
            <a:xfrm>
              <a:off x="962861" y="2940454"/>
              <a:ext cx="3609139" cy="239593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1600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2000" b="1" dirty="0">
                  <a:solidFill>
                    <a:schemeClr val="tx1"/>
                  </a:solidFill>
                  <a:latin typeface="+mj-ea"/>
                  <a:ea typeface="+mj-ea"/>
                </a:rPr>
                <a:t>II. </a:t>
              </a:r>
              <a:r>
                <a:rPr lang="ko-KR" altLang="en-US" sz="2000" b="1" dirty="0">
                  <a:solidFill>
                    <a:schemeClr val="tx1"/>
                  </a:solidFill>
                  <a:latin typeface="+mj-ea"/>
                  <a:ea typeface="+mj-ea"/>
                </a:rPr>
                <a:t>시장분석 및 사업아이템 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en-US" altLang="ko-KR" sz="1600" dirty="0">
                  <a:solidFill>
                    <a:schemeClr val="tx1"/>
                  </a:solidFill>
                  <a:latin typeface="+mj-ea"/>
                  <a:ea typeface="+mj-ea"/>
                </a:rPr>
                <a:t>1. </a:t>
              </a: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문제정의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en-US" altLang="ko-KR" sz="1600" dirty="0">
                  <a:solidFill>
                    <a:schemeClr val="tx1"/>
                  </a:solidFill>
                  <a:latin typeface="+mj-ea"/>
                  <a:ea typeface="+mj-ea"/>
                </a:rPr>
                <a:t>2. </a:t>
              </a: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시장분석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en-US" altLang="ko-KR" sz="1600" dirty="0">
                  <a:solidFill>
                    <a:schemeClr val="tx1"/>
                  </a:solidFill>
                  <a:latin typeface="+mj-ea"/>
                  <a:ea typeface="+mj-ea"/>
                </a:rPr>
                <a:t>3. </a:t>
              </a: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사업아이템 요약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en-US" altLang="ko-KR" sz="1600" dirty="0">
                  <a:solidFill>
                    <a:schemeClr val="tx1"/>
                  </a:solidFill>
                  <a:latin typeface="+mj-ea"/>
                  <a:ea typeface="+mj-ea"/>
                </a:rPr>
                <a:t>4. </a:t>
              </a: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사업아이템의 </a:t>
              </a:r>
              <a:r>
                <a:rPr lang="ko-KR" altLang="en-US" sz="1600" dirty="0" smtClean="0">
                  <a:solidFill>
                    <a:schemeClr val="tx1"/>
                  </a:solidFill>
                  <a:latin typeface="+mj-ea"/>
                  <a:ea typeface="+mj-ea"/>
                </a:rPr>
                <a:t>독창성 및 우수성</a:t>
              </a:r>
              <a:endParaRPr lang="ko-KR" altLang="en-US" sz="1600" dirty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en-US" altLang="ko-KR" sz="1600" dirty="0">
                  <a:solidFill>
                    <a:schemeClr val="tx1"/>
                  </a:solidFill>
                  <a:latin typeface="+mj-ea"/>
                  <a:ea typeface="+mj-ea"/>
                </a:rPr>
                <a:t>5. </a:t>
              </a:r>
              <a:r>
                <a:rPr lang="ko-KR" altLang="en-US" sz="1600" dirty="0" smtClean="0">
                  <a:solidFill>
                    <a:schemeClr val="tx1"/>
                  </a:solidFill>
                  <a:latin typeface="+mj-ea"/>
                  <a:ea typeface="+mj-ea"/>
                </a:rPr>
                <a:t>수익모델</a:t>
              </a:r>
              <a:endParaRPr lang="ko-KR" altLang="en-US" sz="16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C3C9640E-6707-4FA3-94C7-4160BD0BC168}"/>
                </a:ext>
              </a:extLst>
            </p:cNvPr>
            <p:cNvSpPr/>
            <p:nvPr/>
          </p:nvSpPr>
          <p:spPr>
            <a:xfrm>
              <a:off x="5230149" y="2940454"/>
              <a:ext cx="3609139" cy="1980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1600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2000" b="1" dirty="0" smtClean="0">
                  <a:solidFill>
                    <a:schemeClr val="tx1"/>
                  </a:solidFill>
                  <a:latin typeface="+mj-ea"/>
                  <a:ea typeface="+mj-ea"/>
                </a:rPr>
                <a:t>Ⅴ. </a:t>
              </a:r>
              <a:r>
                <a:rPr lang="ko-KR" altLang="en-US" sz="2000" b="1" dirty="0">
                  <a:solidFill>
                    <a:schemeClr val="tx1"/>
                  </a:solidFill>
                  <a:latin typeface="+mj-ea"/>
                  <a:ea typeface="+mj-ea"/>
                </a:rPr>
                <a:t>성과목표 및 </a:t>
              </a:r>
              <a:r>
                <a:rPr lang="ko-KR" altLang="en-US" sz="2000" b="1" dirty="0" err="1" smtClean="0">
                  <a:solidFill>
                    <a:schemeClr val="tx1"/>
                  </a:solidFill>
                  <a:latin typeface="+mj-ea"/>
                  <a:ea typeface="+mj-ea"/>
                </a:rPr>
                <a:t>로드맵</a:t>
              </a:r>
              <a:endParaRPr lang="en-US" altLang="ko-KR" sz="2000" b="1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ko-KR" altLang="en-US" sz="16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en-US" altLang="ko-KR" sz="1600" dirty="0">
                  <a:solidFill>
                    <a:schemeClr val="tx1"/>
                  </a:solidFill>
                  <a:latin typeface="+mj-ea"/>
                  <a:ea typeface="+mj-ea"/>
                </a:rPr>
                <a:t>1. </a:t>
              </a: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성과목표</a:t>
              </a:r>
            </a:p>
            <a:p>
              <a:pPr>
                <a:lnSpc>
                  <a:spcPct val="150000"/>
                </a:lnSpc>
              </a:pP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en-US" altLang="ko-KR" sz="1600" dirty="0">
                  <a:solidFill>
                    <a:schemeClr val="tx1"/>
                  </a:solidFill>
                  <a:latin typeface="+mj-ea"/>
                  <a:ea typeface="+mj-ea"/>
                </a:rPr>
                <a:t>2. </a:t>
              </a:r>
              <a:r>
                <a:rPr lang="ko-KR" altLang="en-US" sz="1600" dirty="0">
                  <a:solidFill>
                    <a:schemeClr val="tx1"/>
                  </a:solidFill>
                  <a:latin typeface="+mj-ea"/>
                  <a:ea typeface="+mj-ea"/>
                </a:rPr>
                <a:t>세부 추진계획 및 </a:t>
              </a:r>
              <a:r>
                <a:rPr lang="ko-KR" altLang="en-US" sz="1600" dirty="0" smtClean="0">
                  <a:solidFill>
                    <a:schemeClr val="tx1"/>
                  </a:solidFill>
                  <a:latin typeface="+mj-ea"/>
                  <a:ea typeface="+mj-ea"/>
                </a:rPr>
                <a:t>일정</a:t>
              </a:r>
              <a:endParaRPr lang="en-US" altLang="ko-KR" sz="1600" dirty="0" smtClean="0">
                <a:solidFill>
                  <a:schemeClr val="tx1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ko-KR" sz="2000" b="1" dirty="0" smtClean="0">
                  <a:solidFill>
                    <a:schemeClr val="tx1"/>
                  </a:solidFill>
                  <a:latin typeface="+mj-ea"/>
                </a:rPr>
                <a:t>Ⅵ. </a:t>
              </a:r>
              <a:r>
                <a:rPr lang="ko-KR" altLang="en-US" sz="2000" b="1" dirty="0" smtClean="0">
                  <a:solidFill>
                    <a:schemeClr val="tx1"/>
                  </a:solidFill>
                  <a:latin typeface="+mj-ea"/>
                </a:rPr>
                <a:t>사업화 자금 활용 계획</a:t>
              </a:r>
              <a:endParaRPr lang="ko-KR" altLang="en-US" sz="16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0" name="직사각형 9">
            <a:extLst>
              <a:ext uri="{FF2B5EF4-FFF2-40B4-BE49-F238E27FC236}">
                <a16:creationId xmlns:a16="http://schemas.microsoft.com/office/drawing/2014/main" id="{5469DF78-DFA5-42A7-9110-B2E77A287EB1}"/>
              </a:ext>
            </a:extLst>
          </p:cNvPr>
          <p:cNvSpPr/>
          <p:nvPr/>
        </p:nvSpPr>
        <p:spPr>
          <a:xfrm>
            <a:off x="143544" y="5274644"/>
            <a:ext cx="8856913" cy="1007623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700"/>
              </a:lnSpc>
            </a:pP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[</a:t>
            </a:r>
            <a:r>
              <a:rPr lang="ko-KR" altLang="en-US" sz="1050" b="1" dirty="0">
                <a:solidFill>
                  <a:srgbClr val="0070C0"/>
                </a:solidFill>
                <a:latin typeface="+mj-ea"/>
                <a:ea typeface="+mj-ea"/>
              </a:rPr>
              <a:t>작성요령</a:t>
            </a: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]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본 목차의 항목을 포함하여 작성하되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발표 내용에 따라 항목을 추가하여 작성 가능합니다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.</a:t>
            </a:r>
            <a:endParaRPr lang="en-US" altLang="ko-KR" sz="1050" dirty="0">
              <a:solidFill>
                <a:srgbClr val="0070C0"/>
              </a:solidFill>
              <a:latin typeface="+mj-ea"/>
              <a:ea typeface="+mj-ea"/>
            </a:endParaRP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단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목차 중 심사기준에 포함된 사항을 작성하지 않거나 삭제하는 경우 해당 부분 평가가 어려운 점 유의해주시기 바랍니다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. </a:t>
            </a:r>
          </a:p>
          <a:p>
            <a:pPr>
              <a:lnSpc>
                <a:spcPts val="1700"/>
              </a:lnSpc>
            </a:pP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  ※ 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공고문 내 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[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평가기준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&gt;</a:t>
            </a:r>
            <a:r>
              <a:rPr lang="ko-KR" altLang="en-US" sz="1050" dirty="0" err="1" smtClean="0">
                <a:solidFill>
                  <a:srgbClr val="0070C0"/>
                </a:solidFill>
                <a:latin typeface="+mj-ea"/>
                <a:ea typeface="+mj-ea"/>
              </a:rPr>
              <a:t>발표평가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&gt;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평가항목 및 평가내용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]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을 반드시 확인해주시기 바랍니다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.</a:t>
            </a:r>
            <a:endParaRPr lang="en-US" altLang="ko-KR" sz="1050" dirty="0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16206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1D449D9-3589-4940-90B6-7A0218274190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200" b="1" dirty="0">
                <a:solidFill>
                  <a:schemeClr val="tx1"/>
                </a:solidFill>
                <a:latin typeface="+mn-ea"/>
              </a:rPr>
              <a:t>I. </a:t>
            </a:r>
            <a:r>
              <a:rPr lang="ko-KR" altLang="en-US" sz="2200" b="1" dirty="0">
                <a:solidFill>
                  <a:schemeClr val="tx1"/>
                </a:solidFill>
                <a:latin typeface="+mn-ea"/>
              </a:rPr>
              <a:t>기업개요 및 현황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F46F33C-0842-4C03-BCD3-1ED0906A71FA}"/>
              </a:ext>
            </a:extLst>
          </p:cNvPr>
          <p:cNvSpPr/>
          <p:nvPr/>
        </p:nvSpPr>
        <p:spPr>
          <a:xfrm>
            <a:off x="381000" y="665718"/>
            <a:ext cx="8763000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ko-KR" altLang="en-US" dirty="0">
                <a:solidFill>
                  <a:schemeClr val="tx1"/>
                </a:solidFill>
                <a:latin typeface="+mj-ea"/>
                <a:ea typeface="+mj-ea"/>
              </a:rPr>
              <a:t> 1.  개요 및 연혁</a:t>
            </a:r>
          </a:p>
        </p:txBody>
      </p:sp>
    </p:spTree>
    <p:extLst>
      <p:ext uri="{BB962C8B-B14F-4D97-AF65-F5344CB8AC3E}">
        <p14:creationId xmlns:p14="http://schemas.microsoft.com/office/powerpoint/2010/main" val="39326627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1D449D9-3589-4940-90B6-7A0218274190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200" b="1" dirty="0">
                <a:solidFill>
                  <a:schemeClr val="tx1"/>
                </a:solidFill>
                <a:latin typeface="+mn-ea"/>
              </a:rPr>
              <a:t>I. </a:t>
            </a:r>
            <a:r>
              <a:rPr lang="ko-KR" altLang="en-US" sz="2200" b="1" dirty="0">
                <a:solidFill>
                  <a:schemeClr val="tx1"/>
                </a:solidFill>
                <a:latin typeface="+mn-ea"/>
              </a:rPr>
              <a:t>기업개요 및 현황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F46F33C-0842-4C03-BCD3-1ED0906A71FA}"/>
              </a:ext>
            </a:extLst>
          </p:cNvPr>
          <p:cNvSpPr/>
          <p:nvPr/>
        </p:nvSpPr>
        <p:spPr>
          <a:xfrm>
            <a:off x="381000" y="665718"/>
            <a:ext cx="8763000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dirty="0">
                <a:solidFill>
                  <a:schemeClr val="tx1"/>
                </a:solidFill>
                <a:latin typeface="+mj-ea"/>
                <a:ea typeface="+mj-ea"/>
              </a:rPr>
              <a:t>2. </a:t>
            </a:r>
            <a:r>
              <a:rPr lang="ko-KR" altLang="en-US" dirty="0">
                <a:solidFill>
                  <a:schemeClr val="tx1"/>
                </a:solidFill>
                <a:latin typeface="+mj-ea"/>
                <a:ea typeface="+mj-ea"/>
              </a:rPr>
              <a:t>기업소개 및 창업배경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5045A0E-228F-44CA-8A59-AF8E74DCE1A7}"/>
              </a:ext>
            </a:extLst>
          </p:cNvPr>
          <p:cNvSpPr/>
          <p:nvPr/>
        </p:nvSpPr>
        <p:spPr>
          <a:xfrm>
            <a:off x="143544" y="5168900"/>
            <a:ext cx="8856913" cy="1041403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700"/>
              </a:lnSpc>
            </a:pP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[</a:t>
            </a:r>
            <a:r>
              <a:rPr lang="ko-KR" altLang="en-US" sz="1050" b="1" dirty="0">
                <a:solidFill>
                  <a:srgbClr val="0070C0"/>
                </a:solidFill>
                <a:latin typeface="+mj-ea"/>
                <a:ea typeface="+mj-ea"/>
              </a:rPr>
              <a:t>작성요령</a:t>
            </a: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]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관광산업과의 연관성 필수 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작성</a:t>
            </a:r>
            <a:endParaRPr lang="ko-KR" altLang="en-US" sz="1050" dirty="0">
              <a:solidFill>
                <a:srgbClr val="0070C0"/>
              </a:solidFill>
              <a:latin typeface="+mj-ea"/>
              <a:ea typeface="+mj-ea"/>
            </a:endParaRP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프로그램 신청 동기 및 바라는 점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프로그램 종료 후 목표 및 발전 방향 등</a:t>
            </a:r>
          </a:p>
        </p:txBody>
      </p:sp>
    </p:spTree>
    <p:extLst>
      <p:ext uri="{BB962C8B-B14F-4D97-AF65-F5344CB8AC3E}">
        <p14:creationId xmlns:p14="http://schemas.microsoft.com/office/powerpoint/2010/main" val="3060594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1D449D9-3589-4940-90B6-7A0218274190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200" b="1" dirty="0">
                <a:solidFill>
                  <a:schemeClr val="tx1"/>
                </a:solidFill>
                <a:latin typeface="+mn-ea"/>
              </a:rPr>
              <a:t>I. </a:t>
            </a:r>
            <a:r>
              <a:rPr lang="ko-KR" altLang="en-US" sz="2200" b="1" dirty="0">
                <a:solidFill>
                  <a:schemeClr val="tx1"/>
                </a:solidFill>
                <a:latin typeface="+mn-ea"/>
              </a:rPr>
              <a:t>기업개요 및 현황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F46F33C-0842-4C03-BCD3-1ED0906A71FA}"/>
              </a:ext>
            </a:extLst>
          </p:cNvPr>
          <p:cNvSpPr/>
          <p:nvPr/>
        </p:nvSpPr>
        <p:spPr>
          <a:xfrm>
            <a:off x="381000" y="665718"/>
            <a:ext cx="8763000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dirty="0">
                <a:solidFill>
                  <a:schemeClr val="tx1"/>
                </a:solidFill>
                <a:latin typeface="+mj-ea"/>
                <a:ea typeface="+mj-ea"/>
              </a:rPr>
              <a:t>3. </a:t>
            </a:r>
            <a:r>
              <a:rPr lang="ko-KR" altLang="en-US" dirty="0">
                <a:solidFill>
                  <a:schemeClr val="tx1"/>
                </a:solidFill>
                <a:latin typeface="+mj-ea"/>
                <a:ea typeface="+mj-ea"/>
              </a:rPr>
              <a:t>임직원 현황 및 조직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5045A0E-228F-44CA-8A59-AF8E74DCE1A7}"/>
              </a:ext>
            </a:extLst>
          </p:cNvPr>
          <p:cNvSpPr/>
          <p:nvPr/>
        </p:nvSpPr>
        <p:spPr>
          <a:xfrm>
            <a:off x="143544" y="5168900"/>
            <a:ext cx="8856913" cy="1041403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700"/>
              </a:lnSpc>
            </a:pP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[</a:t>
            </a:r>
            <a:r>
              <a:rPr lang="ko-KR" altLang="en-US" sz="1050" b="1" dirty="0">
                <a:solidFill>
                  <a:srgbClr val="0070C0"/>
                </a:solidFill>
                <a:latin typeface="+mj-ea"/>
                <a:ea typeface="+mj-ea"/>
              </a:rPr>
              <a:t>작성요령</a:t>
            </a: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]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조직도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상근 직원 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(4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대 보험 가입자 기준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)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현황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구성원 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(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대표자 포함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)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의 사업 관련 역량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전문성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인력 구성의 적정성 등 기술</a:t>
            </a:r>
          </a:p>
        </p:txBody>
      </p:sp>
    </p:spTree>
    <p:extLst>
      <p:ext uri="{BB962C8B-B14F-4D97-AF65-F5344CB8AC3E}">
        <p14:creationId xmlns:p14="http://schemas.microsoft.com/office/powerpoint/2010/main" val="124563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1D449D9-3589-4940-90B6-7A0218274190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200" b="1" dirty="0">
                <a:solidFill>
                  <a:schemeClr val="tx1"/>
                </a:solidFill>
                <a:latin typeface="+mn-ea"/>
              </a:rPr>
              <a:t>I. </a:t>
            </a:r>
            <a:r>
              <a:rPr lang="ko-KR" altLang="en-US" sz="2200" b="1" dirty="0">
                <a:solidFill>
                  <a:schemeClr val="tx1"/>
                </a:solidFill>
                <a:latin typeface="+mn-ea"/>
              </a:rPr>
              <a:t>기업개요 및 현황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F46F33C-0842-4C03-BCD3-1ED0906A71FA}"/>
              </a:ext>
            </a:extLst>
          </p:cNvPr>
          <p:cNvSpPr/>
          <p:nvPr/>
        </p:nvSpPr>
        <p:spPr>
          <a:xfrm>
            <a:off x="381000" y="665718"/>
            <a:ext cx="8763000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dirty="0" smtClean="0">
                <a:solidFill>
                  <a:schemeClr val="tx1"/>
                </a:solidFill>
                <a:latin typeface="+mj-ea"/>
                <a:ea typeface="+mj-ea"/>
              </a:rPr>
              <a:t>4. </a:t>
            </a:r>
            <a:r>
              <a:rPr lang="ko-KR" altLang="en-US" dirty="0" smtClean="0">
                <a:solidFill>
                  <a:schemeClr val="tx1"/>
                </a:solidFill>
                <a:latin typeface="+mj-ea"/>
                <a:ea typeface="+mj-ea"/>
              </a:rPr>
              <a:t>기업 재무상태</a:t>
            </a:r>
            <a:endParaRPr lang="ko-KR" altLang="en-US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5045A0E-228F-44CA-8A59-AF8E74DCE1A7}"/>
              </a:ext>
            </a:extLst>
          </p:cNvPr>
          <p:cNvSpPr/>
          <p:nvPr/>
        </p:nvSpPr>
        <p:spPr>
          <a:xfrm>
            <a:off x="143544" y="5168900"/>
            <a:ext cx="8856913" cy="1041403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700"/>
              </a:lnSpc>
            </a:pP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[</a:t>
            </a:r>
            <a:r>
              <a:rPr lang="ko-KR" altLang="en-US" sz="1050" b="1" dirty="0">
                <a:solidFill>
                  <a:srgbClr val="0070C0"/>
                </a:solidFill>
                <a:latin typeface="+mj-ea"/>
                <a:ea typeface="+mj-ea"/>
              </a:rPr>
              <a:t>작성요령</a:t>
            </a: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]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매출액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자기자본비율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부채비율 등 재무상태 기재</a:t>
            </a:r>
            <a:endParaRPr lang="en-US" altLang="ko-KR" sz="1050" dirty="0" smtClean="0">
              <a:solidFill>
                <a:srgbClr val="0070C0"/>
              </a:solidFill>
              <a:latin typeface="+mj-ea"/>
              <a:ea typeface="+mj-ea"/>
            </a:endParaRP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그 외 투자유치 실적 등</a:t>
            </a:r>
            <a:endParaRPr lang="ko-KR" altLang="en-US" sz="1050" dirty="0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85114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1D449D9-3589-4940-90B6-7A0218274190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200" b="1" dirty="0">
                <a:solidFill>
                  <a:schemeClr val="tx1"/>
                </a:solidFill>
                <a:latin typeface="+mn-ea"/>
              </a:rPr>
              <a:t>II. </a:t>
            </a:r>
            <a:r>
              <a:rPr lang="ko-KR" altLang="en-US" sz="2200" b="1" dirty="0">
                <a:solidFill>
                  <a:schemeClr val="tx1"/>
                </a:solidFill>
                <a:latin typeface="+mn-ea"/>
              </a:rPr>
              <a:t>시장분석 및 사업아이템 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F46F33C-0842-4C03-BCD3-1ED0906A71FA}"/>
              </a:ext>
            </a:extLst>
          </p:cNvPr>
          <p:cNvSpPr/>
          <p:nvPr/>
        </p:nvSpPr>
        <p:spPr>
          <a:xfrm>
            <a:off x="381000" y="665718"/>
            <a:ext cx="8763000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dirty="0">
                <a:solidFill>
                  <a:schemeClr val="tx1"/>
                </a:solidFill>
                <a:latin typeface="+mj-ea"/>
                <a:ea typeface="+mj-ea"/>
              </a:rPr>
              <a:t>1. </a:t>
            </a:r>
            <a:r>
              <a:rPr lang="ko-KR" altLang="en-US" dirty="0">
                <a:solidFill>
                  <a:schemeClr val="tx1"/>
                </a:solidFill>
                <a:latin typeface="+mj-ea"/>
                <a:ea typeface="+mj-ea"/>
              </a:rPr>
              <a:t>문제정의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5045A0E-228F-44CA-8A59-AF8E74DCE1A7}"/>
              </a:ext>
            </a:extLst>
          </p:cNvPr>
          <p:cNvSpPr/>
          <p:nvPr/>
        </p:nvSpPr>
        <p:spPr>
          <a:xfrm>
            <a:off x="143544" y="5168900"/>
            <a:ext cx="8856913" cy="1041403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700"/>
              </a:lnSpc>
            </a:pP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[</a:t>
            </a:r>
            <a:r>
              <a:rPr lang="ko-KR" altLang="en-US" sz="1050" b="1" dirty="0">
                <a:solidFill>
                  <a:srgbClr val="0070C0"/>
                </a:solidFill>
                <a:latin typeface="+mj-ea"/>
                <a:ea typeface="+mj-ea"/>
              </a:rPr>
              <a:t>작성요령</a:t>
            </a: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]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귀사가 해결하고자 하는 문제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(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사회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/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시장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)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는 무엇이며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,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왜 해결이 필요한지 설명 작성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사회문제와 시장문제가 구분되는 경우 각각의 문제정의 작성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설명을 위한 첨부자료의 경우 신뢰할 수 있는 정보임을 확인할 수 있도록 출처 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명기</a:t>
            </a:r>
          </a:p>
        </p:txBody>
      </p:sp>
    </p:spTree>
    <p:extLst>
      <p:ext uri="{BB962C8B-B14F-4D97-AF65-F5344CB8AC3E}">
        <p14:creationId xmlns:p14="http://schemas.microsoft.com/office/powerpoint/2010/main" val="18636479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11D449D9-3589-4940-90B6-7A0218274190}"/>
              </a:ext>
            </a:extLst>
          </p:cNvPr>
          <p:cNvSpPr/>
          <p:nvPr/>
        </p:nvSpPr>
        <p:spPr>
          <a:xfrm>
            <a:off x="0" y="1"/>
            <a:ext cx="9144000" cy="558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2200" b="1">
                <a:solidFill>
                  <a:schemeClr val="tx1"/>
                </a:solidFill>
                <a:latin typeface="+mn-ea"/>
              </a:rPr>
              <a:t>II. </a:t>
            </a:r>
            <a:r>
              <a:rPr lang="ko-KR" altLang="en-US" sz="2200" b="1">
                <a:solidFill>
                  <a:schemeClr val="tx1"/>
                </a:solidFill>
                <a:latin typeface="+mn-ea"/>
              </a:rPr>
              <a:t>시장분석 및 사업아이템 </a:t>
            </a:r>
            <a:endParaRPr lang="ko-KR" altLang="en-US" sz="2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9F46F33C-0842-4C03-BCD3-1ED0906A71FA}"/>
              </a:ext>
            </a:extLst>
          </p:cNvPr>
          <p:cNvSpPr/>
          <p:nvPr/>
        </p:nvSpPr>
        <p:spPr>
          <a:xfrm>
            <a:off x="381000" y="665718"/>
            <a:ext cx="8763000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000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ko-KR" dirty="0">
                <a:solidFill>
                  <a:schemeClr val="tx1"/>
                </a:solidFill>
                <a:latin typeface="+mj-ea"/>
                <a:ea typeface="+mj-ea"/>
              </a:rPr>
              <a:t>2. </a:t>
            </a:r>
            <a:r>
              <a:rPr lang="ko-KR" altLang="en-US" dirty="0">
                <a:solidFill>
                  <a:schemeClr val="tx1"/>
                </a:solidFill>
                <a:latin typeface="+mj-ea"/>
                <a:ea typeface="+mj-ea"/>
              </a:rPr>
              <a:t>시장분석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B5045A0E-228F-44CA-8A59-AF8E74DCE1A7}"/>
              </a:ext>
            </a:extLst>
          </p:cNvPr>
          <p:cNvSpPr/>
          <p:nvPr/>
        </p:nvSpPr>
        <p:spPr>
          <a:xfrm>
            <a:off x="143544" y="5168900"/>
            <a:ext cx="8856913" cy="1041403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127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700"/>
              </a:lnSpc>
            </a:pP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[</a:t>
            </a:r>
            <a:r>
              <a:rPr lang="ko-KR" altLang="en-US" sz="1050" b="1" dirty="0">
                <a:solidFill>
                  <a:srgbClr val="0070C0"/>
                </a:solidFill>
                <a:latin typeface="+mj-ea"/>
                <a:ea typeface="+mj-ea"/>
              </a:rPr>
              <a:t>작성요령</a:t>
            </a:r>
            <a:r>
              <a:rPr lang="en-US" altLang="ko-KR" sz="1050" b="1" dirty="0">
                <a:solidFill>
                  <a:srgbClr val="0070C0"/>
                </a:solidFill>
                <a:latin typeface="+mj-ea"/>
                <a:ea typeface="+mj-ea"/>
              </a:rPr>
              <a:t>]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사업아이템의 타깃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시장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(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국내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&amp;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해외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)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규모 및 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전망 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&amp;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판매 전략 </a:t>
            </a:r>
            <a:r>
              <a:rPr lang="en-US" altLang="ko-KR" sz="1050" dirty="0">
                <a:solidFill>
                  <a:srgbClr val="0070C0"/>
                </a:solidFill>
                <a:latin typeface="+mj-ea"/>
                <a:ea typeface="+mj-ea"/>
              </a:rPr>
              <a:t>&amp; </a:t>
            </a:r>
            <a:r>
              <a:rPr lang="ko-KR" altLang="en-US" sz="1050" dirty="0" err="1" smtClean="0">
                <a:solidFill>
                  <a:srgbClr val="0070C0"/>
                </a:solidFill>
                <a:latin typeface="+mj-ea"/>
                <a:ea typeface="+mj-ea"/>
              </a:rPr>
              <a:t>타깃고객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 및 비즈니스파트너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등 작성 </a:t>
            </a:r>
          </a:p>
          <a:p>
            <a:pPr marL="171450" indent="-171450">
              <a:lnSpc>
                <a:spcPts val="17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주력 제품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/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기술</a:t>
            </a:r>
            <a:r>
              <a:rPr lang="en-US" altLang="ko-KR" sz="1050" dirty="0" smtClean="0">
                <a:solidFill>
                  <a:srgbClr val="0070C0"/>
                </a:solidFill>
                <a:latin typeface="+mj-ea"/>
                <a:ea typeface="+mj-ea"/>
              </a:rPr>
              <a:t>/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서비스와 직접적 </a:t>
            </a:r>
            <a:r>
              <a:rPr lang="ko-KR" altLang="en-US" sz="1050" dirty="0">
                <a:solidFill>
                  <a:srgbClr val="0070C0"/>
                </a:solidFill>
                <a:latin typeface="+mj-ea"/>
                <a:ea typeface="+mj-ea"/>
              </a:rPr>
              <a:t>경쟁관계에 있는 국내외 기업 동향 등 </a:t>
            </a:r>
            <a:r>
              <a:rPr lang="ko-KR" altLang="en-US" sz="1050" dirty="0" smtClean="0">
                <a:solidFill>
                  <a:srgbClr val="0070C0"/>
                </a:solidFill>
                <a:latin typeface="+mj-ea"/>
                <a:ea typeface="+mj-ea"/>
              </a:rPr>
              <a:t>서술</a:t>
            </a:r>
            <a:endParaRPr lang="ko-KR" altLang="en-US" sz="1050" dirty="0">
              <a:solidFill>
                <a:srgbClr val="0070C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62284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392</TotalTime>
  <Words>870</Words>
  <Application>Microsoft Office PowerPoint</Application>
  <PresentationFormat>화면 슬라이드 쇼(4:3)</PresentationFormat>
  <Paragraphs>151</Paragraphs>
  <Slides>18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5" baseType="lpstr">
      <vt:lpstr>HG꼬딕씨 80g</vt:lpstr>
      <vt:lpstr>맑은 고딕</vt:lpstr>
      <vt:lpstr>함초롬돋움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66</cp:revision>
  <cp:lastPrinted>2023-03-08T02:55:14Z</cp:lastPrinted>
  <dcterms:created xsi:type="dcterms:W3CDTF">2022-04-07T14:10:54Z</dcterms:created>
  <dcterms:modified xsi:type="dcterms:W3CDTF">2023-03-08T05:31:16Z</dcterms:modified>
</cp:coreProperties>
</file>