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2"/>
  </p:handoutMasterIdLst>
  <p:sldIdLst>
    <p:sldId id="256" r:id="rId2"/>
    <p:sldId id="257" r:id="rId3"/>
    <p:sldId id="258" r:id="rId4"/>
    <p:sldId id="263" r:id="rId5"/>
    <p:sldId id="259" r:id="rId6"/>
    <p:sldId id="271" r:id="rId7"/>
    <p:sldId id="268" r:id="rId8"/>
    <p:sldId id="272" r:id="rId9"/>
    <p:sldId id="270" r:id="rId10"/>
    <p:sldId id="273" r:id="rId11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6F6F"/>
    <a:srgbClr val="FF5050"/>
    <a:srgbClr val="01A8A9"/>
    <a:srgbClr val="03A6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29C148-0269-4E2C-A10C-23B190518FF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86934-8684-47C1-91F1-7AC74FC553C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26037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8270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8935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7620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402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758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6931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71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351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3061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8865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422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CBE4D-F6FE-487D-8A23-600BB6DAAFD7}" type="datetimeFigureOut">
              <a:rPr lang="ko-KR" altLang="en-US" smtClean="0"/>
              <a:t>2025-01-08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2A5EC-89FC-48E0-B0D2-1560AD9E9E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294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523996" y="1526176"/>
            <a:ext cx="9144000" cy="1088980"/>
          </a:xfrm>
        </p:spPr>
        <p:txBody>
          <a:bodyPr>
            <a:normAutofit/>
          </a:bodyPr>
          <a:lstStyle/>
          <a:p>
            <a:r>
              <a:rPr lang="ko-KR" altLang="en-US" sz="5400" b="1" dirty="0" err="1" smtClean="0"/>
              <a:t>게임명</a:t>
            </a:r>
            <a:endParaRPr lang="ko-KR" altLang="en-US" sz="5400" b="1" dirty="0"/>
          </a:p>
        </p:txBody>
      </p:sp>
      <p:sp>
        <p:nvSpPr>
          <p:cNvPr id="7" name="부제목 2"/>
          <p:cNvSpPr>
            <a:spLocks noGrp="1"/>
          </p:cNvSpPr>
          <p:nvPr>
            <p:ph type="subTitle" idx="1"/>
          </p:nvPr>
        </p:nvSpPr>
        <p:spPr>
          <a:xfrm>
            <a:off x="2960911" y="4890133"/>
            <a:ext cx="6270171" cy="630328"/>
          </a:xfrm>
        </p:spPr>
        <p:txBody>
          <a:bodyPr>
            <a:normAutofit/>
          </a:bodyPr>
          <a:lstStyle/>
          <a:p>
            <a:r>
              <a:rPr lang="ko-KR" altLang="en-US" sz="3200" b="1" dirty="0" smtClean="0">
                <a:solidFill>
                  <a:srgbClr val="016F6F"/>
                </a:solidFill>
              </a:rPr>
              <a:t>기업명</a:t>
            </a:r>
            <a:endParaRPr lang="ko-KR" altLang="en-US" sz="3200" b="1" dirty="0">
              <a:solidFill>
                <a:srgbClr val="016F6F"/>
              </a:solidFill>
            </a:endParaRP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322" y="0"/>
            <a:ext cx="2073099" cy="649496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3095891" y="2586338"/>
            <a:ext cx="6000209" cy="202664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 marL="228600" indent="-228600" algn="ctr">
              <a:lnSpc>
                <a:spcPct val="150000"/>
              </a:lnSpc>
              <a:buAutoNum type="arabicParenR"/>
            </a:pPr>
            <a:r>
              <a:rPr lang="ko-KR" altLang="en-US" sz="1200" b="1" dirty="0" smtClean="0">
                <a:solidFill>
                  <a:srgbClr val="016F6F"/>
                </a:solidFill>
              </a:rPr>
              <a:t>폰트 변경 시 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“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글꼴 포함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“ 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옵션으로 저장해 주세요</a:t>
            </a:r>
            <a:endParaRPr lang="en-US" altLang="ko-KR" sz="1200" b="1" dirty="0" smtClean="0">
              <a:solidFill>
                <a:srgbClr val="016F6F"/>
              </a:solidFill>
            </a:endParaRPr>
          </a:p>
          <a:p>
            <a:pPr marL="228600" indent="-228600" algn="ctr">
              <a:lnSpc>
                <a:spcPct val="150000"/>
              </a:lnSpc>
              <a:buAutoNum type="arabicParenR"/>
            </a:pPr>
            <a:r>
              <a:rPr lang="ko-KR" altLang="en-US" sz="1200" b="1" dirty="0" smtClean="0">
                <a:solidFill>
                  <a:srgbClr val="016F6F"/>
                </a:solidFill>
              </a:rPr>
              <a:t>상단 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1~7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번 항목은 필수로 포함해 주시고요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, 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항목 추가도 가능합니다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.</a:t>
            </a:r>
          </a:p>
          <a:p>
            <a:pPr marL="228600" indent="-228600" algn="ctr">
              <a:lnSpc>
                <a:spcPct val="150000"/>
              </a:lnSpc>
              <a:buAutoNum type="arabicParenR"/>
            </a:pPr>
            <a:r>
              <a:rPr lang="ko-KR" altLang="en-US" sz="1200" b="1" dirty="0" smtClean="0">
                <a:solidFill>
                  <a:srgbClr val="016F6F"/>
                </a:solidFill>
              </a:rPr>
              <a:t>발표 시간은 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10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분 입니다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. 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영상 플레이 포함하여 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10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분 이내로 분량 조절해 주세요</a:t>
            </a:r>
            <a:endParaRPr lang="en-US" altLang="ko-KR" sz="1200" b="1" dirty="0" smtClean="0">
              <a:solidFill>
                <a:srgbClr val="01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296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</p:grpSpPr>
        <p:sp>
          <p:nvSpPr>
            <p:cNvPr id="5" name="직사각형 4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rgbClr val="016F6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기업 개요</a:t>
              </a:r>
              <a:endParaRPr lang="ko-KR" altLang="en-US" sz="2400" b="1" dirty="0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1</a:t>
              </a:r>
              <a:endParaRPr lang="ko-KR" altLang="en-US" sz="2400" b="1" dirty="0"/>
            </a:p>
          </p:txBody>
        </p: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3585946"/>
              </p:ext>
            </p:extLst>
          </p:nvPr>
        </p:nvGraphicFramePr>
        <p:xfrm>
          <a:off x="638175" y="829022"/>
          <a:ext cx="10934702" cy="531652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979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50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92929">
                  <a:extLst>
                    <a:ext uri="{9D8B030D-6E8A-4147-A177-3AD203B41FA5}">
                      <a16:colId xmlns:a16="http://schemas.microsoft.com/office/drawing/2014/main" val="4031038325"/>
                    </a:ext>
                  </a:extLst>
                </a:gridCol>
                <a:gridCol w="154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526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43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0076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기업명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10" dirty="0" smtClean="0">
                          <a:latin typeface="+mn-lt"/>
                        </a:rPr>
                        <a:t>설립일</a:t>
                      </a:r>
                      <a:endParaRPr lang="en-US" altLang="ko-KR" sz="1600" b="1" kern="0" spc="-110" dirty="0" smtClean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대표자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소재지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529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총 사원수</a:t>
                      </a:r>
                      <a:endParaRPr lang="en-US" altLang="ko-KR" sz="1600" b="1" kern="0" spc="0" dirty="0" smtClean="0"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명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latin typeface="+mn-lt"/>
                        </a:rPr>
                        <a:t>2023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년 채용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명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000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741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자본금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백만원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endParaRPr lang="ko-KR" altLang="en-US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latin typeface="+mn-lt"/>
                        </a:rPr>
                        <a:t>2023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년 매출</a:t>
                      </a:r>
                      <a:endParaRPr lang="en-US" altLang="ko-KR" sz="1600" b="1" kern="0" spc="0" dirty="0" smtClean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err="1" smtClean="0"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kern="0" spc="0" dirty="0" smtClean="0">
                          <a:latin typeface="+mn-lt"/>
                        </a:rPr>
                        <a:t>백만원</a:t>
                      </a:r>
                      <a:r>
                        <a:rPr lang="en-US" altLang="ko-KR" sz="1600" b="1" kern="0" spc="0" dirty="0" smtClean="0">
                          <a:latin typeface="+mn-lt"/>
                        </a:rPr>
                        <a:t>)</a:t>
                      </a:r>
                      <a:endParaRPr lang="ko-KR" altLang="en-US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9129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latin typeface="+mn-lt"/>
                        </a:rPr>
                        <a:t>회사 주요 연혁</a:t>
                      </a:r>
                      <a:endParaRPr lang="en-US" altLang="ko-KR" sz="1600" b="1" kern="0" spc="0" dirty="0" smtClean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latin typeface="+mn-lt"/>
                          <a:ea typeface="맑은 고딕" panose="020B0503020000020004" pitchFamily="50" charset="-127"/>
                        </a:rPr>
                        <a:t>연도</a:t>
                      </a:r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>
                          <a:latin typeface="+mn-lt"/>
                        </a:rPr>
                        <a:t>타이틀명</a:t>
                      </a:r>
                      <a:endParaRPr lang="ko-KR" altLang="en-US" sz="1600" b="1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+mn-lt"/>
                        </a:rPr>
                        <a:t>출시</a:t>
                      </a:r>
                      <a:r>
                        <a:rPr lang="ko-KR" altLang="en-US" sz="1600" b="1" baseline="0" dirty="0" smtClean="0">
                          <a:latin typeface="+mn-lt"/>
                        </a:rPr>
                        <a:t> </a:t>
                      </a:r>
                      <a:r>
                        <a:rPr lang="en-US" altLang="ko-KR" sz="1600" b="1" dirty="0" smtClean="0">
                          <a:latin typeface="+mn-lt"/>
                        </a:rPr>
                        <a:t>(</a:t>
                      </a:r>
                      <a:r>
                        <a:rPr lang="ko-KR" altLang="en-US" sz="1600" b="1" dirty="0" smtClean="0">
                          <a:latin typeface="+mn-lt"/>
                        </a:rPr>
                        <a:t>예정</a:t>
                      </a:r>
                      <a:r>
                        <a:rPr lang="en-US" altLang="ko-KR" sz="1600" b="1" dirty="0" smtClean="0">
                          <a:latin typeface="+mn-lt"/>
                        </a:rPr>
                        <a:t>)</a:t>
                      </a:r>
                      <a:endParaRPr lang="ko-KR" altLang="en-US" sz="1600" b="1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+mn-lt"/>
                        </a:rPr>
                        <a:t>장르</a:t>
                      </a:r>
                      <a:endParaRPr lang="ko-KR" altLang="en-US" sz="1600" b="1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latin typeface="+mn-lt"/>
                        </a:rPr>
                        <a:t>플랫폼</a:t>
                      </a:r>
                      <a:endParaRPr lang="ko-KR" altLang="en-US" sz="1600" b="1" dirty="0">
                        <a:latin typeface="+mn-lt"/>
                      </a:endParaRPr>
                    </a:p>
                  </a:txBody>
                  <a:tcPr marL="15774" marR="15774" marT="15774" marB="1577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073604"/>
                  </a:ext>
                </a:extLst>
              </a:tr>
              <a:tr h="5491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 smtClean="0">
                          <a:latin typeface="+mn-lt"/>
                          <a:ea typeface="+mn-ea"/>
                        </a:rPr>
                        <a:t>2024</a:t>
                      </a:r>
                      <a:r>
                        <a:rPr lang="ko-KR" altLang="en-US" sz="1600" b="1" dirty="0" smtClean="0">
                          <a:latin typeface="+mn-lt"/>
                          <a:ea typeface="+mn-ea"/>
                        </a:rPr>
                        <a:t>년</a:t>
                      </a:r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2514949723"/>
                  </a:ext>
                </a:extLst>
              </a:tr>
              <a:tr h="5491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 smtClean="0">
                          <a:latin typeface="+mn-lt"/>
                          <a:ea typeface="+mn-ea"/>
                        </a:rPr>
                        <a:t>2023</a:t>
                      </a:r>
                      <a:r>
                        <a:rPr lang="ko-KR" altLang="en-US" sz="1600" b="1" dirty="0" smtClean="0">
                          <a:latin typeface="+mn-lt"/>
                          <a:ea typeface="+mn-ea"/>
                        </a:rPr>
                        <a:t>년</a:t>
                      </a:r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2511651444"/>
                  </a:ext>
                </a:extLst>
              </a:tr>
              <a:tr h="5491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 smtClean="0">
                          <a:latin typeface="+mn-lt"/>
                          <a:ea typeface="+mn-ea"/>
                        </a:rPr>
                        <a:t>2022</a:t>
                      </a:r>
                      <a:r>
                        <a:rPr lang="ko-KR" altLang="en-US" sz="1600" b="1" dirty="0" smtClean="0">
                          <a:latin typeface="+mn-lt"/>
                          <a:ea typeface="+mn-ea"/>
                        </a:rPr>
                        <a:t>년</a:t>
                      </a:r>
                      <a:endParaRPr lang="ko-KR" altLang="en-US" sz="1600" b="1" dirty="0" smtClean="0">
                        <a:latin typeface="+mn-lt"/>
                        <a:ea typeface="+mn-ea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3337980090"/>
                  </a:ext>
                </a:extLst>
              </a:tr>
              <a:tr h="5491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600" b="1" dirty="0" smtClean="0">
                          <a:latin typeface="+mn-lt"/>
                          <a:ea typeface="맑은 고딕" panose="020B0503020000020004" pitchFamily="50" charset="-127"/>
                        </a:rPr>
                        <a:t>2021</a:t>
                      </a:r>
                      <a:r>
                        <a:rPr lang="ko-KR" altLang="en-US" sz="1600" b="1" dirty="0" smtClean="0">
                          <a:latin typeface="+mn-lt"/>
                          <a:ea typeface="맑은 고딕" panose="020B0503020000020004" pitchFamily="50" charset="-127"/>
                        </a:rPr>
                        <a:t>년</a:t>
                      </a:r>
                      <a:endParaRPr lang="ko-KR" altLang="en-US" sz="1600" b="1" dirty="0"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15774" marR="15774" marT="15774" marB="15774"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15774" marR="15774" marT="15774" marB="15774" anchor="ctr"/>
                </a:tc>
                <a:extLst>
                  <a:ext uri="{0D108BD9-81ED-4DB2-BD59-A6C34878D82A}">
                    <a16:rowId xmlns:a16="http://schemas.microsoft.com/office/drawing/2014/main" val="370113790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992584" y="4775412"/>
            <a:ext cx="4204659" cy="10518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016F6F"/>
                </a:solidFill>
              </a:rPr>
              <a:t>페이지가 넘어가지 않도록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, 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주요 연혁으로 작성해 주세요</a:t>
            </a:r>
            <a:endParaRPr lang="en-US" altLang="ko-KR" sz="1200" b="1" dirty="0" smtClean="0">
              <a:solidFill>
                <a:srgbClr val="01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98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4339808"/>
              </p:ext>
            </p:extLst>
          </p:nvPr>
        </p:nvGraphicFramePr>
        <p:xfrm>
          <a:off x="571846" y="800629"/>
          <a:ext cx="10887076" cy="5375462"/>
        </p:xfrm>
        <a:graphic>
          <a:graphicData uri="http://schemas.openxmlformats.org/drawingml/2006/table">
            <a:tbl>
              <a:tblPr/>
              <a:tblGrid>
                <a:gridCol w="16310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6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614">
                  <a:extLst>
                    <a:ext uri="{9D8B030D-6E8A-4147-A177-3AD203B41FA5}">
                      <a16:colId xmlns:a16="http://schemas.microsoft.com/office/drawing/2014/main" val="96219883"/>
                    </a:ext>
                  </a:extLst>
                </a:gridCol>
                <a:gridCol w="18953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114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9414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게임명</a:t>
                      </a:r>
                      <a:r>
                        <a:rPr lang="en-US" altLang="ko-KR" sz="1600" b="1" kern="0" spc="0" dirty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한글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게임명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영문</a:t>
                      </a: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7439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장르</a:t>
                      </a: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플랫폼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(PC/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모바일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/VR/AR/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시뮬레이터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en-US" sz="1600" b="1" kern="0" spc="0" dirty="0">
                        <a:solidFill>
                          <a:srgbClr val="FF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31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판매 대상</a:t>
                      </a:r>
                      <a:endParaRPr lang="en-US" altLang="ko-KR" sz="1600" b="1" kern="0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출시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국가명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 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기업명 등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판매 방식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유료</a:t>
                      </a: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5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부분유료</a:t>
                      </a: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05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인앱결제</a:t>
                      </a:r>
                      <a:r>
                        <a:rPr lang="ko-KR" altLang="en-US" sz="105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 등</a:t>
                      </a:r>
                      <a:r>
                        <a:rPr lang="en-US" altLang="ko-KR" sz="105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52002">
                <a:tc rowSpan="3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콘텐츠 내용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차별성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타콘텐츠와의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차별요소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i="1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18201"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대중성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장르 유저 대상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매력요소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007519"/>
                  </a:ext>
                </a:extLst>
              </a:tr>
              <a:tr h="980550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확장성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타 콘텐츠 확장 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가능요소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</p:grpSpPr>
        <p:sp>
          <p:nvSpPr>
            <p:cNvPr id="12" name="직사각형 11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solidFill>
              <a:srgbClr val="016F6F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</a:t>
              </a:r>
              <a:r>
                <a:rPr lang="en-US" altLang="ko-KR" sz="2400" dirty="0" smtClean="0"/>
                <a:t>·</a:t>
              </a:r>
              <a:r>
                <a:rPr lang="ko-KR" altLang="en-US" sz="2400" b="1" dirty="0" smtClean="0"/>
                <a:t>콘텐츠 개요</a:t>
              </a:r>
              <a:endParaRPr lang="ko-KR" altLang="en-US" sz="2400" b="1" dirty="0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2</a:t>
              </a:r>
              <a:endParaRPr lang="ko-KR" altLang="en-US" sz="2400" b="1" dirty="0"/>
            </a:p>
          </p:txBody>
        </p:sp>
      </p:grpSp>
      <p:sp>
        <p:nvSpPr>
          <p:cNvPr id="6" name="직사각형 5"/>
          <p:cNvSpPr/>
          <p:nvPr/>
        </p:nvSpPr>
        <p:spPr>
          <a:xfrm>
            <a:off x="6015384" y="4517717"/>
            <a:ext cx="4877990" cy="10518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016F6F"/>
                </a:solidFill>
              </a:rPr>
              <a:t>콘텐츠 각 내용은 자유롭게 </a:t>
            </a:r>
            <a:r>
              <a:rPr lang="ko-KR" altLang="en-US" sz="1200" b="1" dirty="0" err="1" smtClean="0">
                <a:solidFill>
                  <a:srgbClr val="016F6F"/>
                </a:solidFill>
              </a:rPr>
              <a:t>작성하시되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 </a:t>
            </a:r>
            <a:r>
              <a:rPr lang="en-US" altLang="ko-KR" sz="1200" b="1" dirty="0" smtClean="0">
                <a:solidFill>
                  <a:srgbClr val="016F6F"/>
                </a:solidFill>
              </a:rPr>
              <a:t>1~2</a:t>
            </a:r>
            <a:r>
              <a:rPr lang="ko-KR" altLang="en-US" sz="1200" b="1" dirty="0" smtClean="0">
                <a:solidFill>
                  <a:srgbClr val="016F6F"/>
                </a:solidFill>
              </a:rPr>
              <a:t>줄 내로 작성해 주세요</a:t>
            </a:r>
            <a:endParaRPr lang="en-US" altLang="ko-KR" sz="1200" b="1" dirty="0" smtClean="0">
              <a:solidFill>
                <a:srgbClr val="016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35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</a:t>
              </a:r>
              <a:r>
                <a:rPr lang="en-US" altLang="ko-KR" sz="2400" dirty="0" smtClean="0"/>
                <a:t>·</a:t>
              </a:r>
              <a:r>
                <a:rPr lang="ko-KR" altLang="en-US" sz="2400" b="1" dirty="0" smtClean="0"/>
                <a:t>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소개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smtClean="0"/>
                <a:t>영상</a:t>
              </a:r>
              <a:r>
                <a:rPr lang="en-US" altLang="ko-KR" sz="2400" b="1" dirty="0" smtClean="0"/>
                <a:t>)</a:t>
              </a:r>
              <a:endParaRPr lang="ko-KR" altLang="en-US" sz="2400" b="1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3</a:t>
              </a:r>
              <a:endParaRPr lang="ko-KR" altLang="en-US" sz="2400" b="1" dirty="0"/>
            </a:p>
          </p:txBody>
        </p: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767" y="1842749"/>
            <a:ext cx="2565861" cy="26416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65021" y="1683170"/>
            <a:ext cx="24352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게임 영상 </a:t>
            </a:r>
            <a:endParaRPr lang="en-US" altLang="ko-K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>
              <a:lnSpc>
                <a:spcPct val="150000"/>
              </a:lnSpc>
            </a:pPr>
            <a:r>
              <a:rPr lang="en-US" altLang="ko-K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“3</a:t>
            </a: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분 이내</a:t>
            </a:r>
            <a:r>
              <a:rPr lang="en-US" altLang="ko-K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”</a:t>
            </a:r>
            <a:endParaRPr lang="ko-KR" altLang="en-US" sz="1400" b="1" i="1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168771" y="3819447"/>
            <a:ext cx="6311105" cy="220097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영상 없을 시 건너뜀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200" dirty="0" smtClean="0">
                <a:solidFill>
                  <a:srgbClr val="0070C0"/>
                </a:solidFill>
              </a:rPr>
              <a:t>홍보</a:t>
            </a:r>
            <a:r>
              <a:rPr lang="en-US" altLang="ko-KR" sz="1200" dirty="0">
                <a:solidFill>
                  <a:srgbClr val="0070C0"/>
                </a:solidFill>
              </a:rPr>
              <a:t>/</a:t>
            </a:r>
            <a:r>
              <a:rPr lang="ko-KR" altLang="en-US" sz="1200" dirty="0">
                <a:solidFill>
                  <a:srgbClr val="0070C0"/>
                </a:solidFill>
              </a:rPr>
              <a:t>광고 영상이 아닌 </a:t>
            </a:r>
            <a:r>
              <a:rPr lang="ko-KR" altLang="en-US" sz="1200" dirty="0" smtClean="0">
                <a:solidFill>
                  <a:srgbClr val="0070C0"/>
                </a:solidFill>
              </a:rPr>
              <a:t>실제 플레이 영상 녹화 필요</a:t>
            </a:r>
            <a:r>
              <a:rPr lang="en-US" altLang="ko-KR" sz="1050" dirty="0" smtClean="0">
                <a:solidFill>
                  <a:srgbClr val="0070C0"/>
                </a:solidFill>
              </a:rPr>
              <a:t>(</a:t>
            </a:r>
            <a:r>
              <a:rPr lang="ko-KR" altLang="en-US" sz="1050" dirty="0" smtClean="0">
                <a:solidFill>
                  <a:srgbClr val="0070C0"/>
                </a:solidFill>
              </a:rPr>
              <a:t>게임 구조 및 완성도 심사 근거로 활용</a:t>
            </a:r>
            <a:r>
              <a:rPr lang="en-US" altLang="ko-KR" sz="1050" dirty="0" smtClean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rgbClr val="FF0000"/>
                </a:solidFill>
              </a:rPr>
              <a:t>  *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예시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메인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&gt;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콘텐츠 둘러보기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상점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퀘스트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업적 등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) &gt;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스테이지 구성 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&gt; 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게임 플레이</a:t>
            </a:r>
            <a:r>
              <a:rPr lang="en-US" altLang="ko-KR" sz="1050" b="1" dirty="0" smtClean="0">
                <a:solidFill>
                  <a:srgbClr val="FF0000"/>
                </a:solidFill>
              </a:rPr>
              <a:t>1~2</a:t>
            </a:r>
            <a:r>
              <a:rPr lang="ko-KR" altLang="en-US" sz="1050" b="1" dirty="0" smtClean="0">
                <a:solidFill>
                  <a:srgbClr val="FF0000"/>
                </a:solidFill>
              </a:rPr>
              <a:t>회</a:t>
            </a:r>
            <a:endParaRPr lang="en-US" altLang="ko-KR" sz="105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2) </a:t>
            </a:r>
            <a:r>
              <a:rPr lang="ko-KR" altLang="en-US" sz="1200" dirty="0" smtClean="0">
                <a:solidFill>
                  <a:srgbClr val="0070C0"/>
                </a:solidFill>
              </a:rPr>
              <a:t>영상 컷 </a:t>
            </a:r>
            <a:r>
              <a:rPr lang="ko-KR" altLang="en-US" sz="1200" dirty="0">
                <a:solidFill>
                  <a:srgbClr val="0070C0"/>
                </a:solidFill>
              </a:rPr>
              <a:t>편집 </a:t>
            </a:r>
            <a:r>
              <a:rPr lang="ko-KR" altLang="en-US" sz="1200" dirty="0" smtClean="0">
                <a:solidFill>
                  <a:srgbClr val="0070C0"/>
                </a:solidFill>
              </a:rPr>
              <a:t>가능</a:t>
            </a:r>
            <a:r>
              <a:rPr lang="en-US" altLang="ko-KR" sz="1200" dirty="0" smtClean="0">
                <a:solidFill>
                  <a:srgbClr val="0070C0"/>
                </a:solidFill>
              </a:rPr>
              <a:t>, </a:t>
            </a:r>
            <a:r>
              <a:rPr lang="ko-KR" altLang="en-US" sz="1200" dirty="0" smtClean="0">
                <a:solidFill>
                  <a:srgbClr val="0070C0"/>
                </a:solidFill>
              </a:rPr>
              <a:t>특수 효과</a:t>
            </a:r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 smtClean="0">
                <a:solidFill>
                  <a:srgbClr val="0070C0"/>
                </a:solidFill>
              </a:rPr>
              <a:t>삽입 </a:t>
            </a:r>
            <a:r>
              <a:rPr lang="ko-KR" altLang="en-US" sz="1200" dirty="0" smtClean="0">
                <a:solidFill>
                  <a:srgbClr val="0070C0"/>
                </a:solidFill>
              </a:rPr>
              <a:t>지양</a:t>
            </a:r>
            <a:endParaRPr lang="en-US" altLang="ko-KR" sz="1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84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게임</a:t>
              </a:r>
              <a:r>
                <a:rPr lang="en-US" altLang="ko-KR" sz="2400" dirty="0" smtClean="0"/>
                <a:t>·</a:t>
              </a:r>
              <a:r>
                <a:rPr lang="ko-KR" altLang="en-US" sz="2400" b="1" dirty="0" smtClean="0"/>
                <a:t>콘텐츠 </a:t>
              </a:r>
              <a:r>
                <a:rPr lang="en-US" altLang="ko-KR" sz="2400" b="1" dirty="0" smtClean="0"/>
                <a:t>– </a:t>
              </a:r>
              <a:r>
                <a:rPr lang="ko-KR" altLang="en-US" sz="2400" b="1" dirty="0" smtClean="0"/>
                <a:t>소개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/>
                <a:t>4</a:t>
              </a:r>
              <a:endParaRPr lang="ko-KR" altLang="en-US" sz="2400" b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266825" y="3619499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449863" y="3619500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 smtClean="0">
                <a:latin typeface="+mn-ea"/>
              </a:rPr>
              <a:t> 핵심 내용 요약</a:t>
            </a:r>
            <a:endParaRPr lang="ko-KR" altLang="en-US" sz="2400" b="1" dirty="0"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266825" y="2156324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129578" y="2878316"/>
            <a:ext cx="4332891" cy="126111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1) </a:t>
            </a:r>
            <a:r>
              <a:rPr lang="ko-KR" altLang="en-US" sz="1200" dirty="0" smtClean="0">
                <a:solidFill>
                  <a:srgbClr val="0070C0"/>
                </a:solidFill>
              </a:rPr>
              <a:t>게임 콘텐츠의 핵심 </a:t>
            </a:r>
            <a:r>
              <a:rPr lang="ko-KR" altLang="en-US" sz="1200" dirty="0" err="1" smtClean="0">
                <a:solidFill>
                  <a:srgbClr val="0070C0"/>
                </a:solidFill>
              </a:rPr>
              <a:t>내용위주로</a:t>
            </a:r>
            <a:r>
              <a:rPr lang="ko-KR" altLang="en-US" sz="1200" dirty="0" smtClean="0">
                <a:solidFill>
                  <a:srgbClr val="0070C0"/>
                </a:solidFill>
              </a:rPr>
              <a:t> 작성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2) </a:t>
            </a:r>
            <a:r>
              <a:rPr lang="ko-KR" altLang="en-US" sz="1200" dirty="0" smtClean="0">
                <a:solidFill>
                  <a:srgbClr val="0070C0"/>
                </a:solidFill>
              </a:rPr>
              <a:t>자유 형식</a:t>
            </a:r>
            <a:r>
              <a:rPr lang="en-US" altLang="ko-KR" sz="1200" dirty="0" smtClean="0">
                <a:solidFill>
                  <a:srgbClr val="0070C0"/>
                </a:solidFill>
              </a:rPr>
              <a:t>(</a:t>
            </a:r>
            <a:r>
              <a:rPr lang="ko-KR" altLang="en-US" sz="1200" dirty="0" smtClean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 smtClean="0">
                <a:solidFill>
                  <a:srgbClr val="0070C0"/>
                </a:solidFill>
              </a:rPr>
              <a:t>) / (3</a:t>
            </a:r>
            <a:r>
              <a:rPr lang="ko-KR" altLang="en-US" sz="1200" dirty="0" smtClean="0">
                <a:solidFill>
                  <a:srgbClr val="0070C0"/>
                </a:solidFill>
              </a:rPr>
              <a:t>장 이내</a:t>
            </a:r>
            <a:r>
              <a:rPr lang="en-US" altLang="ko-KR" sz="1200" dirty="0" smtClean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1991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수익 </a:t>
              </a:r>
              <a:r>
                <a:rPr lang="en-US" altLang="ko-KR" sz="2400" b="1" dirty="0" smtClean="0"/>
                <a:t>– BM </a:t>
              </a:r>
              <a:r>
                <a:rPr lang="ko-KR" altLang="en-US" sz="2400" b="1" dirty="0" smtClean="0"/>
                <a:t>구조 및 목표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5</a:t>
              </a:r>
              <a:endParaRPr lang="ko-KR" altLang="en-US" sz="2400" b="1" dirty="0"/>
            </a:p>
          </p:txBody>
        </p:sp>
      </p:grp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+mn-ea"/>
              </a:rPr>
              <a:t> 핵심 내용 요약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266825" y="2156324"/>
            <a:ext cx="10001250" cy="11430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  <a:endParaRPr lang="ko-KR" altLang="en-US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66825" y="3619499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449863" y="3619500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2.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490742" y="2727824"/>
            <a:ext cx="5553416" cy="187753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1) </a:t>
            </a:r>
            <a:r>
              <a:rPr lang="ko-KR" altLang="en-US" sz="1200" dirty="0" smtClean="0">
                <a:solidFill>
                  <a:srgbClr val="0070C0"/>
                </a:solidFill>
              </a:rPr>
              <a:t>해당 게임 콘텐츠의 </a:t>
            </a:r>
            <a:r>
              <a:rPr lang="en-US" altLang="ko-KR" sz="1200" dirty="0" smtClean="0">
                <a:solidFill>
                  <a:srgbClr val="0070C0"/>
                </a:solidFill>
              </a:rPr>
              <a:t>BM </a:t>
            </a:r>
            <a:r>
              <a:rPr lang="ko-KR" altLang="en-US" sz="1200" dirty="0" smtClean="0">
                <a:solidFill>
                  <a:srgbClr val="0070C0"/>
                </a:solidFill>
              </a:rPr>
              <a:t>구조 등 작성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2) </a:t>
            </a:r>
            <a:r>
              <a:rPr lang="ko-KR" altLang="en-US" sz="1200" dirty="0" smtClean="0">
                <a:solidFill>
                  <a:srgbClr val="0070C0"/>
                </a:solidFill>
              </a:rPr>
              <a:t>유사 게임</a:t>
            </a:r>
            <a:r>
              <a:rPr lang="en-US" altLang="ko-KR" sz="1200" dirty="0" smtClean="0">
                <a:solidFill>
                  <a:srgbClr val="0070C0"/>
                </a:solidFill>
              </a:rPr>
              <a:t>&amp;</a:t>
            </a:r>
            <a:r>
              <a:rPr lang="ko-KR" altLang="en-US" sz="1200" dirty="0" smtClean="0">
                <a:solidFill>
                  <a:srgbClr val="0070C0"/>
                </a:solidFill>
              </a:rPr>
              <a:t>장르 </a:t>
            </a:r>
            <a:r>
              <a:rPr lang="en-US" altLang="ko-KR" sz="1200" dirty="0" smtClean="0">
                <a:solidFill>
                  <a:srgbClr val="0070C0"/>
                </a:solidFill>
              </a:rPr>
              <a:t>BM </a:t>
            </a:r>
            <a:r>
              <a:rPr lang="ko-KR" altLang="en-US" sz="1200" dirty="0" smtClean="0">
                <a:solidFill>
                  <a:srgbClr val="0070C0"/>
                </a:solidFill>
              </a:rPr>
              <a:t>및 타깃 국가</a:t>
            </a:r>
            <a:r>
              <a:rPr lang="en-US" altLang="ko-KR" sz="1200" dirty="0" smtClean="0">
                <a:solidFill>
                  <a:srgbClr val="0070C0"/>
                </a:solidFill>
              </a:rPr>
              <a:t>/</a:t>
            </a:r>
            <a:r>
              <a:rPr lang="ko-KR" altLang="en-US" sz="1200" dirty="0" smtClean="0">
                <a:solidFill>
                  <a:srgbClr val="0070C0"/>
                </a:solidFill>
              </a:rPr>
              <a:t>유저 매출 분석 등 각종 근거 데이터 활용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3) </a:t>
            </a:r>
            <a:r>
              <a:rPr lang="ko-KR" altLang="en-US" sz="1200" dirty="0" smtClean="0">
                <a:solidFill>
                  <a:srgbClr val="0070C0"/>
                </a:solidFill>
              </a:rPr>
              <a:t>론칭 후 예상 매출 및 목표 등 작성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4) </a:t>
            </a:r>
            <a:r>
              <a:rPr lang="ko-KR" altLang="en-US" sz="1200" dirty="0" smtClean="0">
                <a:solidFill>
                  <a:srgbClr val="0070C0"/>
                </a:solidFill>
              </a:rPr>
              <a:t>자유 형식</a:t>
            </a:r>
            <a:r>
              <a:rPr lang="en-US" altLang="ko-KR" sz="1200" dirty="0" smtClean="0">
                <a:solidFill>
                  <a:srgbClr val="0070C0"/>
                </a:solidFill>
              </a:rPr>
              <a:t>(</a:t>
            </a:r>
            <a:r>
              <a:rPr lang="ko-KR" altLang="en-US" sz="1200" dirty="0" smtClean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 smtClean="0">
                <a:solidFill>
                  <a:srgbClr val="0070C0"/>
                </a:solidFill>
              </a:rPr>
              <a:t>) / (3</a:t>
            </a:r>
            <a:r>
              <a:rPr lang="ko-KR" altLang="en-US" sz="1200" dirty="0" smtClean="0">
                <a:solidFill>
                  <a:srgbClr val="0070C0"/>
                </a:solidFill>
              </a:rPr>
              <a:t>장 이내</a:t>
            </a:r>
            <a:r>
              <a:rPr lang="en-US" altLang="ko-KR" sz="1200" dirty="0" smtClean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5065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상용화 </a:t>
              </a:r>
              <a:r>
                <a:rPr lang="en-US" altLang="ko-KR" sz="2400" b="1" dirty="0" smtClean="0"/>
                <a:t>- </a:t>
              </a:r>
              <a:r>
                <a:rPr lang="ko-KR" altLang="en-US" sz="2400" b="1" dirty="0" smtClean="0"/>
                <a:t>전략 및 계획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6</a:t>
              </a:r>
              <a:endParaRPr lang="ko-KR" altLang="en-US" sz="2400" b="1" dirty="0"/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6753225" y="2590798"/>
            <a:ext cx="4514850" cy="2943225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1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 smtClean="0">
                <a:latin typeface="+mn-ea"/>
              </a:rPr>
              <a:t>2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3</a:t>
            </a:r>
            <a:endParaRPr lang="ko-KR" altLang="en-US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4</a:t>
            </a:r>
            <a:endParaRPr lang="ko-KR" altLang="en-US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+mn-ea"/>
              </a:rPr>
              <a:t> - </a:t>
            </a:r>
            <a:r>
              <a:rPr lang="ko-KR" altLang="en-US" dirty="0" smtClean="0">
                <a:latin typeface="+mn-ea"/>
              </a:rPr>
              <a:t>세부 설명 </a:t>
            </a:r>
            <a:r>
              <a:rPr lang="en-US" altLang="ko-KR" dirty="0">
                <a:latin typeface="+mn-ea"/>
              </a:rPr>
              <a:t>5</a:t>
            </a:r>
            <a:endParaRPr lang="ko-KR" altLang="en-US" dirty="0"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266825" y="1146673"/>
            <a:ext cx="10001250" cy="800100"/>
          </a:xfrm>
          <a:prstGeom prst="roundRect">
            <a:avLst/>
          </a:prstGeom>
          <a:ln w="50800">
            <a:solidFill>
              <a:srgbClr val="FF5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o-KR" altLang="en-US" sz="2400" b="1" dirty="0">
                <a:latin typeface="+mn-ea"/>
              </a:rPr>
              <a:t> 핵심 내용 요약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1266825" y="2590798"/>
            <a:ext cx="4818212" cy="294322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근거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1.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 그림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도표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+mn-ea"/>
              </a:rPr>
              <a:t>기타 삽입</a:t>
            </a:r>
            <a:endParaRPr lang="ko-KR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487107" y="4508369"/>
            <a:ext cx="5617833" cy="166967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1) </a:t>
            </a:r>
            <a:r>
              <a:rPr lang="ko-KR" altLang="en-US" sz="1200" dirty="0" smtClean="0">
                <a:solidFill>
                  <a:srgbClr val="0070C0"/>
                </a:solidFill>
              </a:rPr>
              <a:t>론칭 후 예상 목표 달성을 위한 마케팅 전략 등 작성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2</a:t>
            </a:r>
            <a:r>
              <a:rPr lang="en-US" altLang="ko-KR" sz="1200" dirty="0" smtClean="0">
                <a:solidFill>
                  <a:srgbClr val="0070C0"/>
                </a:solidFill>
              </a:rPr>
              <a:t>) </a:t>
            </a:r>
            <a:r>
              <a:rPr lang="ko-KR" altLang="en-US" sz="1200" dirty="0" smtClean="0">
                <a:solidFill>
                  <a:srgbClr val="0070C0"/>
                </a:solidFill>
              </a:rPr>
              <a:t>글로벌 진출 성공을 위한 필요 요소 및 마케팅 지원사업 선정 필요성 등 서술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>
                <a:solidFill>
                  <a:srgbClr val="0070C0"/>
                </a:solidFill>
              </a:rPr>
              <a:t>3</a:t>
            </a:r>
            <a:r>
              <a:rPr lang="en-US" altLang="ko-KR" sz="1200" dirty="0" smtClean="0">
                <a:solidFill>
                  <a:srgbClr val="0070C0"/>
                </a:solidFill>
              </a:rPr>
              <a:t>) </a:t>
            </a:r>
            <a:r>
              <a:rPr lang="ko-KR" altLang="en-US" sz="1200" dirty="0" smtClean="0">
                <a:solidFill>
                  <a:srgbClr val="0070C0"/>
                </a:solidFill>
              </a:rPr>
              <a:t>자유 형식</a:t>
            </a:r>
            <a:r>
              <a:rPr lang="en-US" altLang="ko-KR" sz="1200" dirty="0" smtClean="0">
                <a:solidFill>
                  <a:srgbClr val="0070C0"/>
                </a:solidFill>
              </a:rPr>
              <a:t>(</a:t>
            </a:r>
            <a:r>
              <a:rPr lang="ko-KR" altLang="en-US" sz="1200" dirty="0" smtClean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 smtClean="0">
                <a:solidFill>
                  <a:srgbClr val="0070C0"/>
                </a:solidFill>
              </a:rPr>
              <a:t>) / (3</a:t>
            </a:r>
            <a:r>
              <a:rPr lang="ko-KR" altLang="en-US" sz="1200" dirty="0" smtClean="0">
                <a:solidFill>
                  <a:srgbClr val="0070C0"/>
                </a:solidFill>
              </a:rPr>
              <a:t>장 이내</a:t>
            </a:r>
            <a:r>
              <a:rPr lang="en-US" altLang="ko-KR" sz="1200" dirty="0" smtClean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9727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solidFill>
                    <a:schemeClr val="bg1"/>
                  </a:solidFill>
                </a:rPr>
                <a:t>사업 목표 및 수행 일정 </a:t>
              </a:r>
              <a:endParaRPr lang="ko-KR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7</a:t>
              </a:r>
              <a:endParaRPr lang="ko-KR" altLang="en-US" sz="2400" b="1" dirty="0"/>
            </a:p>
          </p:txBody>
        </p:sp>
      </p:grp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292858"/>
              </p:ext>
            </p:extLst>
          </p:nvPr>
        </p:nvGraphicFramePr>
        <p:xfrm>
          <a:off x="400052" y="1058324"/>
          <a:ext cx="11487148" cy="5312246"/>
        </p:xfrm>
        <a:graphic>
          <a:graphicData uri="http://schemas.openxmlformats.org/drawingml/2006/table">
            <a:tbl>
              <a:tblPr/>
              <a:tblGrid>
                <a:gridCol w="642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35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1473">
                  <a:extLst>
                    <a:ext uri="{9D8B030D-6E8A-4147-A177-3AD203B41FA5}">
                      <a16:colId xmlns:a16="http://schemas.microsoft.com/office/drawing/2014/main" val="218945373"/>
                    </a:ext>
                  </a:extLst>
                </a:gridCol>
                <a:gridCol w="1283033">
                  <a:extLst>
                    <a:ext uri="{9D8B030D-6E8A-4147-A177-3AD203B41FA5}">
                      <a16:colId xmlns:a16="http://schemas.microsoft.com/office/drawing/2014/main" val="4131152636"/>
                    </a:ext>
                  </a:extLst>
                </a:gridCol>
                <a:gridCol w="1196206">
                  <a:extLst>
                    <a:ext uri="{9D8B030D-6E8A-4147-A177-3AD203B41FA5}">
                      <a16:colId xmlns:a16="http://schemas.microsoft.com/office/drawing/2014/main" val="382752146"/>
                    </a:ext>
                  </a:extLst>
                </a:gridCol>
                <a:gridCol w="1238597">
                  <a:extLst>
                    <a:ext uri="{9D8B030D-6E8A-4147-A177-3AD203B41FA5}">
                      <a16:colId xmlns:a16="http://schemas.microsoft.com/office/drawing/2014/main" val="1198333526"/>
                    </a:ext>
                  </a:extLst>
                </a:gridCol>
                <a:gridCol w="1163781">
                  <a:extLst>
                    <a:ext uri="{9D8B030D-6E8A-4147-A177-3AD203B41FA5}">
                      <a16:colId xmlns:a16="http://schemas.microsoft.com/office/drawing/2014/main" val="1630617705"/>
                    </a:ext>
                  </a:extLst>
                </a:gridCol>
                <a:gridCol w="1113906">
                  <a:extLst>
                    <a:ext uri="{9D8B030D-6E8A-4147-A177-3AD203B41FA5}">
                      <a16:colId xmlns:a16="http://schemas.microsoft.com/office/drawing/2014/main" val="895698145"/>
                    </a:ext>
                  </a:extLst>
                </a:gridCol>
                <a:gridCol w="1205345">
                  <a:extLst>
                    <a:ext uri="{9D8B030D-6E8A-4147-A177-3AD203B41FA5}">
                      <a16:colId xmlns:a16="http://schemas.microsoft.com/office/drawing/2014/main" val="1727926433"/>
                    </a:ext>
                  </a:extLst>
                </a:gridCol>
                <a:gridCol w="1138844">
                  <a:extLst>
                    <a:ext uri="{9D8B030D-6E8A-4147-A177-3AD203B41FA5}">
                      <a16:colId xmlns:a16="http://schemas.microsoft.com/office/drawing/2014/main" val="1063695286"/>
                    </a:ext>
                  </a:extLst>
                </a:gridCol>
              </a:tblGrid>
              <a:tr h="559806">
                <a:tc rowSpan="5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수행 일정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25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년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4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5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6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7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8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9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10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latin typeface="+mn-lt"/>
                        </a:rPr>
                        <a:t>11</a:t>
                      </a:r>
                      <a:r>
                        <a:rPr lang="ko-KR" altLang="en-US" b="1" dirty="0" smtClean="0">
                          <a:latin typeface="+mn-lt"/>
                        </a:rPr>
                        <a:t>월</a:t>
                      </a:r>
                      <a:endParaRPr lang="ko-KR" altLang="en-US" b="1" dirty="0">
                        <a:latin typeface="+mn-lt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기획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3917319"/>
                  </a:ext>
                </a:extLst>
              </a:tr>
              <a:tr h="5181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프로그래밍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768333"/>
                  </a:ext>
                </a:extLst>
              </a:tr>
              <a:tr h="51818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그래픽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643587"/>
                  </a:ext>
                </a:extLst>
              </a:tr>
              <a:tr h="51818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기타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6824429"/>
                  </a:ext>
                </a:extLst>
              </a:tr>
              <a:tr h="640080">
                <a:tc rowSpan="4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사업 목표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개발 완료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6734">
                <a:tc vMerge="1"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소프트 론칭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007519"/>
                  </a:ext>
                </a:extLst>
              </a:tr>
              <a:tr h="666214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600" b="1" kern="0" spc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</a:rPr>
                        <a:t>정식 론칭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66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추가 내용</a:t>
                      </a:r>
                      <a:endParaRPr lang="en-US" altLang="ko-KR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9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시즌제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,</a:t>
                      </a:r>
                      <a:r>
                        <a:rPr lang="en-US" altLang="ko-KR" sz="9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900" b="1" kern="0" spc="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확장</a:t>
                      </a:r>
                      <a:r>
                        <a:rPr lang="ko-KR" altLang="en-US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콘텐츠</a:t>
                      </a:r>
                      <a:r>
                        <a:rPr lang="en-US" altLang="ko-KR" sz="9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900" b="1" kern="0" spc="0" dirty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ㅇㅇㅇㅇ년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ㅇㅇ월</a:t>
                      </a:r>
                      <a:r>
                        <a:rPr lang="ko-KR" altLang="en-US" sz="1600" b="1" kern="0" spc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 </a:t>
                      </a:r>
                      <a:r>
                        <a:rPr lang="ko-KR" altLang="en-US" sz="1600" b="1" kern="0" spc="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</a:rPr>
                        <a:t>ㅇㅇ일</a:t>
                      </a:r>
                      <a:endParaRPr lang="ko-KR" altLang="en-US" sz="1600" b="1" kern="0" spc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</a:endParaRPr>
                    </a:p>
                  </a:txBody>
                  <a:tcPr marL="41702" marR="41702" marT="11529" marB="115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2965947"/>
                  </a:ext>
                </a:extLst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5128682" y="1799498"/>
            <a:ext cx="4871529" cy="17417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endParaRPr lang="en-US" altLang="ko-KR" sz="1200" b="1" dirty="0" smtClean="0">
              <a:solidFill>
                <a:srgbClr val="FF0000"/>
              </a:solidFill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200" dirty="0" smtClean="0">
                <a:solidFill>
                  <a:srgbClr val="0070C0"/>
                </a:solidFill>
              </a:rPr>
              <a:t>수행 일정 </a:t>
            </a:r>
            <a:r>
              <a:rPr lang="ko-KR" altLang="en-US" sz="1200" dirty="0" err="1" smtClean="0">
                <a:solidFill>
                  <a:srgbClr val="0070C0"/>
                </a:solidFill>
              </a:rPr>
              <a:t>파트별</a:t>
            </a:r>
            <a:r>
              <a:rPr lang="ko-KR" altLang="en-US" sz="1200" dirty="0" smtClean="0">
                <a:solidFill>
                  <a:srgbClr val="0070C0"/>
                </a:solidFill>
              </a:rPr>
              <a:t> 간략히 작성 </a:t>
            </a:r>
            <a:endParaRPr lang="en-US" altLang="ko-KR" sz="1200" dirty="0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   (</a:t>
            </a:r>
            <a:r>
              <a:rPr lang="ko-KR" altLang="en-US" sz="1200" dirty="0" smtClean="0">
                <a:solidFill>
                  <a:srgbClr val="0070C0"/>
                </a:solidFill>
              </a:rPr>
              <a:t>예시</a:t>
            </a:r>
            <a:r>
              <a:rPr lang="en-US" altLang="ko-KR" sz="1200" dirty="0" smtClean="0">
                <a:solidFill>
                  <a:srgbClr val="0070C0"/>
                </a:solidFill>
              </a:rPr>
              <a:t>: </a:t>
            </a:r>
            <a:r>
              <a:rPr lang="ko-KR" altLang="en-US" sz="1200" dirty="0" smtClean="0">
                <a:solidFill>
                  <a:srgbClr val="0070C0"/>
                </a:solidFill>
              </a:rPr>
              <a:t>그래픽</a:t>
            </a:r>
            <a:r>
              <a:rPr lang="en-US" altLang="ko-KR" sz="1200" dirty="0" smtClean="0">
                <a:solidFill>
                  <a:srgbClr val="0070C0"/>
                </a:solidFill>
              </a:rPr>
              <a:t> 7</a:t>
            </a:r>
            <a:r>
              <a:rPr lang="ko-KR" altLang="en-US" sz="1200" dirty="0" smtClean="0">
                <a:solidFill>
                  <a:srgbClr val="0070C0"/>
                </a:solidFill>
              </a:rPr>
              <a:t>월 </a:t>
            </a:r>
            <a:r>
              <a:rPr lang="en-US" altLang="ko-KR" sz="1200" dirty="0" smtClean="0">
                <a:solidFill>
                  <a:srgbClr val="0070C0"/>
                </a:solidFill>
              </a:rPr>
              <a:t>- </a:t>
            </a:r>
            <a:r>
              <a:rPr lang="ko-KR" altLang="en-US" sz="1200" dirty="0" smtClean="0">
                <a:solidFill>
                  <a:srgbClr val="0070C0"/>
                </a:solidFill>
              </a:rPr>
              <a:t>캐릭터 디자인</a:t>
            </a:r>
            <a:r>
              <a:rPr lang="en-US" altLang="ko-KR" sz="1200" dirty="0" smtClean="0">
                <a:solidFill>
                  <a:srgbClr val="0070C0"/>
                </a:solidFill>
              </a:rPr>
              <a:t>, 8</a:t>
            </a:r>
            <a:r>
              <a:rPr lang="ko-KR" altLang="en-US" sz="1200" dirty="0" smtClean="0">
                <a:solidFill>
                  <a:srgbClr val="0070C0"/>
                </a:solidFill>
              </a:rPr>
              <a:t>월 </a:t>
            </a:r>
            <a:r>
              <a:rPr lang="en-US" altLang="ko-KR" sz="1200" dirty="0" smtClean="0">
                <a:solidFill>
                  <a:srgbClr val="0070C0"/>
                </a:solidFill>
              </a:rPr>
              <a:t>- </a:t>
            </a:r>
            <a:r>
              <a:rPr lang="ko-KR" altLang="en-US" sz="1200" dirty="0" smtClean="0">
                <a:solidFill>
                  <a:srgbClr val="0070C0"/>
                </a:solidFill>
              </a:rPr>
              <a:t>애니메이션 등</a:t>
            </a:r>
            <a:r>
              <a:rPr lang="en-US" altLang="ko-KR" sz="1200" dirty="0" smtClean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2</a:t>
            </a:r>
            <a:r>
              <a:rPr lang="en-US" altLang="ko-KR" sz="1200" dirty="0" smtClean="0">
                <a:solidFill>
                  <a:srgbClr val="0070C0"/>
                </a:solidFill>
              </a:rPr>
              <a:t>) </a:t>
            </a:r>
            <a:r>
              <a:rPr lang="ko-KR" altLang="en-US" sz="1200" dirty="0" smtClean="0">
                <a:solidFill>
                  <a:srgbClr val="0070C0"/>
                </a:solidFill>
              </a:rPr>
              <a:t>자유 형식</a:t>
            </a:r>
            <a:r>
              <a:rPr lang="en-US" altLang="ko-KR" sz="1200" dirty="0" smtClean="0">
                <a:solidFill>
                  <a:srgbClr val="0070C0"/>
                </a:solidFill>
              </a:rPr>
              <a:t>(</a:t>
            </a:r>
            <a:r>
              <a:rPr lang="ko-KR" altLang="en-US" sz="1200" dirty="0" smtClean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 smtClean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32770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/>
                <a:t>참여 인력 및 개발</a:t>
              </a:r>
              <a:r>
                <a:rPr lang="en-US" altLang="ko-KR" sz="2400" b="1" dirty="0" smtClean="0"/>
                <a:t>(</a:t>
              </a:r>
              <a:r>
                <a:rPr lang="ko-KR" altLang="en-US" sz="2400" b="1" dirty="0" smtClean="0"/>
                <a:t>상용화</a:t>
              </a:r>
              <a:r>
                <a:rPr lang="en-US" altLang="ko-KR" sz="2400" b="1" dirty="0" smtClean="0"/>
                <a:t>)</a:t>
              </a:r>
              <a:r>
                <a:rPr lang="ko-KR" altLang="en-US" sz="2400" b="1" dirty="0" smtClean="0"/>
                <a:t> 이력</a:t>
              </a:r>
              <a:endParaRPr lang="ko-KR" altLang="en-US" sz="2400" b="1" dirty="0">
                <a:solidFill>
                  <a:srgbClr val="FF0000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8</a:t>
              </a:r>
              <a:endParaRPr lang="ko-KR" altLang="en-US" sz="2400" b="1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047749" y="1609725"/>
            <a:ext cx="4818212" cy="45624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참여 인력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참여 프로젝트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수상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경력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등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전문성 어필 정보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296024" y="1609725"/>
            <a:ext cx="4818212" cy="45624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개발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상용화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</a:rPr>
              <a:t> 이력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 err="1" smtClean="0">
                <a:solidFill>
                  <a:schemeClr val="tx1"/>
                </a:solidFill>
              </a:rPr>
              <a:t>게임명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다운로드</a:t>
            </a:r>
            <a:r>
              <a:rPr lang="en-US" altLang="ko-KR" dirty="0" smtClean="0">
                <a:solidFill>
                  <a:schemeClr val="tx1"/>
                </a:solidFill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</a:rPr>
              <a:t>매출 등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상용화 경험 어필 정보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090388" y="4570170"/>
            <a:ext cx="3981210" cy="129409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solidFill>
                  <a:srgbClr val="0070C0"/>
                </a:solidFill>
              </a:rPr>
              <a:t>1) </a:t>
            </a:r>
            <a:r>
              <a:rPr lang="ko-KR" altLang="en-US" sz="1200" dirty="0" smtClean="0">
                <a:solidFill>
                  <a:srgbClr val="0070C0"/>
                </a:solidFill>
              </a:rPr>
              <a:t>자유 형식</a:t>
            </a:r>
            <a:r>
              <a:rPr lang="en-US" altLang="ko-KR" sz="1200" dirty="0" smtClean="0">
                <a:solidFill>
                  <a:srgbClr val="0070C0"/>
                </a:solidFill>
              </a:rPr>
              <a:t>(</a:t>
            </a:r>
            <a:r>
              <a:rPr lang="ko-KR" altLang="en-US" sz="1200" dirty="0" smtClean="0">
                <a:solidFill>
                  <a:srgbClr val="0070C0"/>
                </a:solidFill>
              </a:rPr>
              <a:t>본 화면 구성 수정 가능</a:t>
            </a:r>
            <a:r>
              <a:rPr lang="en-US" altLang="ko-KR" sz="1200" dirty="0" smtClean="0">
                <a:solidFill>
                  <a:srgbClr val="0070C0"/>
                </a:solidFill>
              </a:rPr>
              <a:t>) / (2</a:t>
            </a:r>
            <a:r>
              <a:rPr lang="ko-KR" altLang="en-US" sz="1200" dirty="0" smtClean="0">
                <a:solidFill>
                  <a:srgbClr val="0070C0"/>
                </a:solidFill>
              </a:rPr>
              <a:t>장 이내</a:t>
            </a:r>
            <a:r>
              <a:rPr lang="en-US" altLang="ko-KR" sz="1200" dirty="0" smtClean="0">
                <a:solidFill>
                  <a:srgbClr val="0070C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2801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" y="0"/>
            <a:ext cx="12191997" cy="531223"/>
            <a:chOff x="2" y="0"/>
            <a:chExt cx="12191997" cy="879566"/>
          </a:xfrm>
          <a:solidFill>
            <a:srgbClr val="016F6F"/>
          </a:solidFill>
        </p:grpSpPr>
        <p:sp>
          <p:nvSpPr>
            <p:cNvPr id="8" name="직사각형 7"/>
            <p:cNvSpPr/>
            <p:nvPr/>
          </p:nvSpPr>
          <p:spPr>
            <a:xfrm>
              <a:off x="400050" y="0"/>
              <a:ext cx="11791949" cy="87956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400" b="1" dirty="0" smtClean="0">
                  <a:solidFill>
                    <a:schemeClr val="bg1"/>
                  </a:solidFill>
                </a:rPr>
                <a:t>사업비 편성 및 </a:t>
              </a:r>
              <a:r>
                <a:rPr lang="ko-KR" altLang="en-US" sz="2400" b="1" dirty="0" err="1" smtClean="0">
                  <a:solidFill>
                    <a:schemeClr val="bg1"/>
                  </a:solidFill>
                </a:rPr>
                <a:t>산출내역</a:t>
              </a:r>
              <a:endParaRPr lang="ko-KR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" y="0"/>
              <a:ext cx="400048" cy="8795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/>
                <a:t>9</a:t>
              </a:r>
              <a:endParaRPr lang="ko-KR" altLang="en-US" sz="2400" b="1" dirty="0"/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930442" y="882316"/>
            <a:ext cx="10337633" cy="5486400"/>
          </a:xfrm>
          <a:prstGeom prst="rect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dirty="0">
                <a:latin typeface="+mn-ea"/>
              </a:rPr>
              <a:t> </a:t>
            </a:r>
            <a:r>
              <a:rPr lang="en-US" altLang="ko-KR" dirty="0" smtClean="0">
                <a:latin typeface="+mn-ea"/>
              </a:rPr>
              <a:t>-</a:t>
            </a:r>
            <a:endParaRPr lang="ko-KR" altLang="en-US" dirty="0"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108446" y="2881864"/>
            <a:ext cx="6375156" cy="10749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5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b="1" dirty="0" smtClean="0">
                <a:solidFill>
                  <a:srgbClr val="FF0000"/>
                </a:solidFill>
              </a:rPr>
              <a:t>자료 작성 예시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제출시 해당 표는 삭제해 주세요</a:t>
            </a:r>
            <a:r>
              <a:rPr lang="en-US" altLang="ko-KR" sz="1200" b="1" dirty="0" smtClean="0">
                <a:solidFill>
                  <a:srgbClr val="FF000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200" b="1" dirty="0">
              <a:solidFill>
                <a:srgbClr val="FF0000"/>
              </a:solidFill>
            </a:endParaRPr>
          </a:p>
          <a:p>
            <a:pPr marL="228600" indent="-228600">
              <a:lnSpc>
                <a:spcPct val="150000"/>
              </a:lnSpc>
              <a:buAutoNum type="arabicParenR"/>
            </a:pPr>
            <a:r>
              <a:rPr lang="ko-KR" altLang="en-US" sz="1200" dirty="0" smtClean="0">
                <a:solidFill>
                  <a:srgbClr val="0070C0"/>
                </a:solidFill>
              </a:rPr>
              <a:t>작성한 한글</a:t>
            </a:r>
            <a:r>
              <a:rPr lang="en-US" altLang="ko-KR" sz="1200" dirty="0">
                <a:solidFill>
                  <a:srgbClr val="0070C0"/>
                </a:solidFill>
              </a:rPr>
              <a:t> </a:t>
            </a:r>
            <a:r>
              <a:rPr lang="ko-KR" altLang="en-US" sz="1200" dirty="0" smtClean="0">
                <a:solidFill>
                  <a:srgbClr val="0070C0"/>
                </a:solidFill>
              </a:rPr>
              <a:t>또는 엑셀파일 </a:t>
            </a:r>
            <a:r>
              <a:rPr lang="ko-KR" altLang="en-US" sz="1200" dirty="0" err="1" smtClean="0">
                <a:solidFill>
                  <a:srgbClr val="0070C0"/>
                </a:solidFill>
              </a:rPr>
              <a:t>붙여넣기</a:t>
            </a:r>
            <a:r>
              <a:rPr lang="ko-KR" altLang="en-US" sz="1200" dirty="0" smtClean="0">
                <a:solidFill>
                  <a:srgbClr val="0070C0"/>
                </a:solidFill>
              </a:rPr>
              <a:t> 가능</a:t>
            </a:r>
            <a:endParaRPr lang="en-US" altLang="ko-KR" sz="120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626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414</TotalTime>
  <Words>762</Words>
  <Application>Microsoft Office PowerPoint</Application>
  <PresentationFormat>와이드스크린</PresentationFormat>
  <Paragraphs>160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맑은 고딕</vt:lpstr>
      <vt:lpstr>Arial</vt:lpstr>
      <vt:lpstr>Wingdings</vt:lpstr>
      <vt:lpstr>Office 테마</vt:lpstr>
      <vt:lpstr>게임명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게임명</dc:title>
  <dc:creator>user</dc:creator>
  <cp:lastModifiedBy>user</cp:lastModifiedBy>
  <cp:revision>67</cp:revision>
  <cp:lastPrinted>2020-11-02T00:43:23Z</cp:lastPrinted>
  <dcterms:created xsi:type="dcterms:W3CDTF">2020-10-30T05:54:23Z</dcterms:created>
  <dcterms:modified xsi:type="dcterms:W3CDTF">2025-01-08T01:24:53Z</dcterms:modified>
</cp:coreProperties>
</file>