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90" r:id="rId2"/>
    <p:sldId id="288" r:id="rId3"/>
    <p:sldId id="293" r:id="rId4"/>
    <p:sldId id="291" r:id="rId5"/>
    <p:sldId id="258" r:id="rId6"/>
    <p:sldId id="279" r:id="rId7"/>
    <p:sldId id="280" r:id="rId8"/>
    <p:sldId id="281" r:id="rId9"/>
    <p:sldId id="287" r:id="rId10"/>
    <p:sldId id="272" r:id="rId11"/>
  </p:sldIdLst>
  <p:sldSz cx="12192000" cy="6858000"/>
  <p:notesSz cx="6858000" cy="9144000"/>
  <p:embeddedFontLst>
    <p:embeddedFont>
      <p:font typeface="휴먼명조" panose="020B0600000101010101" charset="-127"/>
      <p:regular r:id="rId13"/>
    </p:embeddedFont>
    <p:embeddedFont>
      <p:font typeface="나눔고딕 ExtraBold" panose="020B0600000101010101" charset="-127"/>
      <p:bold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맑은 고딕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EDDCA"/>
    <a:srgbClr val="FFFFFF"/>
    <a:srgbClr val="FFEEE5"/>
    <a:srgbClr val="263E8C"/>
    <a:srgbClr val="FEDBCE"/>
    <a:srgbClr val="254390"/>
    <a:srgbClr val="E52271"/>
    <a:srgbClr val="557BB8"/>
    <a:srgbClr val="936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81" autoAdjust="0"/>
    <p:restoredTop sz="95460" autoAdjust="0"/>
  </p:normalViewPr>
  <p:slideViewPr>
    <p:cSldViewPr snapToGrid="0" showGuides="1">
      <p:cViewPr varScale="1">
        <p:scale>
          <a:sx n="105" d="100"/>
          <a:sy n="105" d="100"/>
        </p:scale>
        <p:origin x="144" y="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8" name="Shape 10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맑은 고딕"/>
      </a:defRPr>
    </a:lvl1pPr>
    <a:lvl2pPr indent="228600" latinLnBrk="0">
      <a:defRPr sz="1200">
        <a:latin typeface="+mj-lt"/>
        <a:ea typeface="+mj-ea"/>
        <a:cs typeface="+mj-cs"/>
        <a:sym typeface="맑은 고딕"/>
      </a:defRPr>
    </a:lvl2pPr>
    <a:lvl3pPr indent="457200" latinLnBrk="0">
      <a:defRPr sz="1200">
        <a:latin typeface="+mj-lt"/>
        <a:ea typeface="+mj-ea"/>
        <a:cs typeface="+mj-cs"/>
        <a:sym typeface="맑은 고딕"/>
      </a:defRPr>
    </a:lvl3pPr>
    <a:lvl4pPr indent="685800" latinLnBrk="0">
      <a:defRPr sz="1200">
        <a:latin typeface="+mj-lt"/>
        <a:ea typeface="+mj-ea"/>
        <a:cs typeface="+mj-cs"/>
        <a:sym typeface="맑은 고딕"/>
      </a:defRPr>
    </a:lvl4pPr>
    <a:lvl5pPr indent="914400" latinLnBrk="0">
      <a:defRPr sz="1200">
        <a:latin typeface="+mj-lt"/>
        <a:ea typeface="+mj-ea"/>
        <a:cs typeface="+mj-cs"/>
        <a:sym typeface="맑은 고딕"/>
      </a:defRPr>
    </a:lvl5pPr>
    <a:lvl6pPr indent="1143000" latinLnBrk="0">
      <a:defRPr sz="1200">
        <a:latin typeface="+mj-lt"/>
        <a:ea typeface="+mj-ea"/>
        <a:cs typeface="+mj-cs"/>
        <a:sym typeface="맑은 고딕"/>
      </a:defRPr>
    </a:lvl6pPr>
    <a:lvl7pPr indent="1371600" latinLnBrk="0">
      <a:defRPr sz="1200">
        <a:latin typeface="+mj-lt"/>
        <a:ea typeface="+mj-ea"/>
        <a:cs typeface="+mj-cs"/>
        <a:sym typeface="맑은 고딕"/>
      </a:defRPr>
    </a:lvl7pPr>
    <a:lvl8pPr indent="1600200" latinLnBrk="0">
      <a:defRPr sz="1200">
        <a:latin typeface="+mj-lt"/>
        <a:ea typeface="+mj-ea"/>
        <a:cs typeface="+mj-cs"/>
        <a:sym typeface="맑은 고딕"/>
      </a:defRPr>
    </a:lvl8pPr>
    <a:lvl9pPr indent="1828800" latinLnBrk="0">
      <a:defRPr sz="1200">
        <a:latin typeface="+mj-lt"/>
        <a:ea typeface="+mj-ea"/>
        <a:cs typeface="+mj-cs"/>
        <a:sym typeface="맑은 고딕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baseline="0" dirty="0"/>
          </a:p>
        </p:txBody>
      </p:sp>
    </p:spTree>
    <p:extLst>
      <p:ext uri="{BB962C8B-B14F-4D97-AF65-F5344CB8AC3E}">
        <p14:creationId xmlns:p14="http://schemas.microsoft.com/office/powerpoint/2010/main" val="1245719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baseline="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baseline="0" dirty="0"/>
          </a:p>
        </p:txBody>
      </p:sp>
    </p:spTree>
    <p:extLst>
      <p:ext uri="{BB962C8B-B14F-4D97-AF65-F5344CB8AC3E}">
        <p14:creationId xmlns:p14="http://schemas.microsoft.com/office/powerpoint/2010/main" val="3610521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baseline="0" dirty="0"/>
          </a:p>
        </p:txBody>
      </p:sp>
    </p:spTree>
    <p:extLst>
      <p:ext uri="{BB962C8B-B14F-4D97-AF65-F5344CB8AC3E}">
        <p14:creationId xmlns:p14="http://schemas.microsoft.com/office/powerpoint/2010/main" val="3375685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baseline="0" dirty="0"/>
          </a:p>
        </p:txBody>
      </p:sp>
    </p:spTree>
    <p:extLst>
      <p:ext uri="{BB962C8B-B14F-4D97-AF65-F5344CB8AC3E}">
        <p14:creationId xmlns:p14="http://schemas.microsoft.com/office/powerpoint/2010/main" val="2937581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baseline="0" dirty="0"/>
          </a:p>
        </p:txBody>
      </p:sp>
    </p:spTree>
    <p:extLst>
      <p:ext uri="{BB962C8B-B14F-4D97-AF65-F5344CB8AC3E}">
        <p14:creationId xmlns:p14="http://schemas.microsoft.com/office/powerpoint/2010/main" val="3831807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36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66" name="Shape 36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 altLang="ko-K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6" descr="그림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TextBox 7"/>
          <p:cNvSpPr txBox="1"/>
          <p:nvPr/>
        </p:nvSpPr>
        <p:spPr>
          <a:xfrm>
            <a:off x="0" y="333304"/>
            <a:ext cx="12192000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 sz="600" spc="870">
                <a:gradFill flip="none" rotWithShape="1">
                  <a:gsLst>
                    <a:gs pos="0">
                      <a:srgbClr val="D0CECE"/>
                    </a:gs>
                    <a:gs pos="27000">
                      <a:srgbClr val="D0CECE"/>
                    </a:gs>
                  </a:gsLst>
                  <a:lin ang="5400000" scaled="0"/>
                </a:gradFill>
                <a:latin typeface="나눔고딕 ExtraBold"/>
                <a:ea typeface="나눔고딕 ExtraBold"/>
                <a:cs typeface="나눔고딕 ExtraBold"/>
                <a:sym typeface="나눔고딕 ExtraBold"/>
              </a:defRPr>
            </a:pPr>
            <a:r>
              <a:t>TOURISM BUSINESS </a:t>
            </a:r>
            <a:r>
              <a:rPr spc="880"/>
              <a:t>VENTURES</a:t>
            </a:r>
            <a:r>
              <a:t> | KOREA TOURISM ORGANIZATION</a:t>
            </a:r>
          </a:p>
        </p:txBody>
      </p:sp>
      <p:pic>
        <p:nvPicPr>
          <p:cNvPr id="25" name="그림 8" descr="그림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693073" y="172306"/>
            <a:ext cx="1076053" cy="537084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텍스트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제목 텍스트</a:t>
            </a:r>
          </a:p>
        </p:txBody>
      </p:sp>
      <p:sp>
        <p:nvSpPr>
          <p:cNvPr id="34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35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그룹 7"/>
          <p:cNvGrpSpPr/>
          <p:nvPr/>
        </p:nvGrpSpPr>
        <p:grpSpPr>
          <a:xfrm>
            <a:off x="0" y="0"/>
            <a:ext cx="12192000" cy="6871727"/>
            <a:chOff x="0" y="0"/>
            <a:chExt cx="12192000" cy="6871726"/>
          </a:xfrm>
        </p:grpSpPr>
        <p:pic>
          <p:nvPicPr>
            <p:cNvPr id="42" name="그림 8" descr="그림 8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7239000" y="0"/>
              <a:ext cx="4953000" cy="68580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3" name="그림 9" descr="그림 9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13726"/>
              <a:ext cx="12192000" cy="68580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45" name="TextBox 10"/>
          <p:cNvSpPr txBox="1"/>
          <p:nvPr/>
        </p:nvSpPr>
        <p:spPr>
          <a:xfrm>
            <a:off x="1891936" y="380871"/>
            <a:ext cx="8569236" cy="127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 sz="600" spc="870">
                <a:gradFill flip="none" rotWithShape="1">
                  <a:gsLst>
                    <a:gs pos="0">
                      <a:srgbClr val="AFABAB"/>
                    </a:gs>
                    <a:gs pos="27000">
                      <a:srgbClr val="AFABAB"/>
                    </a:gs>
                  </a:gsLst>
                  <a:lin ang="5400000" scaled="0"/>
                </a:gradFill>
                <a:latin typeface="나눔스퀘어OTF_ac Light"/>
                <a:ea typeface="나눔스퀘어OTF_ac Light"/>
                <a:cs typeface="나눔스퀘어OTF_ac Light"/>
                <a:sym typeface="나눔스퀘어OTF_ac Light"/>
              </a:defRPr>
            </a:pPr>
            <a:r>
              <a:t>TOURISM BUSINESS </a:t>
            </a:r>
            <a:r>
              <a:rPr spc="880"/>
              <a:t>VENTURES</a:t>
            </a:r>
            <a:r>
              <a:t> | KOREA TOURISM ORGANIZATION</a:t>
            </a:r>
          </a:p>
        </p:txBody>
      </p:sp>
      <p:pic>
        <p:nvPicPr>
          <p:cNvPr id="46" name="그림 11" descr="그림 1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96112" y="6087317"/>
            <a:ext cx="1083308" cy="540706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슬라이드 번호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제목 텍스트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55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56" name="텍스트 개체 틀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7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제목 텍스트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65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제목 텍스트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제목 텍스트</a:t>
            </a:r>
          </a:p>
        </p:txBody>
      </p:sp>
      <p:sp>
        <p:nvSpPr>
          <p:cNvPr id="80" name="본문 첫 번째 줄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81" name="텍스트 개체 틀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82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제목 텍스트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제목 텍스트</a:t>
            </a:r>
          </a:p>
        </p:txBody>
      </p:sp>
      <p:sp>
        <p:nvSpPr>
          <p:cNvPr id="90" name="그림 개체 틀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91" name="본문 첫 번째 줄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92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제목 텍스트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t>제목 텍스트</a:t>
            </a:r>
          </a:p>
        </p:txBody>
      </p:sp>
      <p:sp>
        <p:nvSpPr>
          <p:cNvPr id="100" name="본문 첫 번째 줄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101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11080144" y="6404292"/>
            <a:ext cx="273657" cy="2692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6" descr="그림 6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0" y="1"/>
            <a:ext cx="12192000" cy="1010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그림 7" descr="그림 7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10659649" y="227916"/>
            <a:ext cx="1253818" cy="625812"/>
          </a:xfrm>
          <a:prstGeom prst="rect">
            <a:avLst/>
          </a:prstGeom>
          <a:ln w="12700">
            <a:miter lim="400000"/>
          </a:ln>
        </p:spPr>
      </p:pic>
      <p:pic>
        <p:nvPicPr>
          <p:cNvPr id="4" name="그림 8" descr="그림 8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 flipV="1">
            <a:off x="0" y="5847808"/>
            <a:ext cx="12192000" cy="1010192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직선 연결선 9"/>
          <p:cNvSpPr/>
          <p:nvPr/>
        </p:nvSpPr>
        <p:spPr>
          <a:xfrm>
            <a:off x="0" y="1010190"/>
            <a:ext cx="12192000" cy="1"/>
          </a:xfrm>
          <a:prstGeom prst="line">
            <a:avLst/>
          </a:prstGeom>
          <a:ln w="3175">
            <a:solidFill>
              <a:srgbClr val="D0CECE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6" name="그림 5" descr="그림 5"/>
          <p:cNvPicPr>
            <a:picLocks noChangeAspect="1"/>
          </p:cNvPicPr>
          <p:nvPr/>
        </p:nvPicPr>
        <p:blipFill>
          <a:blip r:embed="rId14">
            <a:alphaModFix amt="70000"/>
            <a:extLst/>
          </a:blip>
          <a:srcRect l="2912" r="52809" b="65560"/>
          <a:stretch>
            <a:fillRect/>
          </a:stretch>
        </p:blipFill>
        <p:spPr>
          <a:xfrm>
            <a:off x="8548841" y="4108927"/>
            <a:ext cx="3643159" cy="2749072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제목 텍스트"/>
          <p:cNvSpPr txBox="1">
            <a:spLocks noGrp="1"/>
          </p:cNvSpPr>
          <p:nvPr>
            <p:ph type="title"/>
          </p:nvPr>
        </p:nvSpPr>
        <p:spPr>
          <a:xfrm>
            <a:off x="609600" y="92074"/>
            <a:ext cx="109728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제목 텍스트</a:t>
            </a:r>
          </a:p>
        </p:txBody>
      </p:sp>
      <p:sp>
        <p:nvSpPr>
          <p:cNvPr id="8" name="본문 첫 번째 줄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본문 첫 번째 줄</a:t>
            </a:r>
          </a:p>
          <a:p>
            <a:pPr lvl="1"/>
            <a:r>
              <a:t>본문 두 번째 줄</a:t>
            </a:r>
          </a:p>
          <a:p>
            <a:pPr lvl="2"/>
            <a:r>
              <a:t>본문 세 번째 줄</a:t>
            </a:r>
          </a:p>
          <a:p>
            <a:pPr lvl="3"/>
            <a:r>
              <a:t>본문 네 번째 줄</a:t>
            </a:r>
          </a:p>
          <a:p>
            <a:pPr lvl="4"/>
            <a:r>
              <a:t>본문 다섯 번째 줄</a:t>
            </a:r>
          </a:p>
        </p:txBody>
      </p:sp>
      <p:sp>
        <p:nvSpPr>
          <p:cNvPr id="9" name="슬라이드 번호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맑은 고딕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맑은 고딕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C3CBB1-3545-4A47-BFB6-EC6FE75FAAF1}"/>
              </a:ext>
            </a:extLst>
          </p:cNvPr>
          <p:cNvSpPr txBox="1"/>
          <p:nvPr/>
        </p:nvSpPr>
        <p:spPr>
          <a:xfrm>
            <a:off x="278729" y="351958"/>
            <a:ext cx="3221393" cy="369330"/>
          </a:xfrm>
          <a:prstGeom prst="rect">
            <a:avLst/>
          </a:prstGeom>
          <a:noFill/>
          <a:ln w="12700" cap="flat">
            <a:solidFill>
              <a:schemeClr val="bg1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ea"/>
                <a:cs typeface="+mj-cs"/>
                <a:sym typeface="맑은 고딕"/>
              </a:rPr>
              <a:t>대형</a:t>
            </a:r>
            <a:r>
              <a:rPr kumimoji="0" lang="en-US" altLang="ko-KR" sz="18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ea"/>
                <a:cs typeface="+mj-cs"/>
                <a:sym typeface="맑은 고딕"/>
              </a:rPr>
              <a:t>·</a:t>
            </a:r>
            <a:r>
              <a:rPr kumimoji="0" lang="ko-KR" altLang="en-US" sz="18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ea"/>
                <a:cs typeface="+mj-cs"/>
                <a:sym typeface="맑은 고딕"/>
              </a:rPr>
              <a:t>중형 바우처 유형 </a:t>
            </a:r>
            <a:r>
              <a:rPr kumimoji="0" lang="en-US" altLang="ko-KR" sz="18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ea"/>
                <a:cs typeface="+mj-cs"/>
                <a:sym typeface="맑은 고딕"/>
              </a:rPr>
              <a:t>(A</a:t>
            </a:r>
            <a:r>
              <a:rPr kumimoji="0" lang="ko-KR" altLang="en-US" sz="18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ea"/>
                <a:cs typeface="+mj-cs"/>
                <a:sym typeface="맑은 고딕"/>
              </a:rPr>
              <a:t>그룹</a:t>
            </a:r>
            <a:r>
              <a:rPr kumimoji="0" lang="en-US" altLang="ko-KR" sz="18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+mj-ea"/>
                <a:cs typeface="+mj-cs"/>
                <a:sym typeface="맑은 고딕"/>
              </a:rPr>
              <a:t>)</a:t>
            </a:r>
            <a:endParaRPr kumimoji="0" lang="ko-KR" altLang="en-US" sz="1800" b="0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+mj-ea"/>
              <a:cs typeface="+mj-cs"/>
              <a:sym typeface="맑은 고딕"/>
            </a:endParaRPr>
          </a:p>
        </p:txBody>
      </p:sp>
      <p:sp>
        <p:nvSpPr>
          <p:cNvPr id="3" name="직사각형">
            <a:extLst>
              <a:ext uri="{FF2B5EF4-FFF2-40B4-BE49-F238E27FC236}">
                <a16:creationId xmlns:a16="http://schemas.microsoft.com/office/drawing/2014/main" id="{65B3CB4F-B9D8-4285-AB8D-746F09A9A33F}"/>
              </a:ext>
            </a:extLst>
          </p:cNvPr>
          <p:cNvSpPr/>
          <p:nvPr/>
        </p:nvSpPr>
        <p:spPr>
          <a:xfrm>
            <a:off x="4370341" y="3718008"/>
            <a:ext cx="3411583" cy="369705"/>
          </a:xfrm>
          <a:prstGeom prst="rect">
            <a:avLst/>
          </a:prstGeom>
          <a:solidFill>
            <a:srgbClr val="254390">
              <a:alpha val="76500"/>
            </a:srgbClr>
          </a:solidFill>
          <a:ln w="12700">
            <a:miter lim="400000"/>
          </a:ln>
        </p:spPr>
        <p:txBody>
          <a:bodyPr lIns="45719" rIns="45719" anchor="ctr"/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</a:rPr>
              <a:t>사업수행계획서 발표자료</a:t>
            </a:r>
            <a:endParaRPr dirty="0">
              <a:solidFill>
                <a:schemeClr val="bg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1E911BD-13BF-4506-8E0D-229032C22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716" y="3962988"/>
            <a:ext cx="2850834" cy="1262158"/>
          </a:xfrm>
          <a:prstGeom prst="rect">
            <a:avLst/>
          </a:prstGeom>
          <a:effectLst>
            <a:outerShdw blurRad="12700" dist="6350" dir="600000" algn="ctr" rotWithShape="0">
              <a:srgbClr val="000000">
                <a:alpha val="17000"/>
              </a:srgbClr>
            </a:outerShdw>
          </a:effectLst>
        </p:spPr>
      </p:pic>
      <p:sp>
        <p:nvSpPr>
          <p:cNvPr id="5" name="관광기업 혁신바우처 지원사업">
            <a:extLst>
              <a:ext uri="{FF2B5EF4-FFF2-40B4-BE49-F238E27FC236}">
                <a16:creationId xmlns:a16="http://schemas.microsoft.com/office/drawing/2014/main" id="{BE48FB41-7159-4E22-8B3E-EBB4C6E7C193}"/>
              </a:ext>
            </a:extLst>
          </p:cNvPr>
          <p:cNvSpPr txBox="1"/>
          <p:nvPr/>
        </p:nvSpPr>
        <p:spPr>
          <a:xfrm>
            <a:off x="3423485" y="2845539"/>
            <a:ext cx="5305296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100">
                <a:solidFill>
                  <a:srgbClr val="FFFFFF"/>
                </a:solidFill>
                <a:latin typeface="S-Core Dream 3 Light"/>
                <a:ea typeface="S-Core Dream 3 Light"/>
                <a:cs typeface="S-Core Dream 3 Light"/>
                <a:sym typeface="S-Core Dream 3 Light"/>
              </a:defRPr>
            </a:lvl1pPr>
          </a:lstStyle>
          <a:p>
            <a:r>
              <a:rPr lang="en-US" sz="5400" spc="600" dirty="0">
                <a:solidFill>
                  <a:schemeClr val="tx1"/>
                </a:solidFill>
                <a:latin typeface="+mj-ea"/>
                <a:ea typeface="+mj-ea"/>
              </a:rPr>
              <a:t>OOOOOO</a:t>
            </a:r>
            <a:r>
              <a:rPr lang="ko-KR" altLang="en-US" sz="5400" spc="600" dirty="0">
                <a:solidFill>
                  <a:schemeClr val="tx1"/>
                </a:solidFill>
                <a:latin typeface="+mj-ea"/>
                <a:ea typeface="+mj-ea"/>
              </a:rPr>
              <a:t>사업</a:t>
            </a:r>
            <a:endParaRPr sz="5400" spc="600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3048182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486456"/>
              </p:ext>
            </p:extLst>
          </p:nvPr>
        </p:nvGraphicFramePr>
        <p:xfrm>
          <a:off x="2133600" y="2192972"/>
          <a:ext cx="8402320" cy="3363468"/>
        </p:xfrm>
        <a:graphic>
          <a:graphicData uri="http://schemas.openxmlformats.org/drawingml/2006/table">
            <a:tbl>
              <a:tblPr/>
              <a:tblGrid>
                <a:gridCol w="1562720">
                  <a:extLst>
                    <a:ext uri="{9D8B030D-6E8A-4147-A177-3AD203B41FA5}">
                      <a16:colId xmlns:a16="http://schemas.microsoft.com/office/drawing/2014/main" val="349065116"/>
                    </a:ext>
                  </a:extLst>
                </a:gridCol>
                <a:gridCol w="6839600">
                  <a:extLst>
                    <a:ext uri="{9D8B030D-6E8A-4147-A177-3AD203B41FA5}">
                      <a16:colId xmlns:a16="http://schemas.microsoft.com/office/drawing/2014/main" val="4020378711"/>
                    </a:ext>
                  </a:extLst>
                </a:gridCol>
              </a:tblGrid>
              <a:tr h="3068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작 성 요 령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4305709"/>
                  </a:ext>
                </a:extLst>
              </a:tr>
              <a:tr h="2708783">
                <a:tc gridSpan="2">
                  <a:txBody>
                    <a:bodyPr/>
                    <a:lstStyle/>
                    <a:p>
                      <a:pPr marL="477520" marR="115570" indent="-2032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○ 본 서식은 </a:t>
                      </a:r>
                      <a:r>
                        <a:rPr lang="ko-KR" altLang="en-US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대형</a:t>
                      </a:r>
                      <a:r>
                        <a:rPr lang="en-US" altLang="ko-KR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중형 바우처 유형</a:t>
                      </a:r>
                      <a:r>
                        <a:rPr lang="en-US" altLang="ko-KR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(A</a:t>
                      </a:r>
                      <a:r>
                        <a:rPr lang="ko-KR" altLang="en-US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그룹</a:t>
                      </a:r>
                      <a:r>
                        <a:rPr lang="en-US" altLang="ko-KR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1500" u="sng" kern="0" spc="0" dirty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사업수행계획서 </a:t>
                      </a:r>
                      <a:r>
                        <a:rPr lang="ko-KR" altLang="en-US" sz="1500" u="sng" kern="0" spc="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발표자료</a:t>
                      </a:r>
                      <a:r>
                        <a:rPr lang="ko-KR" altLang="en-US" sz="1500" u="none" kern="0" spc="0" dirty="0" smtClean="0">
                          <a:solidFill>
                            <a:srgbClr val="0000FF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표준양식으로서 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가급적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주어진 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형태를 유지하여 표지를 제외한 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쪽 이내로 작성</a:t>
                      </a:r>
                    </a:p>
                    <a:p>
                      <a:pPr marL="459740" marR="115570" indent="-19431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○ </a:t>
                      </a:r>
                      <a:r>
                        <a:rPr lang="ko-KR" altLang="en-US" sz="1500" kern="0" spc="-7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사업수행계획서 내 개인정보 기입 금지</a:t>
                      </a:r>
                    </a:p>
                    <a:p>
                      <a:pPr marL="450850" marR="115570" indent="-190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○ 기업명은 사업자등록증과 동일하게 기재</a:t>
                      </a:r>
                    </a:p>
                    <a:p>
                      <a:pPr marL="450850" marR="115570" indent="-190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6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○ </a:t>
                      </a:r>
                      <a:r>
                        <a:rPr lang="ko-KR" altLang="en-US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본 서식에 포함된 </a:t>
                      </a:r>
                      <a:r>
                        <a:rPr lang="en-US" altLang="ko-KR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ko-KR" altLang="en-US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작성요령</a:t>
                      </a:r>
                      <a:r>
                        <a:rPr lang="en-US" altLang="ko-KR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ko-KR" altLang="en-US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과 </a:t>
                      </a:r>
                      <a:r>
                        <a:rPr lang="ko-KR" altLang="en-US" sz="1500" kern="0" spc="-11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이탤릭체</a:t>
                      </a:r>
                      <a:r>
                        <a:rPr lang="ko-KR" altLang="en-US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및 파란색으로 표기된 문구는 </a:t>
                      </a:r>
                      <a:r>
                        <a:rPr lang="ko-KR" altLang="en-US" sz="1500" kern="0" spc="-11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참고용이므로</a:t>
                      </a:r>
                      <a:r>
                        <a:rPr lang="ko-KR" altLang="en-US" sz="1500" kern="0" spc="-11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작성 및 제출 시</a:t>
                      </a:r>
                      <a:r>
                        <a:rPr lang="ko-KR" altLang="en-US" sz="1500" kern="0" spc="-9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삭제</a:t>
                      </a:r>
                    </a:p>
                    <a:p>
                      <a:pPr marL="450850" marR="115570" indent="-190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-6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○ </a:t>
                      </a:r>
                      <a:r>
                        <a:rPr lang="ko-KR" altLang="en-US" sz="1500" kern="0" spc="-6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필요 시 본문 내 항목 </a:t>
                      </a:r>
                      <a:r>
                        <a:rPr lang="ko-KR" alt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순서는 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1, 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가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1), 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가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 (1), (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가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 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①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㉮ 등으로 작성</a:t>
                      </a:r>
                    </a:p>
                    <a:p>
                      <a:pPr marL="450850" marR="115570" indent="-1905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○ 사업수행계획서는 간결하고 명료하게 작성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3581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388338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>
            <a:extLst>
              <a:ext uri="{FF2B5EF4-FFF2-40B4-BE49-F238E27FC236}">
                <a16:creationId xmlns:a16="http://schemas.microsoft.com/office/drawing/2014/main" id="{C63DF1D2-E692-40AB-B9C4-6D6F9E33C5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graphicFrame>
        <p:nvGraphicFramePr>
          <p:cNvPr id="36" name="표 35">
            <a:extLst>
              <a:ext uri="{FF2B5EF4-FFF2-40B4-BE49-F238E27FC236}">
                <a16:creationId xmlns:a16="http://schemas.microsoft.com/office/drawing/2014/main" id="{230CD8D5-2F34-4F41-9A93-FFBAB92BA6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632355"/>
              </p:ext>
            </p:extLst>
          </p:nvPr>
        </p:nvGraphicFramePr>
        <p:xfrm>
          <a:off x="310550" y="1552754"/>
          <a:ext cx="11749852" cy="5199640"/>
        </p:xfrm>
        <a:graphic>
          <a:graphicData uri="http://schemas.openxmlformats.org/drawingml/2006/table">
            <a:tbl>
              <a:tblPr/>
              <a:tblGrid>
                <a:gridCol w="3961616">
                  <a:extLst>
                    <a:ext uri="{9D8B030D-6E8A-4147-A177-3AD203B41FA5}">
                      <a16:colId xmlns:a16="http://schemas.microsoft.com/office/drawing/2014/main" val="349065116"/>
                    </a:ext>
                  </a:extLst>
                </a:gridCol>
                <a:gridCol w="1433690">
                  <a:extLst>
                    <a:ext uri="{9D8B030D-6E8A-4147-A177-3AD203B41FA5}">
                      <a16:colId xmlns:a16="http://schemas.microsoft.com/office/drawing/2014/main" val="4020378711"/>
                    </a:ext>
                  </a:extLst>
                </a:gridCol>
                <a:gridCol w="6354546">
                  <a:extLst>
                    <a:ext uri="{9D8B030D-6E8A-4147-A177-3AD203B41FA5}">
                      <a16:colId xmlns:a16="http://schemas.microsoft.com/office/drawing/2014/main" val="1945311594"/>
                    </a:ext>
                  </a:extLst>
                </a:gridCol>
              </a:tblGrid>
              <a:tr h="4872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참 고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▶바우처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사용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예시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휴먼명조" panose="02010504000101010101" pitchFamily="2" charset="-127"/>
                        <a:ea typeface="휴먼명조" panose="02010504000101010101" pitchFamily="2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4305709"/>
                  </a:ext>
                </a:extLst>
              </a:tr>
              <a:tr h="2331160">
                <a:tc rowSpan="2" gridSpan="2">
                  <a:txBody>
                    <a:bodyPr/>
                    <a:lstStyle/>
                    <a:p>
                      <a:pPr marL="477520" marR="115570" indent="-2032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스마트기술도입 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 ICT</a:t>
                      </a:r>
                      <a:r>
                        <a:rPr lang="en-US" altLang="ko-KR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4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솔루션 도입</a:t>
                      </a: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j-lt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온라인 플랫폼 구축 </a:t>
                      </a:r>
                      <a:r>
                        <a:rPr lang="en-US" altLang="ko-KR" sz="1400" b="1" dirty="0" smtClean="0">
                          <a:latin typeface="+mj-ea"/>
                          <a:ea typeface="+mj-ea"/>
                        </a:rPr>
                        <a:t>/ UX, UI </a:t>
                      </a:r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고도화</a:t>
                      </a:r>
                      <a:endParaRPr lang="en-US" altLang="ko-KR" sz="1400" b="1" dirty="0" smtClean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ko-KR" altLang="en-US" dirty="0"/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5358134"/>
                  </a:ext>
                </a:extLst>
              </a:tr>
              <a:tr h="234498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ea"/>
                          <a:ea typeface="+mj-ea"/>
                        </a:rPr>
                        <a:t>빅데이터 활용 서비스 고도화</a:t>
                      </a:r>
                      <a:r>
                        <a:rPr lang="en-US" altLang="ko-KR" sz="1400" b="1" baseline="0" dirty="0" smtClean="0">
                          <a:latin typeface="+mj-ea"/>
                          <a:ea typeface="+mj-ea"/>
                        </a:rPr>
                        <a:t> / </a:t>
                      </a:r>
                      <a:r>
                        <a:rPr lang="ko-KR" altLang="en-US" sz="1400" b="1" baseline="0" dirty="0" smtClean="0">
                          <a:latin typeface="+mj-ea"/>
                          <a:ea typeface="+mj-ea"/>
                        </a:rPr>
                        <a:t>마케팅</a:t>
                      </a:r>
                      <a:endParaRPr lang="en-US" altLang="ko-KR" sz="1400" b="1" baseline="0" dirty="0" smtClean="0">
                        <a:latin typeface="+mj-ea"/>
                        <a:ea typeface="+mj-ea"/>
                      </a:endParaRPr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baseline="0" dirty="0" smtClean="0"/>
                    </a:p>
                    <a:p>
                      <a:pPr latinLnBrk="1"/>
                      <a:endParaRPr lang="en-US" altLang="ko-KR" dirty="0" smtClean="0"/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877784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151" y="2348876"/>
            <a:ext cx="4109878" cy="187227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39" y="4873908"/>
            <a:ext cx="4043216" cy="1800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93" y="2536390"/>
            <a:ext cx="3848572" cy="180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382" y="4895637"/>
            <a:ext cx="6028572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34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>
            <a:extLst>
              <a:ext uri="{FF2B5EF4-FFF2-40B4-BE49-F238E27FC236}">
                <a16:creationId xmlns:a16="http://schemas.microsoft.com/office/drawing/2014/main" id="{C63DF1D2-E692-40AB-B9C4-6D6F9E33C5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graphicFrame>
        <p:nvGraphicFramePr>
          <p:cNvPr id="36" name="표 35">
            <a:extLst>
              <a:ext uri="{FF2B5EF4-FFF2-40B4-BE49-F238E27FC236}">
                <a16:creationId xmlns:a16="http://schemas.microsoft.com/office/drawing/2014/main" id="{230CD8D5-2F34-4F41-9A93-FFBAB92BA6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494822"/>
              </p:ext>
            </p:extLst>
          </p:nvPr>
        </p:nvGraphicFramePr>
        <p:xfrm>
          <a:off x="212786" y="1702278"/>
          <a:ext cx="11754928" cy="5044456"/>
        </p:xfrm>
        <a:graphic>
          <a:graphicData uri="http://schemas.openxmlformats.org/drawingml/2006/table">
            <a:tbl>
              <a:tblPr/>
              <a:tblGrid>
                <a:gridCol w="3966693">
                  <a:extLst>
                    <a:ext uri="{9D8B030D-6E8A-4147-A177-3AD203B41FA5}">
                      <a16:colId xmlns:a16="http://schemas.microsoft.com/office/drawing/2014/main" val="349065116"/>
                    </a:ext>
                  </a:extLst>
                </a:gridCol>
                <a:gridCol w="7788235">
                  <a:extLst>
                    <a:ext uri="{9D8B030D-6E8A-4147-A177-3AD203B41FA5}">
                      <a16:colId xmlns:a16="http://schemas.microsoft.com/office/drawing/2014/main" val="4020378711"/>
                    </a:ext>
                  </a:extLst>
                </a:gridCol>
              </a:tblGrid>
              <a:tr h="3719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참 고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▶바우처 활용 우수사례</a:t>
                      </a: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4305709"/>
                  </a:ext>
                </a:extLst>
              </a:tr>
              <a:tr h="4642882">
                <a:tc gridSpan="2">
                  <a:txBody>
                    <a:bodyPr/>
                    <a:lstStyle/>
                    <a:p>
                      <a:pPr marL="477520" marR="115570" indent="-2032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358134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99" y="2186247"/>
            <a:ext cx="3960000" cy="444566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458" y="2186247"/>
            <a:ext cx="4471262" cy="444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00838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sp>
        <p:nvSpPr>
          <p:cNvPr id="136" name="TextBox 6"/>
          <p:cNvSpPr txBox="1"/>
          <p:nvPr/>
        </p:nvSpPr>
        <p:spPr>
          <a:xfrm>
            <a:off x="754651" y="965473"/>
            <a:ext cx="2907178" cy="384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500">
                <a:solidFill>
                  <a:srgbClr val="D33935"/>
                </a:solidFill>
                <a:latin typeface="나눔스퀘어OTF_ac Bold"/>
                <a:ea typeface="나눔스퀘어OTF_ac Bold"/>
                <a:cs typeface="나눔스퀘어OTF_ac Bold"/>
                <a:sym typeface="나눔스퀘어OTF_ac Bold"/>
              </a:defRPr>
            </a:lvl1pPr>
          </a:lstStyle>
          <a:p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01 </a:t>
            </a:r>
            <a:r>
              <a:rPr dirty="0" err="1">
                <a:solidFill>
                  <a:schemeClr val="bg1"/>
                </a:solidFill>
                <a:latin typeface="+mj-ea"/>
                <a:ea typeface="+mj-ea"/>
              </a:rPr>
              <a:t>사업개요</a:t>
            </a:r>
            <a:endParaRPr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TextBox 1"/>
          <p:cNvSpPr txBox="1"/>
          <p:nvPr/>
        </p:nvSpPr>
        <p:spPr>
          <a:xfrm>
            <a:off x="711207" y="3554192"/>
            <a:ext cx="10304313" cy="417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사업목표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11206" y="4018233"/>
            <a:ext cx="10865747" cy="1853136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dirty="0">
                <a:solidFill>
                  <a:srgbClr val="0000FF"/>
                </a:solidFill>
                <a:latin typeface="+mj-ea"/>
              </a:rPr>
              <a:t>- </a:t>
            </a:r>
            <a:r>
              <a:rPr lang="ko-KR" altLang="en-US" i="1" dirty="0">
                <a:solidFill>
                  <a:srgbClr val="0000FF"/>
                </a:solidFill>
                <a:latin typeface="+mj-ea"/>
              </a:rPr>
              <a:t>달성하고자 하는 귀 사의 최종적인 사업 목표 기재</a:t>
            </a:r>
          </a:p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spc="-30" dirty="0">
                <a:solidFill>
                  <a:srgbClr val="0000FF"/>
                </a:solidFill>
                <a:latin typeface="+mj-ea"/>
              </a:rPr>
              <a:t>- </a:t>
            </a:r>
            <a:r>
              <a:rPr lang="ko-KR" altLang="en-US" i="1" spc="-30" dirty="0" err="1">
                <a:solidFill>
                  <a:srgbClr val="0000FF"/>
                </a:solidFill>
                <a:latin typeface="+mj-ea"/>
              </a:rPr>
              <a:t>바우처사업</a:t>
            </a:r>
            <a:r>
              <a:rPr lang="ko-KR" altLang="en-US" i="1" spc="-30" dirty="0">
                <a:solidFill>
                  <a:srgbClr val="0000FF"/>
                </a:solidFill>
                <a:latin typeface="+mj-ea"/>
              </a:rPr>
              <a:t> 기간 내 달성할 수 없는 장기적인 사업 목표의 경우</a:t>
            </a:r>
            <a:r>
              <a:rPr lang="en-US" altLang="ko-KR" i="1" spc="-30" dirty="0">
                <a:solidFill>
                  <a:srgbClr val="0000FF"/>
                </a:solidFill>
                <a:latin typeface="+mj-ea"/>
              </a:rPr>
              <a:t>, </a:t>
            </a:r>
            <a:r>
              <a:rPr lang="ko-KR" altLang="en-US" i="1" spc="-30" dirty="0" err="1">
                <a:solidFill>
                  <a:srgbClr val="0000FF"/>
                </a:solidFill>
                <a:latin typeface="+mj-ea"/>
              </a:rPr>
              <a:t>바우처사업</a:t>
            </a:r>
            <a:r>
              <a:rPr lang="ko-KR" altLang="en-US" i="1" spc="-30" dirty="0">
                <a:solidFill>
                  <a:srgbClr val="0000FF"/>
                </a:solidFill>
                <a:latin typeface="+mj-ea"/>
              </a:rPr>
              <a:t> 기간 내 달성하고자 </a:t>
            </a:r>
            <a:r>
              <a:rPr lang="ko-KR" altLang="en-US" i="1" spc="-30" dirty="0" smtClean="0">
                <a:solidFill>
                  <a:srgbClr val="0000FF"/>
                </a:solidFill>
                <a:latin typeface="+mj-ea"/>
              </a:rPr>
              <a:t>하는 사업 </a:t>
            </a:r>
            <a:r>
              <a:rPr lang="ko-KR" altLang="en-US" i="1" spc="-30" dirty="0" err="1">
                <a:solidFill>
                  <a:srgbClr val="0000FF"/>
                </a:solidFill>
                <a:latin typeface="+mj-ea"/>
              </a:rPr>
              <a:t>중간목표에</a:t>
            </a:r>
            <a:r>
              <a:rPr lang="ko-KR" altLang="en-US" i="1" spc="-30" dirty="0">
                <a:solidFill>
                  <a:srgbClr val="0000FF"/>
                </a:solidFill>
                <a:latin typeface="+mj-ea"/>
              </a:rPr>
              <a:t> 대하여 별도 기재</a:t>
            </a:r>
          </a:p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dirty="0">
                <a:solidFill>
                  <a:srgbClr val="0000FF"/>
                </a:solidFill>
                <a:latin typeface="+mj-ea"/>
              </a:rPr>
              <a:t>- </a:t>
            </a:r>
            <a:r>
              <a:rPr lang="ko-KR" altLang="en-US" i="1" dirty="0">
                <a:solidFill>
                  <a:srgbClr val="0000FF"/>
                </a:solidFill>
                <a:latin typeface="+mj-ea"/>
              </a:rPr>
              <a:t>사업 목표는 </a:t>
            </a:r>
            <a:r>
              <a:rPr lang="ko-KR" altLang="en-US" i="1" spc="-30" dirty="0">
                <a:solidFill>
                  <a:srgbClr val="0000FF"/>
                </a:solidFill>
                <a:latin typeface="+mj-ea"/>
              </a:rPr>
              <a:t>기존 대비 비즈니스 프로세스의 혁신 정도를 객관적으로 판단할 수 있도록 근거 등을 들어 기술</a:t>
            </a:r>
            <a:endParaRPr lang="ko-KR" altLang="en-US" dirty="0">
              <a:solidFill>
                <a:srgbClr val="0000FF"/>
              </a:solidFill>
              <a:latin typeface="+mj-ea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837213"/>
              </p:ext>
            </p:extLst>
          </p:nvPr>
        </p:nvGraphicFramePr>
        <p:xfrm>
          <a:off x="754651" y="1607937"/>
          <a:ext cx="10822302" cy="1411224"/>
        </p:xfrm>
        <a:graphic>
          <a:graphicData uri="http://schemas.openxmlformats.org/drawingml/2006/table">
            <a:tbl>
              <a:tblPr/>
              <a:tblGrid>
                <a:gridCol w="3433301">
                  <a:extLst>
                    <a:ext uri="{9D8B030D-6E8A-4147-A177-3AD203B41FA5}">
                      <a16:colId xmlns:a16="http://schemas.microsoft.com/office/drawing/2014/main" val="1169813953"/>
                    </a:ext>
                  </a:extLst>
                </a:gridCol>
                <a:gridCol w="5867341">
                  <a:extLst>
                    <a:ext uri="{9D8B030D-6E8A-4147-A177-3AD203B41FA5}">
                      <a16:colId xmlns:a16="http://schemas.microsoft.com/office/drawing/2014/main" val="192945058"/>
                    </a:ext>
                  </a:extLst>
                </a:gridCol>
                <a:gridCol w="1521660">
                  <a:extLst>
                    <a:ext uri="{9D8B030D-6E8A-4147-A177-3AD203B41FA5}">
                      <a16:colId xmlns:a16="http://schemas.microsoft.com/office/drawing/2014/main" val="424399938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아래 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&lt;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작성요령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은 삭제 후 계획서 작성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35824"/>
                  </a:ext>
                </a:extLst>
              </a:tr>
              <a:tr h="3002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 가 항 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 가 지 표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배점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098741"/>
                  </a:ext>
                </a:extLst>
              </a:tr>
              <a:tr h="29972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혁신성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사업 계획의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혁신성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729262"/>
                  </a:ext>
                </a:extLst>
              </a:tr>
              <a:tr h="2766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사업 계획의 구체성 및 실현 가능성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4805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sp>
        <p:nvSpPr>
          <p:cNvPr id="136" name="TextBox 6"/>
          <p:cNvSpPr txBox="1"/>
          <p:nvPr/>
        </p:nvSpPr>
        <p:spPr>
          <a:xfrm>
            <a:off x="754651" y="965473"/>
            <a:ext cx="4507462" cy="384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2500">
                <a:solidFill>
                  <a:srgbClr val="D33935"/>
                </a:solidFill>
                <a:latin typeface="나눔스퀘어OTF_ac Bold"/>
                <a:ea typeface="나눔스퀘어OTF_ac Bold"/>
                <a:cs typeface="나눔스퀘어OTF_ac Bold"/>
                <a:sym typeface="나눔스퀘어OTF_ac Bold"/>
              </a:defRPr>
            </a:lvl1pPr>
          </a:lstStyle>
          <a:p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0</a:t>
            </a:r>
            <a:r>
              <a:rPr lang="en-US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사업 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추진 계획 </a:t>
            </a:r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및 방법</a:t>
            </a:r>
            <a:endParaRPr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TextBox 1"/>
          <p:cNvSpPr txBox="1"/>
          <p:nvPr/>
        </p:nvSpPr>
        <p:spPr>
          <a:xfrm>
            <a:off x="711207" y="1768496"/>
            <a:ext cx="10304313" cy="4019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사업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실행계획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11206" y="2232537"/>
            <a:ext cx="10865747" cy="1493037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앞에서 </a:t>
            </a:r>
            <a:r>
              <a:rPr lang="ko-KR" altLang="en-US" i="1" dirty="0">
                <a:solidFill>
                  <a:srgbClr val="0000FF"/>
                </a:solidFill>
                <a:ea typeface="맑은 고딕" panose="020B0503020000020004" pitchFamily="50" charset="-127"/>
              </a:rPr>
              <a:t>기술된 귀 사의 사업 목표를 달성하기 위한 실행계획 기술</a:t>
            </a:r>
            <a:endParaRPr lang="ko-KR" altLang="en-US" i="1" dirty="0">
              <a:solidFill>
                <a:srgbClr val="0000FF"/>
              </a:solidFill>
            </a:endParaRPr>
          </a:p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spc="-20" dirty="0">
                <a:solidFill>
                  <a:srgbClr val="0000FF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i="1" spc="-20" dirty="0">
                <a:solidFill>
                  <a:srgbClr val="0000FF"/>
                </a:solidFill>
                <a:ea typeface="맑은 고딕" panose="020B0503020000020004" pitchFamily="50" charset="-127"/>
              </a:rPr>
              <a:t>내부 또는 외부의 가용자원을 활용</a:t>
            </a:r>
            <a:r>
              <a:rPr lang="en-US" altLang="ko-KR" i="1" spc="-20" dirty="0">
                <a:solidFill>
                  <a:srgbClr val="0000FF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i="1" spc="-20" dirty="0">
                <a:solidFill>
                  <a:srgbClr val="0000FF"/>
                </a:solidFill>
                <a:ea typeface="맑은 고딕" panose="020B0503020000020004" pitchFamily="50" charset="-127"/>
              </a:rPr>
              <a:t>목표하는 사업 모델을 성공적으로 달성하기 위한 </a:t>
            </a:r>
            <a:endParaRPr lang="ko-KR" altLang="en-US" i="1" spc="-20" dirty="0">
              <a:solidFill>
                <a:srgbClr val="0000FF"/>
              </a:solidFill>
            </a:endParaRPr>
          </a:p>
          <a:p>
            <a:pPr marL="255270" indent="-255270" algn="just" fontAlgn="base">
              <a:lnSpc>
                <a:spcPct val="130000"/>
              </a:lnSpc>
            </a:pPr>
            <a:r>
              <a:rPr lang="ko-KR" altLang="en-US" i="1" spc="-20" dirty="0">
                <a:solidFill>
                  <a:srgbClr val="0000FF"/>
                </a:solidFill>
                <a:ea typeface="맑은 고딕" panose="020B0503020000020004" pitchFamily="50" charset="-127"/>
              </a:rPr>
              <a:t>바우처 활용 실행계획을 핵심내용 위주로 기재</a:t>
            </a:r>
            <a:endParaRPr lang="ko-KR" altLang="en-US" i="1" spc="-20" dirty="0">
              <a:solidFill>
                <a:srgbClr val="0000FF"/>
              </a:solidFill>
            </a:endParaRPr>
          </a:p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dirty="0">
                <a:solidFill>
                  <a:srgbClr val="0000FF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i="1" dirty="0" err="1">
                <a:solidFill>
                  <a:srgbClr val="0000FF"/>
                </a:solidFill>
                <a:ea typeface="맑은 고딕" panose="020B0503020000020004" pitchFamily="50" charset="-127"/>
              </a:rPr>
              <a:t>바우처사업</a:t>
            </a:r>
            <a:r>
              <a:rPr lang="ko-KR" altLang="en-US" i="1" dirty="0">
                <a:solidFill>
                  <a:srgbClr val="0000FF"/>
                </a:solidFill>
                <a:ea typeface="맑은 고딕" panose="020B0503020000020004" pitchFamily="50" charset="-127"/>
              </a:rPr>
              <a:t> 기간 내 </a:t>
            </a:r>
            <a:r>
              <a:rPr lang="ko-KR" altLang="en-US" i="1" dirty="0" err="1">
                <a:solidFill>
                  <a:srgbClr val="0000FF"/>
                </a:solidFill>
                <a:ea typeface="맑은 고딕" panose="020B0503020000020004" pitchFamily="50" charset="-127"/>
              </a:rPr>
              <a:t>달성가능</a:t>
            </a:r>
            <a:r>
              <a:rPr lang="ko-KR" altLang="en-US" i="1" dirty="0">
                <a:solidFill>
                  <a:srgbClr val="0000FF"/>
                </a:solidFill>
                <a:ea typeface="맑은 고딕" panose="020B0503020000020004" pitchFamily="50" charset="-127"/>
              </a:rPr>
              <a:t> 여부를 강조하여 기술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711207" y="4020658"/>
            <a:ext cx="10304313" cy="417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필요 지원서비스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11206" y="4484699"/>
            <a:ext cx="10865747" cy="1172629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i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i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받고자 하는 </a:t>
            </a:r>
            <a:r>
              <a:rPr lang="ko-KR" altLang="en-US" i="1" dirty="0" err="1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바우처사업</a:t>
            </a:r>
            <a:r>
              <a:rPr lang="ko-KR" altLang="en-US" i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메뉴 기재</a:t>
            </a:r>
          </a:p>
          <a:p>
            <a:pPr marL="255270" indent="-255270" algn="just" fontAlgn="base">
              <a:lnSpc>
                <a:spcPct val="130000"/>
              </a:lnSpc>
            </a:pP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i="1" spc="-10" dirty="0">
                <a:solidFill>
                  <a:srgbClr val="0000FF"/>
                </a:solidFill>
                <a:ea typeface="맑은 고딕" panose="020B0503020000020004" pitchFamily="50" charset="-127"/>
              </a:rPr>
              <a:t>위 기술된 사업 목표와 </a:t>
            </a:r>
            <a:r>
              <a:rPr lang="ko-KR" altLang="en-US" i="1" spc="-10" dirty="0" err="1">
                <a:solidFill>
                  <a:srgbClr val="0000FF"/>
                </a:solidFill>
                <a:ea typeface="맑은 고딕" panose="020B0503020000020004" pitchFamily="50" charset="-127"/>
              </a:rPr>
              <a:t>실행계획의</a:t>
            </a:r>
            <a:r>
              <a:rPr lang="ko-KR" altLang="en-US" i="1" spc="-10" dirty="0">
                <a:solidFill>
                  <a:srgbClr val="0000FF"/>
                </a:solidFill>
                <a:ea typeface="맑은 고딕" panose="020B0503020000020004" pitchFamily="50" charset="-127"/>
              </a:rPr>
              <a:t> 이행을 위하여</a:t>
            </a:r>
            <a:r>
              <a:rPr lang="en-US" altLang="ko-KR" i="1" spc="-10" dirty="0">
                <a:solidFill>
                  <a:srgbClr val="0000FF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i="1" spc="-10" dirty="0">
                <a:solidFill>
                  <a:srgbClr val="0000FF"/>
                </a:solidFill>
                <a:ea typeface="맑은 고딕" panose="020B0503020000020004" pitchFamily="50" charset="-127"/>
              </a:rPr>
              <a:t>해당 </a:t>
            </a:r>
            <a:r>
              <a:rPr lang="ko-KR" altLang="en-US" i="1" spc="-10" dirty="0" err="1">
                <a:solidFill>
                  <a:srgbClr val="0000FF"/>
                </a:solidFill>
                <a:ea typeface="맑은 고딕" panose="020B0503020000020004" pitchFamily="50" charset="-127"/>
              </a:rPr>
              <a:t>바우처사업</a:t>
            </a:r>
            <a:r>
              <a:rPr lang="ko-KR" altLang="en-US" i="1" spc="-10" dirty="0">
                <a:solidFill>
                  <a:srgbClr val="0000FF"/>
                </a:solidFill>
                <a:ea typeface="맑은 고딕" panose="020B0503020000020004" pitchFamily="50" charset="-127"/>
              </a:rPr>
              <a:t> 서비스 메뉴가 왜 필요한지 당위성 기술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66231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sp>
        <p:nvSpPr>
          <p:cNvPr id="136" name="TextBox 6"/>
          <p:cNvSpPr txBox="1"/>
          <p:nvPr/>
        </p:nvSpPr>
        <p:spPr>
          <a:xfrm>
            <a:off x="754651" y="965473"/>
            <a:ext cx="2907178" cy="384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500">
                <a:solidFill>
                  <a:srgbClr val="D33935"/>
                </a:solidFill>
                <a:latin typeface="나눔스퀘어OTF_ac Bold"/>
                <a:ea typeface="나눔스퀘어OTF_ac Bold"/>
                <a:cs typeface="나눔스퀘어OTF_ac Bold"/>
                <a:sym typeface="나눔스퀘어OTF_ac Bold"/>
              </a:defRPr>
            </a:lvl1pPr>
          </a:lstStyle>
          <a:p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0</a:t>
            </a:r>
            <a:r>
              <a:rPr lang="en-US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기대효과</a:t>
            </a:r>
            <a:endParaRPr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TextBox 1"/>
          <p:cNvSpPr txBox="1"/>
          <p:nvPr/>
        </p:nvSpPr>
        <p:spPr>
          <a:xfrm>
            <a:off x="711207" y="3727928"/>
            <a:ext cx="10304313" cy="417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기업가치 증대 효과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11206" y="4191969"/>
            <a:ext cx="10865747" cy="1532727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수혜기업 관점에서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바우처사업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이용을 통해 기대하는 정성적 및 정량적 효과 </a:t>
            </a:r>
            <a:b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예시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정성적 효과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기업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브랜드 인지도 확대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모델 내실화 등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정량적 효과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매출 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00%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증대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신규고용 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 등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i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9388" indent="-179388" fontAlgn="base">
              <a:lnSpc>
                <a:spcPct val="130000"/>
              </a:lnSpc>
            </a:pP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바우처 사업 서비스를 통해 우선적으로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궁극적으로 기대하고 있는 기업 가치 증대 내용 기술</a:t>
            </a:r>
            <a:endParaRPr lang="ko-KR" altLang="en-US" i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220465"/>
              </p:ext>
            </p:extLst>
          </p:nvPr>
        </p:nvGraphicFramePr>
        <p:xfrm>
          <a:off x="754651" y="1653657"/>
          <a:ext cx="10822302" cy="1411224"/>
        </p:xfrm>
        <a:graphic>
          <a:graphicData uri="http://schemas.openxmlformats.org/drawingml/2006/table">
            <a:tbl>
              <a:tblPr/>
              <a:tblGrid>
                <a:gridCol w="3433301">
                  <a:extLst>
                    <a:ext uri="{9D8B030D-6E8A-4147-A177-3AD203B41FA5}">
                      <a16:colId xmlns:a16="http://schemas.microsoft.com/office/drawing/2014/main" val="1169813953"/>
                    </a:ext>
                  </a:extLst>
                </a:gridCol>
                <a:gridCol w="5867341">
                  <a:extLst>
                    <a:ext uri="{9D8B030D-6E8A-4147-A177-3AD203B41FA5}">
                      <a16:colId xmlns:a16="http://schemas.microsoft.com/office/drawing/2014/main" val="192945058"/>
                    </a:ext>
                  </a:extLst>
                </a:gridCol>
                <a:gridCol w="1521660">
                  <a:extLst>
                    <a:ext uri="{9D8B030D-6E8A-4147-A177-3AD203B41FA5}">
                      <a16:colId xmlns:a16="http://schemas.microsoft.com/office/drawing/2014/main" val="424399938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아래 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&lt;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작성요령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은 삭제 후 계획서 작성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35824"/>
                  </a:ext>
                </a:extLst>
              </a:tr>
              <a:tr h="3002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 가 항 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 가 지 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배점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098741"/>
                  </a:ext>
                </a:extLst>
              </a:tr>
              <a:tr h="29972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기대효과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사업을 통한 기업가치 증대 효과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729262"/>
                  </a:ext>
                </a:extLst>
              </a:tr>
              <a:tr h="2766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사업을 통한 관광산업 기여도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480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0626647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sp>
        <p:nvSpPr>
          <p:cNvPr id="14" name="TextBox 1"/>
          <p:cNvSpPr txBox="1"/>
          <p:nvPr/>
        </p:nvSpPr>
        <p:spPr>
          <a:xfrm>
            <a:off x="711207" y="1768496"/>
            <a:ext cx="10304313" cy="417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관광산업 기여도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11206" y="2232537"/>
            <a:ext cx="10865747" cy="812530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</a:pPr>
            <a:r>
              <a:rPr lang="en-US" altLang="ko-KR" i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목표 달성을 통해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수혜기업이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전체 한국 관광산업 관점에서 기여할 수 있는 내용을 구체적으로 기재</a:t>
            </a:r>
            <a:endParaRPr lang="ko-KR" altLang="en-US" i="1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4651" y="965473"/>
            <a:ext cx="2907178" cy="384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500">
                <a:solidFill>
                  <a:srgbClr val="D33935"/>
                </a:solidFill>
                <a:latin typeface="나눔스퀘어OTF_ac Bold"/>
                <a:ea typeface="나눔스퀘어OTF_ac Bold"/>
                <a:cs typeface="나눔스퀘어OTF_ac Bold"/>
                <a:sym typeface="나눔스퀘어OTF_ac Bold"/>
              </a:defRPr>
            </a:lvl1pPr>
          </a:lstStyle>
          <a:p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0</a:t>
            </a:r>
            <a:r>
              <a:rPr lang="en-US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기대효과</a:t>
            </a:r>
            <a:endParaRPr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64534815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5" t="10359"/>
          <a:stretch/>
        </p:blipFill>
        <p:spPr>
          <a:xfrm>
            <a:off x="0" y="0"/>
            <a:ext cx="6700085" cy="19771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4650" y="965473"/>
            <a:ext cx="4682763" cy="3847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 sz="2500">
                <a:solidFill>
                  <a:srgbClr val="D33935"/>
                </a:solidFill>
                <a:latin typeface="나눔스퀘어OTF_ac Bold"/>
                <a:ea typeface="나눔스퀘어OTF_ac Bold"/>
                <a:cs typeface="나눔스퀘어OTF_ac Bold"/>
                <a:sym typeface="나눔스퀘어OTF_ac Bold"/>
              </a:defRPr>
            </a:lvl1pPr>
          </a:lstStyle>
          <a:p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0</a:t>
            </a:r>
            <a:r>
              <a:rPr lang="en-US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  <a:r>
              <a:rPr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참여 인력의 전문성</a:t>
            </a:r>
            <a:endParaRPr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711207" y="3270728"/>
            <a:ext cx="10304313" cy="417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대표자 역량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11206" y="3734769"/>
            <a:ext cx="10865747" cy="812530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대표자가 보유하고 있는 관광산업 부문 역량 기재</a:t>
            </a:r>
            <a:r>
              <a:rPr lang="en-US" altLang="ko-KR" i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전공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경력 등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관광산업에 대한 이해도 및 전문성을 판단할 수 있는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보유역량을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상세히 기재</a:t>
            </a:r>
            <a:endParaRPr lang="en-US" altLang="ko-KR" i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199920"/>
              </p:ext>
            </p:extLst>
          </p:nvPr>
        </p:nvGraphicFramePr>
        <p:xfrm>
          <a:off x="754651" y="1653657"/>
          <a:ext cx="10822302" cy="1281938"/>
        </p:xfrm>
        <a:graphic>
          <a:graphicData uri="http://schemas.openxmlformats.org/drawingml/2006/table">
            <a:tbl>
              <a:tblPr/>
              <a:tblGrid>
                <a:gridCol w="3433301">
                  <a:extLst>
                    <a:ext uri="{9D8B030D-6E8A-4147-A177-3AD203B41FA5}">
                      <a16:colId xmlns:a16="http://schemas.microsoft.com/office/drawing/2014/main" val="1169813953"/>
                    </a:ext>
                  </a:extLst>
                </a:gridCol>
                <a:gridCol w="5867341">
                  <a:extLst>
                    <a:ext uri="{9D8B030D-6E8A-4147-A177-3AD203B41FA5}">
                      <a16:colId xmlns:a16="http://schemas.microsoft.com/office/drawing/2014/main" val="192945058"/>
                    </a:ext>
                  </a:extLst>
                </a:gridCol>
                <a:gridCol w="1521660">
                  <a:extLst>
                    <a:ext uri="{9D8B030D-6E8A-4147-A177-3AD203B41FA5}">
                      <a16:colId xmlns:a16="http://schemas.microsoft.com/office/drawing/2014/main" val="424399938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아래 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&lt;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작성요령</a:t>
                      </a:r>
                      <a:r>
                        <a:rPr lang="en-US" altLang="ko-KR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5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은 삭제 후 계획서 작성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4935824"/>
                  </a:ext>
                </a:extLst>
              </a:tr>
              <a:tr h="3002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 가 항 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 가 지 표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배점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098741"/>
                  </a:ext>
                </a:extLst>
              </a:tr>
              <a:tr h="5763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역량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사업 참여 인력의 전문성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ED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729262"/>
                  </a:ext>
                </a:extLst>
              </a:tr>
            </a:tbl>
          </a:graphicData>
        </a:graphic>
      </p:graphicFrame>
      <p:sp>
        <p:nvSpPr>
          <p:cNvPr id="13" name="TextBox 1"/>
          <p:cNvSpPr txBox="1"/>
          <p:nvPr/>
        </p:nvSpPr>
        <p:spPr>
          <a:xfrm>
            <a:off x="708159" y="4721576"/>
            <a:ext cx="10304313" cy="417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>
                <a:solidFill>
                  <a:srgbClr val="262626"/>
                </a:solidFill>
                <a:latin typeface="NanumSquareRound ExtraBold"/>
                <a:ea typeface="NanumSquareRound ExtraBold"/>
                <a:cs typeface="NanumSquareRound ExtraBold"/>
                <a:sym typeface="NanumSquareRound ExtraBold"/>
              </a:defRPr>
            </a:pP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○ </a:t>
            </a:r>
            <a:r>
              <a:rPr lang="ko-KR" altLang="en-US" sz="200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참여인력</a:t>
            </a:r>
            <a:r>
              <a:rPr lang="ko-KR" altLang="en-US" sz="200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나눔스퀘어OTF_ac Bold"/>
                <a:sym typeface="나눔스퀘어OTF_ac Bold"/>
              </a:rPr>
              <a:t> 현황 및 역량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나눔스퀘어OTF_ac Bold"/>
              <a:sym typeface="나눔스퀘어OTF_ac Bold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08158" y="5185617"/>
            <a:ext cx="10865747" cy="1532727"/>
          </a:xfrm>
          <a:prstGeom prst="rect">
            <a:avLst/>
          </a:prstGeom>
          <a:ln>
            <a:solidFill>
              <a:schemeClr val="accent1"/>
            </a:solidFill>
            <a:prstDash val="sysDot"/>
          </a:ln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참여 예정인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인력현황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전문분야</a:t>
            </a:r>
            <a:endParaRPr lang="en-US" altLang="ko-KR" i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참여인력이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미정인 경우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사업총괄책임자 포함 핵심인력 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인에 대하여 기재</a:t>
            </a:r>
            <a:endParaRPr lang="en-US" altLang="ko-KR" i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 fontAlgn="base">
              <a:lnSpc>
                <a:spcPct val="130000"/>
              </a:lnSpc>
              <a:buFontTx/>
              <a:buChar char="-"/>
            </a:pP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위에서 기술한 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관광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혁신바우처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활용계획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”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연계한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참여인력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운용계획을 상세히 기재</a:t>
            </a:r>
            <a:endParaRPr lang="en-US" altLang="ko-KR" i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lnSpc>
                <a:spcPct val="130000"/>
              </a:lnSpc>
            </a:pP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* 1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 </a:t>
            </a:r>
            <a:r>
              <a:rPr lang="ko-KR" altLang="en-US" i="1" dirty="0" err="1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스타트업의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경우</a:t>
            </a:r>
            <a:r>
              <a:rPr lang="en-US" altLang="ko-KR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기재 불필요</a:t>
            </a:r>
            <a:endParaRPr lang="en-US" altLang="ko-KR" i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3104170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extBox 5"/>
          <p:cNvSpPr txBox="1"/>
          <p:nvPr/>
        </p:nvSpPr>
        <p:spPr>
          <a:xfrm>
            <a:off x="4390208" y="3121224"/>
            <a:ext cx="3411583" cy="6155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4000">
                <a:solidFill>
                  <a:srgbClr val="2E458D"/>
                </a:solidFill>
                <a:latin typeface="S-Core Dream 6 Bold"/>
                <a:ea typeface="S-Core Dream 6 Bold"/>
                <a:cs typeface="S-Core Dream 6 Bold"/>
                <a:sym typeface="S-Core Dream 6 Bold"/>
              </a:defRPr>
            </a:lvl1pPr>
          </a:lstStyle>
          <a:p>
            <a:r>
              <a:rPr dirty="0" err="1">
                <a:latin typeface="+mj-ea"/>
                <a:ea typeface="+mj-ea"/>
              </a:rPr>
              <a:t>감사합니다</a:t>
            </a:r>
            <a:r>
              <a:rPr dirty="0">
                <a:latin typeface="+mj-ea"/>
                <a:ea typeface="+mj-ea"/>
              </a:rPr>
              <a:t>.</a:t>
            </a:r>
          </a:p>
        </p:txBody>
      </p:sp>
      <p:pic>
        <p:nvPicPr>
          <p:cNvPr id="364" name="이미지" descr="이미지"/>
          <p:cNvPicPr>
            <a:picLocks noChangeAspect="1"/>
          </p:cNvPicPr>
          <p:nvPr/>
        </p:nvPicPr>
        <p:blipFill>
          <a:blip r:embed="rId3">
            <a:extLst/>
          </a:blip>
          <a:srcRect t="12787" b="78038"/>
          <a:stretch>
            <a:fillRect/>
          </a:stretch>
        </p:blipFill>
        <p:spPr>
          <a:xfrm>
            <a:off x="-284321" y="0"/>
            <a:ext cx="13065442" cy="6741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push dir="u"/>
      </p:transition>
    </mc:Choice>
    <mc:Fallback xmlns:a14="http://schemas.microsoft.com/office/drawing/2010/main" xmlns:m="http://schemas.openxmlformats.org/officeDocument/2006/math" xmlns="">
      <p:transition spd="fast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테마">
      <a:majorFont>
        <a:latin typeface="맑은 고딕"/>
        <a:ea typeface="맑은 고딕"/>
        <a:cs typeface="맑은 고딕"/>
      </a:majorFont>
      <a:minorFont>
        <a:latin typeface="Helvetica"/>
        <a:ea typeface="Helvetica"/>
        <a:cs typeface="Helvetic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 테마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테마">
      <a:majorFont>
        <a:latin typeface="맑은 고딕"/>
        <a:ea typeface="맑은 고딕"/>
        <a:cs typeface="맑은 고딕"/>
      </a:majorFont>
      <a:minorFont>
        <a:latin typeface="Helvetica"/>
        <a:ea typeface="Helvetica"/>
        <a:cs typeface="Helvetic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맑은 고딕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8049</TotalTime>
  <Words>526</Words>
  <Application>Microsoft Office PowerPoint</Application>
  <PresentationFormat>와이드스크린</PresentationFormat>
  <Paragraphs>88</Paragraphs>
  <Slides>10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9" baseType="lpstr">
      <vt:lpstr>S-Core Dream 3 Light</vt:lpstr>
      <vt:lpstr>S-Core Dream 6 Bold</vt:lpstr>
      <vt:lpstr>휴먼명조</vt:lpstr>
      <vt:lpstr>나눔스퀘어OTF_ac Bold</vt:lpstr>
      <vt:lpstr>나눔고딕 ExtraBold</vt:lpstr>
      <vt:lpstr>맑은 고딕</vt:lpstr>
      <vt:lpstr>Arial</vt:lpstr>
      <vt:lpstr>나눔스퀘어OTF_ac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wepp</dc:creator>
  <cp:lastModifiedBy>USER</cp:lastModifiedBy>
  <cp:revision>102</cp:revision>
  <dcterms:modified xsi:type="dcterms:W3CDTF">2024-02-16T01:01:19Z</dcterms:modified>
</cp:coreProperties>
</file>