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60" r:id="rId5"/>
    <p:sldId id="262" r:id="rId6"/>
    <p:sldId id="263" r:id="rId7"/>
    <p:sldId id="264" r:id="rId8"/>
    <p:sldId id="266" r:id="rId9"/>
    <p:sldId id="269" r:id="rId10"/>
    <p:sldId id="265" r:id="rId11"/>
    <p:sldId id="267" r:id="rId12"/>
    <p:sldId id="274" r:id="rId13"/>
    <p:sldId id="271" r:id="rId14"/>
    <p:sldId id="273" r:id="rId1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2CC"/>
    <a:srgbClr val="B4C7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53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03B752-CED2-49E4-A116-7FCE755361FD}" type="datetimeFigureOut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D7B78-1B26-4828-B8EA-AE34D6BB92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63322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8F530-221A-4274-856C-39A84940160F}" type="datetime1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8569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10FCD-1A1E-4480-A742-670D7FA6AD03}" type="datetime1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6635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3F609-F151-4AA8-91E0-DB96D4C5ED17}" type="datetime1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4318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FB96A-BFCF-4021-B617-6E867BBFE4F7}" type="datetime1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9641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F01C4-3E0F-455D-AB80-03518AA405BE}" type="datetime1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2012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26109-5945-434D-8586-9FCFC7F37928}" type="datetime1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1539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DA99C-159F-4D29-A3DD-52E5301505C6}" type="datetime1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7573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4467-6912-410A-A7C0-DFBF3025D3F4}" type="datetime1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7302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DD556-A98B-46A0-99A1-CCA17EA727AF}" type="datetime1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614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366FB-2512-4BAC-BD8B-D9C0DC545BF3}" type="datetime1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2567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D9AF3-D374-4DDE-AC37-1358EF223495}" type="datetime1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3780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FFF24C-6ED7-4E37-91A3-F47E43C30BC4}" type="datetime1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0334F-5B98-4D74-8A56-C6238D7355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9945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직선 연결선 17"/>
          <p:cNvCxnSpPr>
            <a:cxnSpLocks/>
          </p:cNvCxnSpPr>
          <p:nvPr/>
        </p:nvCxnSpPr>
        <p:spPr>
          <a:xfrm>
            <a:off x="1587308" y="3287130"/>
            <a:ext cx="9106092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09595" y="1607720"/>
            <a:ext cx="1117281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b="1" dirty="0"/>
              <a:t>세종 </a:t>
            </a:r>
            <a:r>
              <a:rPr lang="en-US" altLang="ko-KR" sz="4400" b="1" dirty="0"/>
              <a:t>Invest On </a:t>
            </a:r>
          </a:p>
          <a:p>
            <a:pPr algn="ctr"/>
            <a:r>
              <a:rPr lang="ko-KR" altLang="en-US" sz="4400" b="1" dirty="0"/>
              <a:t>투자 역량강화 프로그램 사업계획서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988819" y="3481703"/>
            <a:ext cx="6214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(</a:t>
            </a:r>
            <a:r>
              <a:rPr lang="ko-KR" altLang="en-US" dirty="0"/>
              <a:t>아이템명</a:t>
            </a:r>
            <a:r>
              <a:rPr lang="en-US" altLang="ko-KR" dirty="0"/>
              <a:t>) </a:t>
            </a:r>
            <a:r>
              <a:rPr lang="ko-KR" altLang="en-US" dirty="0"/>
              <a:t>지원기업 사업아이템 간략 개요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275513" y="5001741"/>
            <a:ext cx="3640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기 업 명</a:t>
            </a: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1</a:t>
            </a:fld>
            <a:endParaRPr lang="ko-KR" altLang="en-US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51C10301-2740-4C91-A89A-DDC9D6DCE1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621" y="140192"/>
            <a:ext cx="1987468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615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>
            <a:cxnSpLocks/>
          </p:cNvCxnSpPr>
          <p:nvPr/>
        </p:nvCxnSpPr>
        <p:spPr>
          <a:xfrm>
            <a:off x="908859" y="6121205"/>
            <a:ext cx="10374282" cy="1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5052752" y="436525"/>
            <a:ext cx="208649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3200" b="1" dirty="0"/>
              <a:t>목 차</a:t>
            </a:r>
            <a:endParaRPr lang="en-US" altLang="ko-KR" sz="2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176178" y="1535850"/>
            <a:ext cx="47465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Ⅰ.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문제점</a:t>
            </a:r>
            <a:endParaRPr lang="en-US" altLang="ko-KR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(Problem)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76178" y="2747343"/>
            <a:ext cx="4746569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Ⅲ.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사업화 전략</a:t>
            </a:r>
            <a:endParaRPr lang="en-US" altLang="ko-KR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(Value-up)</a:t>
            </a:r>
          </a:p>
          <a:p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목표 시장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경쟁사 분석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사업화 계획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4.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매출 전략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5.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투자유치 계획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1)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필요자금 분석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기대 효과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6.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글로벌 진출 전략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(optional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2</a:t>
            </a:fld>
            <a:endParaRPr lang="ko-KR" altLang="en-US"/>
          </a:p>
        </p:txBody>
      </p:sp>
      <p:cxnSp>
        <p:nvCxnSpPr>
          <p:cNvPr id="21" name="직선 연결선 20"/>
          <p:cNvCxnSpPr>
            <a:cxnSpLocks/>
          </p:cNvCxnSpPr>
          <p:nvPr/>
        </p:nvCxnSpPr>
        <p:spPr>
          <a:xfrm>
            <a:off x="908859" y="1224448"/>
            <a:ext cx="10374282" cy="1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3878DDB4-39FB-BC28-AB0C-E9D0A70C375E}"/>
              </a:ext>
            </a:extLst>
          </p:cNvPr>
          <p:cNvSpPr txBox="1"/>
          <p:nvPr/>
        </p:nvSpPr>
        <p:spPr>
          <a:xfrm>
            <a:off x="6249264" y="1535850"/>
            <a:ext cx="503387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솔루션 및 핵심 경쟁력</a:t>
            </a:r>
            <a:endParaRPr lang="en-US" altLang="ko-KR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(Solution)</a:t>
            </a:r>
          </a:p>
          <a:p>
            <a:pPr lvl="1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834AC75-6BF0-BCB3-0879-23E669229839}"/>
              </a:ext>
            </a:extLst>
          </p:cNvPr>
          <p:cNvSpPr txBox="1"/>
          <p:nvPr/>
        </p:nvSpPr>
        <p:spPr>
          <a:xfrm>
            <a:off x="6249264" y="2747343"/>
            <a:ext cx="5104536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Ⅳ.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팀 소개</a:t>
            </a:r>
            <a:endParaRPr lang="en-US" altLang="ko-KR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(Team)</a:t>
            </a:r>
          </a:p>
          <a:p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1.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팀 소개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1)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대표자 이력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2)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핵심인력 이력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(optional)</a:t>
            </a:r>
          </a:p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2.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주주 및 旣투자 현황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3.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연혁 및 기타사항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E81812C-7F97-44EE-B48C-090E2D27514D}"/>
              </a:ext>
            </a:extLst>
          </p:cNvPr>
          <p:cNvSpPr txBox="1"/>
          <p:nvPr/>
        </p:nvSpPr>
        <p:spPr>
          <a:xfrm>
            <a:off x="875999" y="5940000"/>
            <a:ext cx="10639725" cy="523220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작성방법 </a:t>
            </a:r>
            <a:endParaRPr lang="en-US" altLang="ko-KR" sz="1400" b="1" dirty="0">
              <a:solidFill>
                <a:srgbClr val="002060"/>
              </a:solidFill>
              <a:latin typeface="+mj-lt"/>
            </a:endParaRPr>
          </a:p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 - Ⅰ.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문제점 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~ Ⅲ.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사업화 전략에 한하여 </a:t>
            </a:r>
            <a:r>
              <a:rPr lang="en-US" altLang="ko-KR" sz="1400" b="1" dirty="0">
                <a:solidFill>
                  <a:srgbClr val="C00000"/>
                </a:solidFill>
                <a:latin typeface="+mj-lt"/>
              </a:rPr>
              <a:t>12</a:t>
            </a:r>
            <a:r>
              <a:rPr lang="ko-KR" altLang="en-US" sz="1400" b="1" dirty="0">
                <a:solidFill>
                  <a:srgbClr val="C00000"/>
                </a:solidFill>
                <a:latin typeface="+mj-lt"/>
              </a:rPr>
              <a:t>페이지 이내 작성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, Ⅳ.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팀 소개는 분량 자유이나 필수 작성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, Ⅴ.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부록은 해당시에만 작성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</a:t>
            </a:r>
            <a:endParaRPr lang="ko-KR" altLang="en-US" sz="1400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8380BA8-B5F2-41CA-9790-079BCE522593}"/>
              </a:ext>
            </a:extLst>
          </p:cNvPr>
          <p:cNvSpPr txBox="1"/>
          <p:nvPr/>
        </p:nvSpPr>
        <p:spPr>
          <a:xfrm>
            <a:off x="6249263" y="5313053"/>
            <a:ext cx="503387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Ⅴ.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부록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(Appendix)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60859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직선 연결선 17"/>
          <p:cNvCxnSpPr>
            <a:cxnSpLocks/>
          </p:cNvCxnSpPr>
          <p:nvPr/>
        </p:nvCxnSpPr>
        <p:spPr>
          <a:xfrm>
            <a:off x="322811" y="736937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>
            <a:cxnSpLocks/>
          </p:cNvCxnSpPr>
          <p:nvPr/>
        </p:nvCxnSpPr>
        <p:spPr>
          <a:xfrm>
            <a:off x="322811" y="6187435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3</a:t>
            </a:fld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88421" y="220702"/>
            <a:ext cx="73345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latin typeface="맑은 고딕" panose="020B0503020000020004" pitchFamily="50" charset="-127"/>
              </a:rPr>
              <a:t>Ⅰ. </a:t>
            </a:r>
            <a:r>
              <a:rPr lang="ko-KR" altLang="en-US" sz="2400" b="1" dirty="0">
                <a:latin typeface="맑은 고딕" panose="020B0503020000020004" pitchFamily="50" charset="-127"/>
              </a:rPr>
              <a:t>문제점 </a:t>
            </a:r>
            <a:r>
              <a:rPr lang="en-US" altLang="ko-KR" sz="2400" b="1" dirty="0">
                <a:latin typeface="맑은 고딕" panose="020B0503020000020004" pitchFamily="50" charset="-127"/>
              </a:rPr>
              <a:t>(Problem)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6000" y="5279857"/>
            <a:ext cx="10440000" cy="738664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rgbClr val="002060"/>
                </a:solidFill>
              </a:rPr>
              <a:t>작성방법 </a:t>
            </a:r>
            <a:endParaRPr lang="en-US" altLang="ko-KR" sz="1400" b="1" dirty="0">
              <a:solidFill>
                <a:srgbClr val="002060"/>
              </a:solidFill>
            </a:endParaRPr>
          </a:p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기술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·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제품</a:t>
            </a:r>
            <a:r>
              <a:rPr lang="en-US" altLang="ko-KR" sz="14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4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서비스에 대한 개발 배경 및 필요성 제기</a:t>
            </a:r>
            <a:endParaRPr lang="en-US" altLang="ko-KR" sz="14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4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1400" dirty="0">
                <a:solidFill>
                  <a:srgbClr val="002060"/>
                </a:solidFill>
              </a:rPr>
              <a:t>기술</a:t>
            </a:r>
            <a:r>
              <a:rPr lang="en-US" altLang="ko-KR" sz="1400" dirty="0">
                <a:solidFill>
                  <a:srgbClr val="002060"/>
                </a:solidFill>
              </a:rPr>
              <a:t>·</a:t>
            </a:r>
            <a:r>
              <a:rPr lang="ko-KR" altLang="en-US" sz="1400" dirty="0">
                <a:solidFill>
                  <a:srgbClr val="002060"/>
                </a:solidFill>
              </a:rPr>
              <a:t>제품</a:t>
            </a:r>
            <a:r>
              <a:rPr lang="en-US" altLang="ko-KR" sz="1400" dirty="0">
                <a:solidFill>
                  <a:srgbClr val="002060"/>
                </a:solidFill>
                <a:latin typeface="맑은 고딕" panose="020B0503020000020004" pitchFamily="50" charset="-127"/>
              </a:rPr>
              <a:t>·</a:t>
            </a:r>
            <a:r>
              <a:rPr lang="ko-KR" altLang="en-US" sz="1400" dirty="0">
                <a:solidFill>
                  <a:srgbClr val="002060"/>
                </a:solidFill>
                <a:latin typeface="맑은 고딕" panose="020B0503020000020004" pitchFamily="50" charset="-127"/>
              </a:rPr>
              <a:t>서비스의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 국내외 시장의 문제점 등을 서술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(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인용 시 출처 표기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)</a:t>
            </a:r>
            <a:endParaRPr lang="ko-KR" altLang="en-US" sz="1400" dirty="0">
              <a:solidFill>
                <a:srgbClr val="00206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32667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4</a:t>
            </a:fld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88421" y="220702"/>
            <a:ext cx="99115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latin typeface="맑은 고딕" panose="020B0503020000020004" pitchFamily="50" charset="-127"/>
              </a:rPr>
              <a:t>Ⅱ. </a:t>
            </a:r>
            <a:r>
              <a:rPr lang="ko-KR" altLang="en-US" sz="2400" b="1" dirty="0">
                <a:latin typeface="맑은 고딕" panose="020B0503020000020004" pitchFamily="50" charset="-127"/>
              </a:rPr>
              <a:t>솔루션 및 핵심 경쟁력 </a:t>
            </a:r>
            <a:r>
              <a:rPr lang="en-US" altLang="ko-KR" sz="2400" b="1" dirty="0">
                <a:latin typeface="맑은 고딕" panose="020B0503020000020004" pitchFamily="50" charset="-127"/>
              </a:rPr>
              <a:t>(Solution)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6000" y="5279857"/>
            <a:ext cx="10440000" cy="738664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작성방법 </a:t>
            </a:r>
            <a:endParaRPr lang="en-US" altLang="ko-KR" sz="1400" b="1" dirty="0">
              <a:solidFill>
                <a:srgbClr val="002060"/>
              </a:solidFill>
              <a:latin typeface="+mj-lt"/>
            </a:endParaRPr>
          </a:p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앞서 제시한 문제점을 해결하기 위한 솔루션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(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제품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서비스 등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)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과 </a:t>
            </a: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핵심 경쟁력</a:t>
            </a:r>
            <a:r>
              <a:rPr lang="en-US" altLang="ko-KR" sz="1400" b="1" dirty="0">
                <a:solidFill>
                  <a:srgbClr val="002060"/>
                </a:solidFill>
                <a:latin typeface="+mj-lt"/>
              </a:rPr>
              <a:t>(</a:t>
            </a: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보유 기술 등</a:t>
            </a:r>
            <a:r>
              <a:rPr lang="en-US" altLang="ko-KR" sz="1400" b="1" dirty="0">
                <a:solidFill>
                  <a:srgbClr val="002060"/>
                </a:solidFill>
                <a:latin typeface="+mj-lt"/>
              </a:rPr>
              <a:t>)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을 명시</a:t>
            </a:r>
            <a:endParaRPr lang="en-US" altLang="ko-KR" sz="1400" dirty="0">
              <a:solidFill>
                <a:srgbClr val="002060"/>
              </a:solidFill>
              <a:latin typeface="+mj-lt"/>
            </a:endParaRPr>
          </a:p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- </a:t>
            </a: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기술 개발 관련 내용</a:t>
            </a:r>
            <a:r>
              <a:rPr lang="en-US" altLang="ko-KR" sz="1400" b="1" dirty="0">
                <a:solidFill>
                  <a:srgbClr val="002060"/>
                </a:solidFill>
                <a:latin typeface="+mj-lt"/>
              </a:rPr>
              <a:t>(</a:t>
            </a: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특허출원</a:t>
            </a:r>
            <a:r>
              <a:rPr lang="en-US" altLang="ko-KR" sz="1400" b="1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논문</a:t>
            </a:r>
            <a:r>
              <a:rPr lang="en-US" altLang="ko-KR" sz="1400" b="1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기술이전 등</a:t>
            </a:r>
            <a:r>
              <a:rPr lang="en-US" altLang="ko-KR" sz="1400" b="1" dirty="0">
                <a:solidFill>
                  <a:srgbClr val="002060"/>
                </a:solidFill>
                <a:latin typeface="+mj-lt"/>
              </a:rPr>
              <a:t>)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은 영업 비밀에 해당하지 않는 수준에서 </a:t>
            </a: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최대한 자세히 기재</a:t>
            </a:r>
            <a:endParaRPr lang="en-US" altLang="ko-KR" sz="1400" b="1" dirty="0">
              <a:solidFill>
                <a:srgbClr val="002060"/>
              </a:solidFill>
              <a:latin typeface="+mj-lt"/>
            </a:endParaRPr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F875ACEE-D943-FA2F-AEE4-4C8893E24B67}"/>
              </a:ext>
            </a:extLst>
          </p:cNvPr>
          <p:cNvCxnSpPr>
            <a:cxnSpLocks/>
          </p:cNvCxnSpPr>
          <p:nvPr/>
        </p:nvCxnSpPr>
        <p:spPr>
          <a:xfrm>
            <a:off x="322811" y="736937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EE8A665A-C301-BEE1-86CB-1755AB6F311E}"/>
              </a:ext>
            </a:extLst>
          </p:cNvPr>
          <p:cNvCxnSpPr>
            <a:cxnSpLocks/>
          </p:cNvCxnSpPr>
          <p:nvPr/>
        </p:nvCxnSpPr>
        <p:spPr>
          <a:xfrm>
            <a:off x="322811" y="6187435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6141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5</a:t>
            </a:fld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88421" y="220702"/>
            <a:ext cx="99115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latin typeface="맑은 고딕" panose="020B0503020000020004" pitchFamily="50" charset="-127"/>
              </a:rPr>
              <a:t>Ⅲ. </a:t>
            </a:r>
            <a:r>
              <a:rPr lang="ko-KR" altLang="en-US" sz="2400" b="1" dirty="0">
                <a:latin typeface="맑은 고딕" panose="020B0503020000020004" pitchFamily="50" charset="-127"/>
              </a:rPr>
              <a:t>사업화 전략 </a:t>
            </a:r>
            <a:r>
              <a:rPr lang="en-US" altLang="ko-KR" sz="2400" b="1" dirty="0">
                <a:latin typeface="맑은 고딕" panose="020B0503020000020004" pitchFamily="50" charset="-127"/>
              </a:rPr>
              <a:t>(Value-up)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6000" y="5220000"/>
            <a:ext cx="10440000" cy="738664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작성방법 </a:t>
            </a:r>
            <a:endParaRPr lang="en-US" altLang="ko-KR" sz="1400" b="1" dirty="0">
              <a:solidFill>
                <a:srgbClr val="002060"/>
              </a:solidFill>
              <a:latin typeface="+mj-lt"/>
            </a:endParaRPr>
          </a:p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진입하고자 하는 국내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·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외 목표 시장의 분류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규모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시장점유율 및 성장가능성 등 객관적 수치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(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지표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)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를 바탕으로 작성</a:t>
            </a:r>
            <a:endParaRPr lang="en-US" altLang="ko-KR" sz="1400" dirty="0">
              <a:solidFill>
                <a:srgbClr val="002060"/>
              </a:solidFill>
              <a:latin typeface="+mj-lt"/>
            </a:endParaRPr>
          </a:p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신시장 창출 시 향후 예상되는 시장의 가치 산출하여 기재 </a:t>
            </a:r>
            <a:endParaRPr lang="en-US" altLang="ko-KR" sz="1400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1223" y="854537"/>
            <a:ext cx="4247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1. </a:t>
            </a:r>
            <a:r>
              <a:rPr lang="ko-KR" altLang="en-US" sz="2400" b="1" dirty="0"/>
              <a:t>목표 시장</a:t>
            </a: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CBA1DC20-A042-D51A-CF22-776FC36C2A60}"/>
              </a:ext>
            </a:extLst>
          </p:cNvPr>
          <p:cNvCxnSpPr>
            <a:cxnSpLocks/>
          </p:cNvCxnSpPr>
          <p:nvPr/>
        </p:nvCxnSpPr>
        <p:spPr>
          <a:xfrm>
            <a:off x="322811" y="736937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0E17A4BF-B7E1-EECF-467E-FB21BFDB2508}"/>
              </a:ext>
            </a:extLst>
          </p:cNvPr>
          <p:cNvCxnSpPr>
            <a:cxnSpLocks/>
          </p:cNvCxnSpPr>
          <p:nvPr/>
        </p:nvCxnSpPr>
        <p:spPr>
          <a:xfrm>
            <a:off x="322811" y="6187435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9686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6</a:t>
            </a:fld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188421" y="220702"/>
            <a:ext cx="99115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latin typeface="맑은 고딕" panose="020B0503020000020004" pitchFamily="50" charset="-127"/>
              </a:rPr>
              <a:t>Ⅲ. </a:t>
            </a:r>
            <a:r>
              <a:rPr lang="ko-KR" altLang="en-US" sz="2400" b="1" dirty="0">
                <a:latin typeface="맑은 고딕" panose="020B0503020000020004" pitchFamily="50" charset="-127"/>
              </a:rPr>
              <a:t>사업화 전략 </a:t>
            </a:r>
            <a:r>
              <a:rPr lang="en-US" altLang="ko-KR" sz="2400" b="1" dirty="0">
                <a:latin typeface="맑은 고딕" panose="020B0503020000020004" pitchFamily="50" charset="-127"/>
              </a:rPr>
              <a:t>(Value-up)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6000" y="5220000"/>
            <a:ext cx="10440000" cy="738664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작성방법 </a:t>
            </a:r>
          </a:p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직간접적 경쟁관계에 있는 국내외 업체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</a:rPr>
              <a:t>기술</a:t>
            </a:r>
            <a:r>
              <a:rPr lang="en-US" altLang="ko-KR" sz="1400" dirty="0">
                <a:solidFill>
                  <a:srgbClr val="002060"/>
                </a:solidFill>
              </a:rPr>
              <a:t>·</a:t>
            </a:r>
            <a:r>
              <a:rPr lang="ko-KR" altLang="en-US" sz="1400" dirty="0">
                <a:solidFill>
                  <a:srgbClr val="002060"/>
                </a:solidFill>
              </a:rPr>
              <a:t>제품</a:t>
            </a:r>
            <a:r>
              <a:rPr lang="en-US" altLang="ko-KR" sz="1400" dirty="0">
                <a:solidFill>
                  <a:srgbClr val="002060"/>
                </a:solidFill>
                <a:latin typeface="맑은 고딕" panose="020B0503020000020004" pitchFamily="50" charset="-127"/>
              </a:rPr>
              <a:t>·</a:t>
            </a:r>
            <a:r>
              <a:rPr lang="ko-KR" altLang="en-US" sz="1400" dirty="0">
                <a:solidFill>
                  <a:srgbClr val="002060"/>
                </a:solidFill>
                <a:latin typeface="맑은 고딕" panose="020B0503020000020004" pitchFamily="50" charset="-127"/>
              </a:rPr>
              <a:t>서비스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 등 분석</a:t>
            </a:r>
            <a:endParaRPr lang="en-US" altLang="ko-KR" sz="1400" dirty="0">
              <a:solidFill>
                <a:srgbClr val="002060"/>
              </a:solidFill>
              <a:latin typeface="+mj-lt"/>
            </a:endParaRPr>
          </a:p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경쟁사 대비 차별화 포인트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(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기술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사업화 전략 등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)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 중점적으로 제시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,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 약점보완 전략 및 위험관리 방안 등을 제시</a:t>
            </a:r>
            <a:endParaRPr lang="en-US" altLang="ko-KR" sz="1400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1223" y="854537"/>
            <a:ext cx="4247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2. </a:t>
            </a:r>
            <a:r>
              <a:rPr lang="ko-KR" altLang="en-US" sz="2400" b="1" dirty="0"/>
              <a:t>경쟁사 분석</a:t>
            </a:r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C83A4FCB-B500-8402-13BF-56B0A0585315}"/>
              </a:ext>
            </a:extLst>
          </p:cNvPr>
          <p:cNvCxnSpPr>
            <a:cxnSpLocks/>
          </p:cNvCxnSpPr>
          <p:nvPr/>
        </p:nvCxnSpPr>
        <p:spPr>
          <a:xfrm>
            <a:off x="322811" y="736937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8B862206-86C4-0B9B-AD0F-4526398C2842}"/>
              </a:ext>
            </a:extLst>
          </p:cNvPr>
          <p:cNvCxnSpPr>
            <a:cxnSpLocks/>
          </p:cNvCxnSpPr>
          <p:nvPr/>
        </p:nvCxnSpPr>
        <p:spPr>
          <a:xfrm>
            <a:off x="322811" y="6187435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54030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7</a:t>
            </a:fld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88421" y="220702"/>
            <a:ext cx="99115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latin typeface="맑은 고딕" panose="020B0503020000020004" pitchFamily="50" charset="-127"/>
              </a:rPr>
              <a:t>Ⅲ. </a:t>
            </a:r>
            <a:r>
              <a:rPr lang="ko-KR" altLang="en-US" sz="2400" b="1" dirty="0">
                <a:latin typeface="맑은 고딕" panose="020B0503020000020004" pitchFamily="50" charset="-127"/>
              </a:rPr>
              <a:t>사업화 전략 </a:t>
            </a:r>
            <a:r>
              <a:rPr lang="en-US" altLang="ko-KR" sz="2400" b="1" dirty="0">
                <a:latin typeface="맑은 고딕" panose="020B0503020000020004" pitchFamily="50" charset="-127"/>
              </a:rPr>
              <a:t>(Value-up)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6000" y="5064414"/>
            <a:ext cx="10440000" cy="954107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작성방법 </a:t>
            </a:r>
          </a:p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rgbClr val="002060"/>
                </a:solidFill>
              </a:rPr>
              <a:t>비즈니스모델</a:t>
            </a:r>
            <a:r>
              <a:rPr lang="en-US" altLang="ko-KR" sz="1400" dirty="0">
                <a:solidFill>
                  <a:srgbClr val="002060"/>
                </a:solidFill>
              </a:rPr>
              <a:t>(BM), </a:t>
            </a:r>
            <a:r>
              <a:rPr lang="ko-KR" altLang="en-US" sz="1400" dirty="0">
                <a:solidFill>
                  <a:srgbClr val="002060"/>
                </a:solidFill>
              </a:rPr>
              <a:t>기술</a:t>
            </a:r>
            <a:r>
              <a:rPr lang="en-US" altLang="ko-KR" sz="1400" dirty="0">
                <a:solidFill>
                  <a:srgbClr val="002060"/>
                </a:solidFill>
              </a:rPr>
              <a:t>·</a:t>
            </a:r>
            <a:r>
              <a:rPr lang="ko-KR" altLang="en-US" sz="1400" dirty="0">
                <a:solidFill>
                  <a:srgbClr val="002060"/>
                </a:solidFill>
              </a:rPr>
              <a:t>제품</a:t>
            </a:r>
            <a:r>
              <a:rPr lang="en-US" altLang="ko-KR" sz="1400" dirty="0">
                <a:solidFill>
                  <a:srgbClr val="002060"/>
                </a:solidFill>
                <a:latin typeface="맑은 고딕" panose="020B0503020000020004" pitchFamily="50" charset="-127"/>
              </a:rPr>
              <a:t>·</a:t>
            </a:r>
            <a:r>
              <a:rPr lang="ko-KR" altLang="en-US" sz="1400" dirty="0">
                <a:solidFill>
                  <a:srgbClr val="002060"/>
                </a:solidFill>
                <a:latin typeface="맑은 고딕" panose="020B0503020000020004" pitchFamily="50" charset="-127"/>
              </a:rPr>
              <a:t>서비스의 구현 정도 등을 기재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(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비즈니스 모델은 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Ⅲ-4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매출 계획과 함께 작성 가능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)</a:t>
            </a:r>
          </a:p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시장 진입 전략 작성 시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</a:rPr>
              <a:t>목표 고객</a:t>
            </a:r>
            <a:r>
              <a:rPr lang="en-US" altLang="ko-KR" sz="1400" dirty="0">
                <a:solidFill>
                  <a:srgbClr val="002060"/>
                </a:solidFill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</a:rPr>
              <a:t>포지셔닝 및 차별화 전략</a:t>
            </a:r>
            <a:r>
              <a:rPr lang="en-US" altLang="ko-KR" sz="1400" dirty="0">
                <a:solidFill>
                  <a:srgbClr val="002060"/>
                </a:solidFill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</a:rPr>
              <a:t>가격 및 유통 전략 등을 활용하여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앞서 제시한 목표 시장 및 경쟁사 분석을 기초로 하여 구체적으로 서술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01223" y="854537"/>
            <a:ext cx="4247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3. </a:t>
            </a:r>
            <a:r>
              <a:rPr lang="ko-KR" altLang="en-US" sz="2400" b="1" dirty="0"/>
              <a:t>사업화 계획</a:t>
            </a:r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E8F9624C-27FE-7237-2D67-C78A3D4EEF08}"/>
              </a:ext>
            </a:extLst>
          </p:cNvPr>
          <p:cNvCxnSpPr>
            <a:cxnSpLocks/>
          </p:cNvCxnSpPr>
          <p:nvPr/>
        </p:nvCxnSpPr>
        <p:spPr>
          <a:xfrm>
            <a:off x="322811" y="736937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3656C7D2-FB17-F3F4-575A-E1C00CDB80E7}"/>
              </a:ext>
            </a:extLst>
          </p:cNvPr>
          <p:cNvCxnSpPr>
            <a:cxnSpLocks/>
          </p:cNvCxnSpPr>
          <p:nvPr/>
        </p:nvCxnSpPr>
        <p:spPr>
          <a:xfrm>
            <a:off x="322811" y="6187435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46758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8</a:t>
            </a:fld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88421" y="220702"/>
            <a:ext cx="99115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latin typeface="맑은 고딕" panose="020B0503020000020004" pitchFamily="50" charset="-127"/>
              </a:rPr>
              <a:t>Ⅲ. </a:t>
            </a:r>
            <a:r>
              <a:rPr lang="ko-KR" altLang="en-US" sz="2400" b="1" dirty="0">
                <a:latin typeface="맑은 고딕" panose="020B0503020000020004" pitchFamily="50" charset="-127"/>
              </a:rPr>
              <a:t>사업화 전략 </a:t>
            </a:r>
            <a:r>
              <a:rPr lang="en-US" altLang="ko-KR" sz="2400" b="1" dirty="0">
                <a:latin typeface="맑은 고딕" panose="020B0503020000020004" pitchFamily="50" charset="-127"/>
              </a:rPr>
              <a:t>(Value-up)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6000" y="5220000"/>
            <a:ext cx="10440000" cy="738664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작성방법</a:t>
            </a:r>
          </a:p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직전연도 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(`24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년도 결산 기준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)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총 매출액 작성</a:t>
            </a:r>
            <a:endParaRPr lang="en-US" altLang="ko-KR" sz="1400" dirty="0">
              <a:solidFill>
                <a:srgbClr val="002060"/>
              </a:solidFill>
              <a:latin typeface="+mj-lt"/>
            </a:endParaRPr>
          </a:p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향후 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2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개년도 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(`25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년도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~`26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년도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)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 예상 매출액 산정 및 구체적인 근거 제시 필수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01223" y="854537"/>
            <a:ext cx="4247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4. </a:t>
            </a:r>
            <a:r>
              <a:rPr lang="ko-KR" altLang="en-US" sz="2400" b="1" dirty="0"/>
              <a:t>매출 계획</a:t>
            </a: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489342"/>
              </p:ext>
            </p:extLst>
          </p:nvPr>
        </p:nvGraphicFramePr>
        <p:xfrm>
          <a:off x="682608" y="4245264"/>
          <a:ext cx="10633392" cy="61421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658348">
                  <a:extLst>
                    <a:ext uri="{9D8B030D-6E8A-4147-A177-3AD203B41FA5}">
                      <a16:colId xmlns:a16="http://schemas.microsoft.com/office/drawing/2014/main" val="2382299841"/>
                    </a:ext>
                  </a:extLst>
                </a:gridCol>
                <a:gridCol w="2658348">
                  <a:extLst>
                    <a:ext uri="{9D8B030D-6E8A-4147-A177-3AD203B41FA5}">
                      <a16:colId xmlns:a16="http://schemas.microsoft.com/office/drawing/2014/main" val="2423137918"/>
                    </a:ext>
                  </a:extLst>
                </a:gridCol>
                <a:gridCol w="2658348">
                  <a:extLst>
                    <a:ext uri="{9D8B030D-6E8A-4147-A177-3AD203B41FA5}">
                      <a16:colId xmlns:a16="http://schemas.microsoft.com/office/drawing/2014/main" val="2391158563"/>
                    </a:ext>
                  </a:extLst>
                </a:gridCol>
                <a:gridCol w="2658348">
                  <a:extLst>
                    <a:ext uri="{9D8B030D-6E8A-4147-A177-3AD203B41FA5}">
                      <a16:colId xmlns:a16="http://schemas.microsoft.com/office/drawing/2014/main" val="3256397794"/>
                    </a:ext>
                  </a:extLst>
                </a:gridCol>
              </a:tblGrid>
              <a:tr h="3071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/>
                        <a:t>구분</a:t>
                      </a:r>
                      <a:endParaRPr lang="ko-KR" altLang="en-US" sz="1300" b="1" dirty="0"/>
                    </a:p>
                  </a:txBody>
                  <a:tcPr marT="41564" marB="41564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/>
                        <a:t>2024</a:t>
                      </a:r>
                      <a:r>
                        <a:rPr lang="ko-KR" altLang="en-US" sz="1300" dirty="0"/>
                        <a:t>년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결산 기준</a:t>
                      </a:r>
                      <a:r>
                        <a:rPr lang="en-US" altLang="ko-KR" sz="1300" dirty="0"/>
                        <a:t>)</a:t>
                      </a:r>
                      <a:endParaRPr lang="ko-KR" altLang="en-US" sz="1300" b="1" dirty="0"/>
                    </a:p>
                  </a:txBody>
                  <a:tcPr marT="41564" marB="41564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/>
                        <a:t>2025</a:t>
                      </a:r>
                      <a:r>
                        <a:rPr lang="ko-KR" altLang="en-US" sz="1300" dirty="0"/>
                        <a:t>년</a:t>
                      </a:r>
                      <a:r>
                        <a:rPr lang="en-US" altLang="ko-KR" sz="1300" dirty="0"/>
                        <a:t>(E)</a:t>
                      </a:r>
                      <a:endParaRPr lang="ko-KR" altLang="en-US" sz="1300" b="1" dirty="0"/>
                    </a:p>
                  </a:txBody>
                  <a:tcPr marT="41564" marB="41564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/>
                        <a:t>2026</a:t>
                      </a:r>
                      <a:r>
                        <a:rPr lang="ko-KR" altLang="en-US" sz="1300" dirty="0"/>
                        <a:t>년</a:t>
                      </a:r>
                      <a:r>
                        <a:rPr lang="en-US" altLang="ko-KR" sz="1300" dirty="0"/>
                        <a:t>(E)</a:t>
                      </a:r>
                      <a:endParaRPr lang="ko-KR" altLang="en-US" sz="1300" b="1" dirty="0"/>
                    </a:p>
                  </a:txBody>
                  <a:tcPr marT="41564" marB="41564"/>
                </a:tc>
                <a:extLst>
                  <a:ext uri="{0D108BD9-81ED-4DB2-BD59-A6C34878D82A}">
                    <a16:rowId xmlns:a16="http://schemas.microsoft.com/office/drawing/2014/main" val="1648670791"/>
                  </a:ext>
                </a:extLst>
              </a:tr>
              <a:tr h="3071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/>
                        <a:t>총 매출액</a:t>
                      </a:r>
                    </a:p>
                  </a:txBody>
                  <a:tcPr marT="41564" marB="41564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/>
                    </a:p>
                  </a:txBody>
                  <a:tcPr marT="41564" marB="41564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/>
                    </a:p>
                  </a:txBody>
                  <a:tcPr marT="41564" marB="41564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/>
                    </a:p>
                  </a:txBody>
                  <a:tcPr marT="41564" marB="41564"/>
                </a:tc>
                <a:extLst>
                  <a:ext uri="{0D108BD9-81ED-4DB2-BD59-A6C34878D82A}">
                    <a16:rowId xmlns:a16="http://schemas.microsoft.com/office/drawing/2014/main" val="2121361919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DFB1A226-89FD-C883-4EF9-63DFFDF5586D}"/>
              </a:ext>
            </a:extLst>
          </p:cNvPr>
          <p:cNvSpPr txBox="1"/>
          <p:nvPr/>
        </p:nvSpPr>
        <p:spPr>
          <a:xfrm>
            <a:off x="9949343" y="3912276"/>
            <a:ext cx="1570067" cy="2518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z="1200" dirty="0">
                <a:solidFill>
                  <a:srgbClr val="002060"/>
                </a:solidFill>
                <a:latin typeface="+mj-lt"/>
              </a:rPr>
              <a:t>(</a:t>
            </a:r>
            <a:r>
              <a:rPr lang="ko-KR" altLang="en-US" sz="1200" dirty="0">
                <a:solidFill>
                  <a:srgbClr val="002060"/>
                </a:solidFill>
                <a:latin typeface="+mj-lt"/>
              </a:rPr>
              <a:t>단위</a:t>
            </a:r>
            <a:r>
              <a:rPr lang="en-US" altLang="ko-KR" sz="1200" dirty="0">
                <a:solidFill>
                  <a:srgbClr val="002060"/>
                </a:solidFill>
                <a:latin typeface="+mj-lt"/>
              </a:rPr>
              <a:t>: </a:t>
            </a:r>
            <a:r>
              <a:rPr lang="ko-KR" altLang="en-US" sz="1200" dirty="0">
                <a:solidFill>
                  <a:srgbClr val="002060"/>
                </a:solidFill>
                <a:latin typeface="+mj-lt"/>
              </a:rPr>
              <a:t>백만원</a:t>
            </a:r>
            <a:r>
              <a:rPr lang="en-US" altLang="ko-KR" sz="1200" dirty="0">
                <a:solidFill>
                  <a:srgbClr val="002060"/>
                </a:solidFill>
                <a:latin typeface="+mj-lt"/>
              </a:rPr>
              <a:t>)</a:t>
            </a:r>
            <a:endParaRPr lang="ko-KR" altLang="en-US" sz="1200" dirty="0">
              <a:solidFill>
                <a:srgbClr val="002060"/>
              </a:solidFill>
            </a:endParaRPr>
          </a:p>
        </p:txBody>
      </p: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3BB405A5-6878-6537-B6F1-1E9CBD05D147}"/>
              </a:ext>
            </a:extLst>
          </p:cNvPr>
          <p:cNvCxnSpPr>
            <a:cxnSpLocks/>
          </p:cNvCxnSpPr>
          <p:nvPr/>
        </p:nvCxnSpPr>
        <p:spPr>
          <a:xfrm>
            <a:off x="322811" y="736937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F2E5B915-7C19-0436-C12B-D631C2B4EFCE}"/>
              </a:ext>
            </a:extLst>
          </p:cNvPr>
          <p:cNvCxnSpPr>
            <a:cxnSpLocks/>
          </p:cNvCxnSpPr>
          <p:nvPr/>
        </p:nvCxnSpPr>
        <p:spPr>
          <a:xfrm>
            <a:off x="322811" y="6187435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1917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9</a:t>
            </a:fld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88421" y="220702"/>
            <a:ext cx="99115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latin typeface="맑은 고딕" panose="020B0503020000020004" pitchFamily="50" charset="-127"/>
              </a:rPr>
              <a:t>Ⅲ. </a:t>
            </a:r>
            <a:r>
              <a:rPr lang="ko-KR" altLang="en-US" sz="2400" b="1" dirty="0">
                <a:latin typeface="맑은 고딕" panose="020B0503020000020004" pitchFamily="50" charset="-127"/>
              </a:rPr>
              <a:t>사업화 전략 </a:t>
            </a:r>
            <a:r>
              <a:rPr lang="en-US" altLang="ko-KR" sz="2400" b="1" dirty="0">
                <a:latin typeface="맑은 고딕" panose="020B0503020000020004" pitchFamily="50" charset="-127"/>
              </a:rPr>
              <a:t>(Value-up)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6000" y="5064414"/>
            <a:ext cx="10440000" cy="954107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작성방법</a:t>
            </a:r>
            <a:endParaRPr lang="en-US" altLang="ko-KR" sz="1400" b="1" dirty="0">
              <a:solidFill>
                <a:srgbClr val="002060"/>
              </a:solidFill>
              <a:latin typeface="+mj-lt"/>
            </a:endParaRPr>
          </a:p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구체적인 근거를 기반으로 필요자금을 분석하여 구체적인 사용용도와 투자유치희망 금액 및 시기 제시</a:t>
            </a:r>
            <a:endParaRPr lang="en-US" altLang="ko-KR" sz="1400" dirty="0">
              <a:solidFill>
                <a:srgbClr val="002060"/>
              </a:solidFill>
              <a:latin typeface="+mj-lt"/>
            </a:endParaRPr>
          </a:p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자금 조달을 통한 기대효과 명시</a:t>
            </a:r>
            <a:endParaRPr lang="en-US" altLang="ko-KR" sz="1400" dirty="0">
              <a:solidFill>
                <a:srgbClr val="002060"/>
              </a:solidFill>
              <a:latin typeface="+mj-lt"/>
            </a:endParaRPr>
          </a:p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투자유치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인수합병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, IPO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등 출구 목표 및 전략 기재</a:t>
            </a:r>
            <a:endParaRPr lang="en-US" altLang="ko-KR" sz="1400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1223" y="854537"/>
            <a:ext cx="4247804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5. </a:t>
            </a:r>
            <a:r>
              <a:rPr lang="ko-KR" altLang="en-US" sz="2400" b="1" dirty="0"/>
              <a:t>투자유치 계획</a:t>
            </a:r>
            <a:endParaRPr lang="en-US" altLang="ko-KR" sz="2400" b="1" dirty="0"/>
          </a:p>
          <a:p>
            <a:r>
              <a:rPr lang="en-US" altLang="ko-KR" b="1" dirty="0"/>
              <a:t>   1) </a:t>
            </a:r>
            <a:r>
              <a:rPr lang="ko-KR" altLang="en-US" b="1" dirty="0"/>
              <a:t>필요자금 분석</a:t>
            </a:r>
            <a:endParaRPr lang="en-US" altLang="ko-KR" b="1" dirty="0"/>
          </a:p>
          <a:p>
            <a:endParaRPr lang="en-US" altLang="ko-KR" sz="2400" b="1" dirty="0"/>
          </a:p>
          <a:p>
            <a:endParaRPr lang="en-US" altLang="ko-KR" sz="2400" b="1" dirty="0"/>
          </a:p>
          <a:p>
            <a:r>
              <a:rPr lang="en-US" altLang="ko-KR" sz="2400" b="1" dirty="0"/>
              <a:t>  </a:t>
            </a:r>
            <a:r>
              <a:rPr lang="en-US" altLang="ko-KR" b="1" dirty="0"/>
              <a:t>2) </a:t>
            </a:r>
            <a:r>
              <a:rPr lang="ko-KR" altLang="en-US" b="1" dirty="0"/>
              <a:t>기대효과 </a:t>
            </a:r>
            <a:endParaRPr lang="en-US" altLang="ko-KR" b="1" dirty="0"/>
          </a:p>
          <a:p>
            <a:endParaRPr lang="en-US" altLang="ko-KR" b="1" dirty="0"/>
          </a:p>
          <a:p>
            <a:endParaRPr lang="en-US" altLang="ko-KR" b="1" dirty="0"/>
          </a:p>
          <a:p>
            <a:endParaRPr lang="en-US" altLang="ko-KR" b="1" dirty="0"/>
          </a:p>
          <a:p>
            <a:r>
              <a:rPr lang="en-US" altLang="ko-KR" b="1" dirty="0"/>
              <a:t>  3) EXIT </a:t>
            </a:r>
            <a:r>
              <a:rPr lang="ko-KR" altLang="en-US" b="1" dirty="0"/>
              <a:t>전략</a:t>
            </a:r>
            <a:endParaRPr lang="en-US" altLang="ko-KR" b="1" dirty="0"/>
          </a:p>
        </p:txBody>
      </p: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2C0457FC-2003-5466-9008-9778C9503685}"/>
              </a:ext>
            </a:extLst>
          </p:cNvPr>
          <p:cNvCxnSpPr>
            <a:cxnSpLocks/>
          </p:cNvCxnSpPr>
          <p:nvPr/>
        </p:nvCxnSpPr>
        <p:spPr>
          <a:xfrm>
            <a:off x="322811" y="736937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B3244F9F-669B-3958-0E19-4F60ACA4F012}"/>
              </a:ext>
            </a:extLst>
          </p:cNvPr>
          <p:cNvCxnSpPr>
            <a:cxnSpLocks/>
          </p:cNvCxnSpPr>
          <p:nvPr/>
        </p:nvCxnSpPr>
        <p:spPr>
          <a:xfrm>
            <a:off x="322811" y="6187435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13244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10</a:t>
            </a:fld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88421" y="220702"/>
            <a:ext cx="99115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latin typeface="맑은 고딕" panose="020B0503020000020004" pitchFamily="50" charset="-127"/>
              </a:rPr>
              <a:t>Ⅲ. </a:t>
            </a:r>
            <a:r>
              <a:rPr lang="ko-KR" altLang="en-US" sz="2400" b="1" dirty="0">
                <a:latin typeface="맑은 고딕" panose="020B0503020000020004" pitchFamily="50" charset="-127"/>
              </a:rPr>
              <a:t>사업화 전략 </a:t>
            </a:r>
            <a:r>
              <a:rPr lang="en-US" altLang="ko-KR" sz="2400" b="1" dirty="0">
                <a:latin typeface="맑은 고딕" panose="020B0503020000020004" pitchFamily="50" charset="-127"/>
              </a:rPr>
              <a:t>(Value-up)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6000" y="5076546"/>
            <a:ext cx="10440000" cy="954107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작성방법 </a:t>
            </a:r>
          </a:p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기업 상황에 따라 선택적으로 작성하되 작성 시 글로벌 </a:t>
            </a:r>
            <a:r>
              <a:rPr lang="ko-KR" altLang="en-US" sz="1400" dirty="0">
                <a:solidFill>
                  <a:srgbClr val="002060"/>
                </a:solidFill>
              </a:rPr>
              <a:t>진출을 위한 단계별 진입 전략 기재</a:t>
            </a:r>
            <a:r>
              <a:rPr lang="en-US" altLang="ko-KR" sz="1400" dirty="0">
                <a:solidFill>
                  <a:srgbClr val="002060"/>
                </a:solidFill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실현 가능하고 구체적인 실적 및 계획을 작성 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(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법인설립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투자유치 등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)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 </a:t>
            </a:r>
            <a:endParaRPr lang="en-US" altLang="ko-KR" sz="1400" dirty="0">
              <a:solidFill>
                <a:srgbClr val="002060"/>
              </a:solidFill>
              <a:latin typeface="+mj-lt"/>
            </a:endParaRPr>
          </a:p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해외법인 등 관계사를 보유하고 있는 기업의 경우 필수 기재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01222" y="854537"/>
            <a:ext cx="46838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6. </a:t>
            </a:r>
            <a:r>
              <a:rPr lang="ko-KR" altLang="en-US" sz="2400" b="1" dirty="0"/>
              <a:t>글로벌 진출 전략 </a:t>
            </a:r>
            <a:r>
              <a:rPr lang="en-US" altLang="ko-KR" sz="2400" b="1" dirty="0"/>
              <a:t>(optional)</a:t>
            </a:r>
            <a:endParaRPr lang="ko-KR" altLang="en-US" sz="2400" b="1" dirty="0"/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C887AC2D-1F5F-09EC-2FA0-50E5BA9568E1}"/>
              </a:ext>
            </a:extLst>
          </p:cNvPr>
          <p:cNvCxnSpPr>
            <a:cxnSpLocks/>
          </p:cNvCxnSpPr>
          <p:nvPr/>
        </p:nvCxnSpPr>
        <p:spPr>
          <a:xfrm>
            <a:off x="322811" y="736937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E1C58E76-8460-FFD7-214F-CE06F7E6C507}"/>
              </a:ext>
            </a:extLst>
          </p:cNvPr>
          <p:cNvCxnSpPr>
            <a:cxnSpLocks/>
          </p:cNvCxnSpPr>
          <p:nvPr/>
        </p:nvCxnSpPr>
        <p:spPr>
          <a:xfrm>
            <a:off x="322811" y="6187435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65778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11</a:t>
            </a:fld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88421" y="220702"/>
            <a:ext cx="99115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latin typeface="맑은 고딕" panose="020B0503020000020004" pitchFamily="50" charset="-127"/>
              </a:rPr>
              <a:t>Ⅳ. </a:t>
            </a:r>
            <a:r>
              <a:rPr lang="ko-KR" altLang="en-US" sz="2400" b="1" dirty="0">
                <a:latin typeface="맑은 고딕" panose="020B0503020000020004" pitchFamily="50" charset="-127"/>
              </a:rPr>
              <a:t>팀 소개 </a:t>
            </a:r>
            <a:r>
              <a:rPr lang="en-US" altLang="ko-KR" sz="2400" b="1" dirty="0">
                <a:latin typeface="맑은 고딕" panose="020B0503020000020004" pitchFamily="50" charset="-127"/>
              </a:rPr>
              <a:t>(Team)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6000" y="5220000"/>
            <a:ext cx="10440000" cy="738664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작성방법 </a:t>
            </a:r>
          </a:p>
          <a:p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  - </a:t>
            </a:r>
            <a:r>
              <a:rPr lang="ko-KR" altLang="en-US" sz="1400" dirty="0" err="1">
                <a:solidFill>
                  <a:schemeClr val="accent5">
                    <a:lumMod val="50000"/>
                  </a:schemeClr>
                </a:solidFill>
                <a:latin typeface="+mj-lt"/>
              </a:rPr>
              <a:t>팀구성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 소개 시 </a:t>
            </a:r>
            <a:r>
              <a:rPr lang="ko-KR" altLang="en-US" sz="1400" b="1" dirty="0">
                <a:solidFill>
                  <a:srgbClr val="C00000"/>
                </a:solidFill>
                <a:latin typeface="+mj-lt"/>
              </a:rPr>
              <a:t>대표자 주요 이력서 </a:t>
            </a:r>
            <a:r>
              <a:rPr lang="en-US" altLang="ko-KR" sz="1400" b="1" dirty="0">
                <a:solidFill>
                  <a:srgbClr val="C00000"/>
                </a:solidFill>
                <a:latin typeface="+mj-lt"/>
              </a:rPr>
              <a:t>1</a:t>
            </a:r>
            <a:r>
              <a:rPr lang="ko-KR" altLang="en-US" sz="1400" b="1" dirty="0">
                <a:solidFill>
                  <a:srgbClr val="C00000"/>
                </a:solidFill>
                <a:latin typeface="+mj-lt"/>
              </a:rPr>
              <a:t>페이지 필수 기재</a:t>
            </a:r>
            <a:endParaRPr lang="en-US" altLang="ko-KR" sz="1400" b="1" dirty="0">
              <a:solidFill>
                <a:srgbClr val="002060"/>
              </a:solidFill>
              <a:latin typeface="+mj-lt"/>
            </a:endParaRPr>
          </a:p>
          <a:p>
            <a:r>
              <a:rPr lang="en-US" altLang="ko-KR" sz="1400" b="1" dirty="0">
                <a:solidFill>
                  <a:srgbClr val="002060"/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학력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및 경력사항에 포함되지 않은 주요 경험 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(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진행 프로젝트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사업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주요 업무 내용 등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)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에 대해 양식 구애 없이 자유롭게 기재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A97102-89D5-4663-A034-956899BF8033}"/>
              </a:ext>
            </a:extLst>
          </p:cNvPr>
          <p:cNvSpPr txBox="1"/>
          <p:nvPr/>
        </p:nvSpPr>
        <p:spPr>
          <a:xfrm>
            <a:off x="501223" y="854537"/>
            <a:ext cx="42478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1. </a:t>
            </a:r>
            <a:r>
              <a:rPr lang="ko-KR" altLang="en-US" sz="2400" b="1" dirty="0"/>
              <a:t>팀 소개</a:t>
            </a:r>
            <a:endParaRPr lang="en-US" altLang="ko-KR" sz="2400" b="1" dirty="0"/>
          </a:p>
          <a:p>
            <a:r>
              <a:rPr lang="ko-KR" altLang="en-US" b="1" dirty="0"/>
              <a:t>   </a:t>
            </a:r>
            <a:r>
              <a:rPr lang="en-US" altLang="ko-KR" b="1" dirty="0"/>
              <a:t>1) </a:t>
            </a:r>
            <a:r>
              <a:rPr lang="ko-KR" altLang="en-US" b="1" dirty="0"/>
              <a:t>대표자 이력 </a:t>
            </a:r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A2C7848E-1D77-583A-76CA-610726F2EBF6}"/>
              </a:ext>
            </a:extLst>
          </p:cNvPr>
          <p:cNvCxnSpPr>
            <a:cxnSpLocks/>
          </p:cNvCxnSpPr>
          <p:nvPr/>
        </p:nvCxnSpPr>
        <p:spPr>
          <a:xfrm>
            <a:off x="322811" y="736937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2F3C50C0-8B06-F31A-22EC-0928FB9905F0}"/>
              </a:ext>
            </a:extLst>
          </p:cNvPr>
          <p:cNvCxnSpPr>
            <a:cxnSpLocks/>
          </p:cNvCxnSpPr>
          <p:nvPr/>
        </p:nvCxnSpPr>
        <p:spPr>
          <a:xfrm>
            <a:off x="322811" y="6187435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613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12</a:t>
            </a:fld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88421" y="220702"/>
            <a:ext cx="99115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latin typeface="맑은 고딕" panose="020B0503020000020004" pitchFamily="50" charset="-127"/>
              </a:rPr>
              <a:t>Ⅳ. </a:t>
            </a:r>
            <a:r>
              <a:rPr lang="ko-KR" altLang="en-US" sz="2400" b="1" dirty="0">
                <a:latin typeface="맑은 고딕" panose="020B0503020000020004" pitchFamily="50" charset="-127"/>
              </a:rPr>
              <a:t>팀 소개 </a:t>
            </a:r>
            <a:r>
              <a:rPr lang="en-US" altLang="ko-KR" sz="2400" b="1" dirty="0">
                <a:latin typeface="맑은 고딕" panose="020B0503020000020004" pitchFamily="50" charset="-127"/>
              </a:rPr>
              <a:t>(Team)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A97102-89D5-4663-A034-956899BF8033}"/>
              </a:ext>
            </a:extLst>
          </p:cNvPr>
          <p:cNvSpPr txBox="1"/>
          <p:nvPr/>
        </p:nvSpPr>
        <p:spPr>
          <a:xfrm>
            <a:off x="501222" y="854537"/>
            <a:ext cx="699139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1. </a:t>
            </a:r>
            <a:r>
              <a:rPr lang="ko-KR" altLang="en-US" sz="2400" b="1" dirty="0"/>
              <a:t>팀 소개</a:t>
            </a:r>
            <a:endParaRPr lang="en-US" altLang="ko-KR" sz="2400" b="1" dirty="0"/>
          </a:p>
          <a:p>
            <a:r>
              <a:rPr lang="en-US" altLang="ko-KR" b="1" dirty="0"/>
              <a:t>   2) </a:t>
            </a:r>
            <a:r>
              <a:rPr lang="ko-KR" altLang="en-US" b="1" dirty="0"/>
              <a:t>핵심인력 이력 </a:t>
            </a:r>
            <a:r>
              <a:rPr lang="en-US" altLang="ko-KR" b="1" dirty="0"/>
              <a:t>(optional)</a:t>
            </a:r>
            <a:r>
              <a:rPr lang="ko-KR" altLang="en-US" b="1" dirty="0"/>
              <a:t> </a:t>
            </a:r>
          </a:p>
        </p:txBody>
      </p: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75EDBC4B-6217-8CC5-35E4-553C9794B1D0}"/>
              </a:ext>
            </a:extLst>
          </p:cNvPr>
          <p:cNvCxnSpPr>
            <a:cxnSpLocks/>
          </p:cNvCxnSpPr>
          <p:nvPr/>
        </p:nvCxnSpPr>
        <p:spPr>
          <a:xfrm>
            <a:off x="322811" y="736937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F33B932B-A809-85F1-1D02-FECBBC1E0C46}"/>
              </a:ext>
            </a:extLst>
          </p:cNvPr>
          <p:cNvCxnSpPr>
            <a:cxnSpLocks/>
          </p:cNvCxnSpPr>
          <p:nvPr/>
        </p:nvCxnSpPr>
        <p:spPr>
          <a:xfrm>
            <a:off x="322811" y="6187435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9C9F24AB-C337-67DD-0B3A-5B520C3BCC58}"/>
              </a:ext>
            </a:extLst>
          </p:cNvPr>
          <p:cNvSpPr txBox="1"/>
          <p:nvPr/>
        </p:nvSpPr>
        <p:spPr>
          <a:xfrm>
            <a:off x="876000" y="5220000"/>
            <a:ext cx="10440000" cy="738664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작성방법 </a:t>
            </a:r>
          </a:p>
          <a:p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주요 핵심인력에 대한 이력 기재 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(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해당 시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)</a:t>
            </a:r>
          </a:p>
          <a:p>
            <a:r>
              <a:rPr lang="en-US" altLang="ko-KR" sz="1400" b="1" dirty="0">
                <a:solidFill>
                  <a:srgbClr val="002060"/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학력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및 경력사항에 포함되지 않은 주요 경험 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(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진행 프로젝트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사업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주요 업무 내용 등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)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에 대해 양식 구애 없이 자유롭게 기재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</a:t>
            </a:r>
            <a:endParaRPr lang="en-US" altLang="ko-KR" sz="14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914536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13</a:t>
            </a:fld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501223" y="854537"/>
            <a:ext cx="54736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2. </a:t>
            </a:r>
            <a:r>
              <a:rPr lang="ko-KR" altLang="en-US" sz="2400" b="1" dirty="0"/>
              <a:t>주주 및 </a:t>
            </a:r>
            <a:r>
              <a:rPr lang="ko-KR" altLang="en-US" sz="2400" b="1" dirty="0" err="1"/>
              <a:t>기투자</a:t>
            </a:r>
            <a:r>
              <a:rPr lang="ko-KR" altLang="en-US" sz="2400" b="1" dirty="0"/>
              <a:t> 현황</a:t>
            </a:r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FDFEC356-43B9-4E5B-9759-3AE9D01355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2963491"/>
              </p:ext>
            </p:extLst>
          </p:nvPr>
        </p:nvGraphicFramePr>
        <p:xfrm>
          <a:off x="829751" y="1679283"/>
          <a:ext cx="10524050" cy="144344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14416">
                  <a:extLst>
                    <a:ext uri="{9D8B030D-6E8A-4147-A177-3AD203B41FA5}">
                      <a16:colId xmlns:a16="http://schemas.microsoft.com/office/drawing/2014/main" val="3040551106"/>
                    </a:ext>
                  </a:extLst>
                </a:gridCol>
                <a:gridCol w="1235947">
                  <a:extLst>
                    <a:ext uri="{9D8B030D-6E8A-4147-A177-3AD203B41FA5}">
                      <a16:colId xmlns:a16="http://schemas.microsoft.com/office/drawing/2014/main" val="3783145279"/>
                    </a:ext>
                  </a:extLst>
                </a:gridCol>
                <a:gridCol w="1165609">
                  <a:extLst>
                    <a:ext uri="{9D8B030D-6E8A-4147-A177-3AD203B41FA5}">
                      <a16:colId xmlns:a16="http://schemas.microsoft.com/office/drawing/2014/main" val="2135118367"/>
                    </a:ext>
                  </a:extLst>
                </a:gridCol>
                <a:gridCol w="1768510">
                  <a:extLst>
                    <a:ext uri="{9D8B030D-6E8A-4147-A177-3AD203B41FA5}">
                      <a16:colId xmlns:a16="http://schemas.microsoft.com/office/drawing/2014/main" val="4030304861"/>
                    </a:ext>
                  </a:extLst>
                </a:gridCol>
                <a:gridCol w="1024932">
                  <a:extLst>
                    <a:ext uri="{9D8B030D-6E8A-4147-A177-3AD203B41FA5}">
                      <a16:colId xmlns:a16="http://schemas.microsoft.com/office/drawing/2014/main" val="2980667364"/>
                    </a:ext>
                  </a:extLst>
                </a:gridCol>
                <a:gridCol w="1587639">
                  <a:extLst>
                    <a:ext uri="{9D8B030D-6E8A-4147-A177-3AD203B41FA5}">
                      <a16:colId xmlns:a16="http://schemas.microsoft.com/office/drawing/2014/main" val="1263098385"/>
                    </a:ext>
                  </a:extLst>
                </a:gridCol>
                <a:gridCol w="1626997">
                  <a:extLst>
                    <a:ext uri="{9D8B030D-6E8A-4147-A177-3AD203B41FA5}">
                      <a16:colId xmlns:a16="http://schemas.microsoft.com/office/drawing/2014/main" val="1137032837"/>
                    </a:ext>
                  </a:extLst>
                </a:gridCol>
              </a:tblGrid>
              <a:tr h="2886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/>
                        <a:t>주주명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주식종류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소유주식수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금액</a:t>
                      </a:r>
                      <a:r>
                        <a:rPr lang="en-US" altLang="ko-KR" sz="1200" dirty="0"/>
                        <a:t>(</a:t>
                      </a:r>
                      <a:r>
                        <a:rPr lang="ko-KR" altLang="en-US" sz="1200" dirty="0"/>
                        <a:t>원</a:t>
                      </a:r>
                      <a:r>
                        <a:rPr lang="en-US" altLang="ko-KR" sz="1200" dirty="0"/>
                        <a:t>)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지분율</a:t>
                      </a:r>
                      <a:r>
                        <a:rPr lang="en-US" altLang="ko-KR" sz="1200" dirty="0"/>
                        <a:t>(%)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구분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국적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1501893"/>
                  </a:ext>
                </a:extLst>
              </a:tr>
              <a:tr h="288689"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/>
                        <a:t>보통주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창업자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2459692"/>
                  </a:ext>
                </a:extLst>
              </a:tr>
              <a:tr h="288689"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투자자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9657343"/>
                  </a:ext>
                </a:extLst>
              </a:tr>
              <a:tr h="288689"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25051310"/>
                  </a:ext>
                </a:extLst>
              </a:tr>
              <a:tr h="288689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합계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000</a:t>
                      </a:r>
                      <a:r>
                        <a:rPr lang="ko-KR" altLang="en-US" sz="1200" dirty="0"/>
                        <a:t>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주당 액면가 </a:t>
                      </a:r>
                      <a:r>
                        <a:rPr lang="en-US" altLang="ko-KR" sz="1200" dirty="0"/>
                        <a:t>: 000</a:t>
                      </a:r>
                      <a:r>
                        <a:rPr lang="ko-KR" altLang="en-US" sz="1200" dirty="0"/>
                        <a:t>원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6751262"/>
                  </a:ext>
                </a:extLst>
              </a:tr>
            </a:tbl>
          </a:graphicData>
        </a:graphic>
      </p:graphicFrame>
      <p:sp>
        <p:nvSpPr>
          <p:cNvPr id="15" name="직사각형 14">
            <a:extLst>
              <a:ext uri="{FF2B5EF4-FFF2-40B4-BE49-F238E27FC236}">
                <a16:creationId xmlns:a16="http://schemas.microsoft.com/office/drawing/2014/main" id="{DE4F012F-7371-893E-E944-F05920D4444E}"/>
              </a:ext>
            </a:extLst>
          </p:cNvPr>
          <p:cNvSpPr/>
          <p:nvPr/>
        </p:nvSpPr>
        <p:spPr>
          <a:xfrm>
            <a:off x="188421" y="220702"/>
            <a:ext cx="99115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latin typeface="맑은 고딕" panose="020B0503020000020004" pitchFamily="50" charset="-127"/>
              </a:rPr>
              <a:t>Ⅳ. </a:t>
            </a:r>
            <a:r>
              <a:rPr lang="ko-KR" altLang="en-US" sz="2400" b="1" dirty="0">
                <a:latin typeface="맑은 고딕" panose="020B0503020000020004" pitchFamily="50" charset="-127"/>
              </a:rPr>
              <a:t>팀 소개 </a:t>
            </a:r>
            <a:r>
              <a:rPr lang="en-US" altLang="ko-KR" sz="2400" b="1" dirty="0">
                <a:latin typeface="맑은 고딕" panose="020B0503020000020004" pitchFamily="50" charset="-127"/>
              </a:rPr>
              <a:t>(Team)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27456C9-2497-D155-EC6D-E2338BE8C024}"/>
              </a:ext>
            </a:extLst>
          </p:cNvPr>
          <p:cNvSpPr txBox="1"/>
          <p:nvPr/>
        </p:nvSpPr>
        <p:spPr>
          <a:xfrm>
            <a:off x="3714205" y="961379"/>
            <a:ext cx="25146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 dirty="0">
                <a:solidFill>
                  <a:srgbClr val="002060"/>
                </a:solidFill>
              </a:rPr>
              <a:t>(</a:t>
            </a:r>
            <a:r>
              <a:rPr lang="ko-KR" altLang="en-US" sz="1400" dirty="0">
                <a:solidFill>
                  <a:srgbClr val="002060"/>
                </a:solidFill>
              </a:rPr>
              <a:t>기준일</a:t>
            </a:r>
            <a:r>
              <a:rPr lang="en-US" altLang="ko-KR" sz="1400" dirty="0">
                <a:solidFill>
                  <a:srgbClr val="002060"/>
                </a:solidFill>
              </a:rPr>
              <a:t> 2025.00.00)</a:t>
            </a:r>
            <a:r>
              <a:rPr lang="ko-KR" altLang="en-US" sz="1400" dirty="0">
                <a:solidFill>
                  <a:srgbClr val="002060"/>
                </a:solidFill>
              </a:rPr>
              <a:t> </a:t>
            </a:r>
          </a:p>
        </p:txBody>
      </p: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6D35D19F-6617-A43E-3050-DCA38959C9E3}"/>
              </a:ext>
            </a:extLst>
          </p:cNvPr>
          <p:cNvCxnSpPr>
            <a:cxnSpLocks/>
          </p:cNvCxnSpPr>
          <p:nvPr/>
        </p:nvCxnSpPr>
        <p:spPr>
          <a:xfrm>
            <a:off x="322811" y="736937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EF8BE810-14E4-FA30-7437-BC98F30EAD56}"/>
              </a:ext>
            </a:extLst>
          </p:cNvPr>
          <p:cNvCxnSpPr>
            <a:cxnSpLocks/>
          </p:cNvCxnSpPr>
          <p:nvPr/>
        </p:nvCxnSpPr>
        <p:spPr>
          <a:xfrm>
            <a:off x="322811" y="6187435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C0DDADE7-6060-045F-F910-F48B14E8D10D}"/>
              </a:ext>
            </a:extLst>
          </p:cNvPr>
          <p:cNvSpPr txBox="1"/>
          <p:nvPr/>
        </p:nvSpPr>
        <p:spPr>
          <a:xfrm>
            <a:off x="876000" y="5220000"/>
            <a:ext cx="10440000" cy="738664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 err="1">
                <a:solidFill>
                  <a:schemeClr val="accent5">
                    <a:lumMod val="50000"/>
                  </a:schemeClr>
                </a:solidFill>
                <a:latin typeface="+mj-lt"/>
              </a:rPr>
              <a:t>작성방법트</a:t>
            </a:r>
            <a:r>
              <a:rPr lang="ko-KR" altLang="en-US" sz="1400" b="1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 </a:t>
            </a:r>
          </a:p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  -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 예비창업자의 경우 법인 설립 이후 예상되는 주주명부 </a:t>
            </a:r>
            <a:r>
              <a:rPr lang="ko-KR" altLang="en-US" sz="1400" dirty="0" err="1">
                <a:solidFill>
                  <a:srgbClr val="002060"/>
                </a:solidFill>
                <a:latin typeface="+mj-lt"/>
              </a:rPr>
              <a:t>가안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 작성</a:t>
            </a:r>
            <a:endParaRPr lang="en-US" altLang="ko-KR" sz="1400" dirty="0">
              <a:solidFill>
                <a:srgbClr val="002060"/>
              </a:solidFill>
              <a:latin typeface="+mj-lt"/>
            </a:endParaRPr>
          </a:p>
          <a:p>
            <a:r>
              <a:rPr lang="en-US" altLang="ko-KR" sz="1400" b="1" dirty="0">
                <a:solidFill>
                  <a:srgbClr val="002060"/>
                </a:solidFill>
                <a:latin typeface="+mj-lt"/>
              </a:rPr>
              <a:t>  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- </a:t>
            </a:r>
            <a:r>
              <a:rPr lang="ko-KR" altLang="en-US" sz="1400" dirty="0" err="1">
                <a:solidFill>
                  <a:srgbClr val="002060"/>
                </a:solidFill>
                <a:latin typeface="+mj-lt"/>
              </a:rPr>
              <a:t>기투자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 현황 해당 없을 시 생략가능</a:t>
            </a:r>
            <a:endParaRPr lang="en-US" altLang="ko-KR" sz="1400" dirty="0">
              <a:solidFill>
                <a:srgbClr val="C00000"/>
              </a:solidFill>
              <a:latin typeface="+mj-lt"/>
            </a:endParaRPr>
          </a:p>
        </p:txBody>
      </p:sp>
      <p:graphicFrame>
        <p:nvGraphicFramePr>
          <p:cNvPr id="10" name="표 3">
            <a:extLst>
              <a:ext uri="{FF2B5EF4-FFF2-40B4-BE49-F238E27FC236}">
                <a16:creationId xmlns:a16="http://schemas.microsoft.com/office/drawing/2014/main" id="{04AB5A65-7E4D-6C19-CF8B-0458922209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5696410"/>
              </p:ext>
            </p:extLst>
          </p:nvPr>
        </p:nvGraphicFramePr>
        <p:xfrm>
          <a:off x="829751" y="3771486"/>
          <a:ext cx="10532496" cy="10972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14812">
                  <a:extLst>
                    <a:ext uri="{9D8B030D-6E8A-4147-A177-3AD203B41FA5}">
                      <a16:colId xmlns:a16="http://schemas.microsoft.com/office/drawing/2014/main" val="3040551106"/>
                    </a:ext>
                  </a:extLst>
                </a:gridCol>
                <a:gridCol w="1233417">
                  <a:extLst>
                    <a:ext uri="{9D8B030D-6E8A-4147-A177-3AD203B41FA5}">
                      <a16:colId xmlns:a16="http://schemas.microsoft.com/office/drawing/2014/main" val="3783145279"/>
                    </a:ext>
                  </a:extLst>
                </a:gridCol>
                <a:gridCol w="1953852">
                  <a:extLst>
                    <a:ext uri="{9D8B030D-6E8A-4147-A177-3AD203B41FA5}">
                      <a16:colId xmlns:a16="http://schemas.microsoft.com/office/drawing/2014/main" val="2135118367"/>
                    </a:ext>
                  </a:extLst>
                </a:gridCol>
                <a:gridCol w="2017381">
                  <a:extLst>
                    <a:ext uri="{9D8B030D-6E8A-4147-A177-3AD203B41FA5}">
                      <a16:colId xmlns:a16="http://schemas.microsoft.com/office/drawing/2014/main" val="1137032837"/>
                    </a:ext>
                  </a:extLst>
                </a:gridCol>
                <a:gridCol w="1577591">
                  <a:extLst>
                    <a:ext uri="{9D8B030D-6E8A-4147-A177-3AD203B41FA5}">
                      <a16:colId xmlns:a16="http://schemas.microsoft.com/office/drawing/2014/main" val="3649366566"/>
                    </a:ext>
                  </a:extLst>
                </a:gridCol>
                <a:gridCol w="1635443">
                  <a:extLst>
                    <a:ext uri="{9D8B030D-6E8A-4147-A177-3AD203B41FA5}">
                      <a16:colId xmlns:a16="http://schemas.microsoft.com/office/drawing/2014/main" val="2919061527"/>
                    </a:ext>
                  </a:extLst>
                </a:gridCol>
              </a:tblGrid>
              <a:tr h="24385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투자자명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투자종류</a:t>
                      </a:r>
                      <a:endParaRPr lang="en-US" altLang="ko-KR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금액</a:t>
                      </a:r>
                      <a:r>
                        <a:rPr lang="en-US" altLang="ko-KR" sz="1200" dirty="0"/>
                        <a:t>(</a:t>
                      </a:r>
                      <a:r>
                        <a:rPr lang="ko-KR" altLang="en-US" sz="1200" dirty="0"/>
                        <a:t>원</a:t>
                      </a:r>
                      <a:r>
                        <a:rPr lang="en-US" altLang="ko-KR" sz="1200" dirty="0"/>
                        <a:t>)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구분</a:t>
                      </a:r>
                      <a:endParaRPr lang="en-US" altLang="ko-KR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등기 일자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비고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1501893"/>
                  </a:ext>
                </a:extLst>
              </a:tr>
              <a:tr h="265809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/>
                        <a:t>보통주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개인 엔젤투자자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2023.01.01.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2459692"/>
                  </a:ext>
                </a:extLst>
              </a:tr>
              <a:tr h="265809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RCPS </a:t>
                      </a:r>
                      <a:r>
                        <a:rPr lang="ko-KR" altLang="en-US" sz="1200" dirty="0"/>
                        <a:t>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VC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9657343"/>
                  </a:ext>
                </a:extLst>
              </a:tr>
              <a:tr h="265809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(</a:t>
                      </a:r>
                      <a:r>
                        <a:rPr lang="ko-KR" altLang="en-US" sz="1200" dirty="0"/>
                        <a:t>예정</a:t>
                      </a:r>
                      <a:r>
                        <a:rPr lang="en-US" altLang="ko-KR" sz="1200" dirty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2505131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AD2AB06-CD79-FFB9-9003-6805CAC614F2}"/>
              </a:ext>
            </a:extLst>
          </p:cNvPr>
          <p:cNvSpPr txBox="1"/>
          <p:nvPr/>
        </p:nvSpPr>
        <p:spPr>
          <a:xfrm>
            <a:off x="778300" y="1289554"/>
            <a:ext cx="1189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/>
              <a:t>주주 구성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9505436-7717-19D8-CB42-2DB468DCC3D3}"/>
              </a:ext>
            </a:extLst>
          </p:cNvPr>
          <p:cNvSpPr txBox="1"/>
          <p:nvPr/>
        </p:nvSpPr>
        <p:spPr>
          <a:xfrm>
            <a:off x="746400" y="3374390"/>
            <a:ext cx="24432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err="1"/>
              <a:t>기투자</a:t>
            </a:r>
            <a:r>
              <a:rPr lang="ko-KR" altLang="en-US" b="1" dirty="0"/>
              <a:t> 현황 </a:t>
            </a:r>
            <a:r>
              <a:rPr lang="en-US" altLang="ko-KR" b="1" dirty="0"/>
              <a:t>(</a:t>
            </a:r>
            <a:r>
              <a:rPr lang="ko-KR" altLang="en-US" b="1" dirty="0"/>
              <a:t>해당 시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822DE87-E62C-4913-A36D-6E398DBB874A}"/>
              </a:ext>
            </a:extLst>
          </p:cNvPr>
          <p:cNvSpPr/>
          <p:nvPr/>
        </p:nvSpPr>
        <p:spPr>
          <a:xfrm>
            <a:off x="746400" y="1372761"/>
            <a:ext cx="83351" cy="23901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D3191592-20E8-4807-A015-2CCABE2B4198}"/>
              </a:ext>
            </a:extLst>
          </p:cNvPr>
          <p:cNvSpPr/>
          <p:nvPr/>
        </p:nvSpPr>
        <p:spPr>
          <a:xfrm>
            <a:off x="736624" y="3439548"/>
            <a:ext cx="83351" cy="23901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23514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334F-5B98-4D74-8A56-C6238D7355A5}" type="slidenum">
              <a:rPr lang="ko-KR" altLang="en-US" smtClean="0"/>
              <a:t>14</a:t>
            </a:fld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88421" y="220702"/>
            <a:ext cx="99115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latin typeface="맑은 고딕" panose="020B0503020000020004" pitchFamily="50" charset="-127"/>
              </a:rPr>
              <a:t>Ⅳ. </a:t>
            </a:r>
            <a:r>
              <a:rPr lang="ko-KR" altLang="en-US" sz="2400" b="1" dirty="0">
                <a:latin typeface="맑은 고딕" panose="020B0503020000020004" pitchFamily="50" charset="-127"/>
              </a:rPr>
              <a:t>팀 소개 </a:t>
            </a:r>
            <a:r>
              <a:rPr lang="en-US" altLang="ko-KR" sz="2400" b="1" dirty="0">
                <a:latin typeface="맑은 고딕" panose="020B0503020000020004" pitchFamily="50" charset="-127"/>
              </a:rPr>
              <a:t>(Team)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6000" y="2575071"/>
            <a:ext cx="10440000" cy="954108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작성방법 </a:t>
            </a:r>
          </a:p>
          <a:p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정성적 요소 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(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수상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, MOU 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체결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정부사업수주 등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)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 기재</a:t>
            </a:r>
            <a:endParaRPr lang="en-US" altLang="ko-KR" sz="1400" dirty="0">
              <a:solidFill>
                <a:schemeClr val="accent5">
                  <a:lumMod val="50000"/>
                </a:schemeClr>
              </a:solidFill>
              <a:latin typeface="+mj-lt"/>
            </a:endParaRPr>
          </a:p>
          <a:p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  -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 </a:t>
            </a:r>
            <a:r>
              <a:rPr lang="ko-KR" altLang="en-US" sz="1400" dirty="0" err="1">
                <a:solidFill>
                  <a:schemeClr val="accent5">
                    <a:lumMod val="50000"/>
                  </a:schemeClr>
                </a:solidFill>
                <a:latin typeface="+mj-lt"/>
              </a:rPr>
              <a:t>기창업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 경험이 있을 시 기존 법인 대표이사 경험 유무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 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등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 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회사 경영에 관련된 특이사항 기재</a:t>
            </a:r>
            <a:endParaRPr lang="en-US" altLang="ko-KR" sz="1400" dirty="0">
              <a:solidFill>
                <a:schemeClr val="accent5">
                  <a:lumMod val="50000"/>
                </a:schemeClr>
              </a:solidFill>
              <a:latin typeface="+mj-lt"/>
            </a:endParaRPr>
          </a:p>
          <a:p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예비창업자의 경우 창업준비와 관련된 내용 기재 가능 </a:t>
            </a:r>
            <a:endParaRPr lang="en-US" altLang="ko-KR" sz="1400" dirty="0">
              <a:solidFill>
                <a:schemeClr val="accent5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9B3556F-67CE-44A0-A0DA-D07346F3EEC1}"/>
              </a:ext>
            </a:extLst>
          </p:cNvPr>
          <p:cNvSpPr txBox="1"/>
          <p:nvPr/>
        </p:nvSpPr>
        <p:spPr>
          <a:xfrm>
            <a:off x="501223" y="1719340"/>
            <a:ext cx="10846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dirty="0"/>
              <a:t>’23.00.00 TIPS </a:t>
            </a:r>
            <a:r>
              <a:rPr lang="ko-KR" altLang="en-US" dirty="0"/>
              <a:t>과제 선정 </a:t>
            </a:r>
            <a:endParaRPr lang="en-US" altLang="ko-KR" dirty="0"/>
          </a:p>
          <a:p>
            <a:pPr marL="285750" indent="-285750">
              <a:buFontTx/>
              <a:buChar char="-"/>
            </a:pPr>
            <a:r>
              <a:rPr lang="en-US" altLang="ko-KR" dirty="0"/>
              <a:t>‘24.00.00 K-Startup </a:t>
            </a:r>
            <a:r>
              <a:rPr lang="ko-KR" altLang="en-US" dirty="0"/>
              <a:t>대상 수상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77667F-4807-4D31-A26B-03D16CD55806}"/>
              </a:ext>
            </a:extLst>
          </p:cNvPr>
          <p:cNvSpPr txBox="1"/>
          <p:nvPr/>
        </p:nvSpPr>
        <p:spPr>
          <a:xfrm>
            <a:off x="501223" y="854537"/>
            <a:ext cx="4247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3.</a:t>
            </a:r>
            <a:r>
              <a:rPr lang="ko-KR" altLang="en-US" sz="2400" b="1" dirty="0"/>
              <a:t> 연혁 및 기타사항 </a:t>
            </a:r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04286794-EB78-1144-4D6C-515DA4C30C73}"/>
              </a:ext>
            </a:extLst>
          </p:cNvPr>
          <p:cNvCxnSpPr>
            <a:cxnSpLocks/>
          </p:cNvCxnSpPr>
          <p:nvPr/>
        </p:nvCxnSpPr>
        <p:spPr>
          <a:xfrm>
            <a:off x="322811" y="736937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84638775-B9B8-3FC9-E72A-093E9A456497}"/>
              </a:ext>
            </a:extLst>
          </p:cNvPr>
          <p:cNvCxnSpPr>
            <a:cxnSpLocks/>
          </p:cNvCxnSpPr>
          <p:nvPr/>
        </p:nvCxnSpPr>
        <p:spPr>
          <a:xfrm>
            <a:off x="322811" y="6187435"/>
            <a:ext cx="1154637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D630BC56-027C-968A-293B-A0489FFC04B3}"/>
              </a:ext>
            </a:extLst>
          </p:cNvPr>
          <p:cNvSpPr txBox="1"/>
          <p:nvPr/>
        </p:nvSpPr>
        <p:spPr>
          <a:xfrm>
            <a:off x="870635" y="4947255"/>
            <a:ext cx="10440000" cy="523220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작성방법</a:t>
            </a:r>
            <a:endParaRPr lang="en-US" altLang="ko-KR" sz="1400" b="1" dirty="0">
              <a:solidFill>
                <a:schemeClr val="accent5">
                  <a:lumMod val="50000"/>
                </a:schemeClr>
              </a:solidFill>
              <a:latin typeface="+mj-lt"/>
            </a:endParaRPr>
          </a:p>
          <a:p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  - 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향후 멘토링방향성 또는 센터에서 지원받고자 하는 내용 등을 자유롭게 기재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48ACC06-1706-470D-83D6-EF4B74681F79}"/>
              </a:ext>
            </a:extLst>
          </p:cNvPr>
          <p:cNvSpPr txBox="1"/>
          <p:nvPr/>
        </p:nvSpPr>
        <p:spPr>
          <a:xfrm>
            <a:off x="778300" y="128955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err="1"/>
              <a:t>주요연혁</a:t>
            </a:r>
            <a:endParaRPr lang="ko-KR" altLang="en-US" b="1" dirty="0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9FBA5C02-6785-4F01-A1A0-C2B3D6237466}"/>
              </a:ext>
            </a:extLst>
          </p:cNvPr>
          <p:cNvSpPr/>
          <p:nvPr/>
        </p:nvSpPr>
        <p:spPr>
          <a:xfrm>
            <a:off x="746400" y="1372761"/>
            <a:ext cx="83351" cy="23901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E7DC4A4-6DFB-406F-ACEC-CEAAB31098AF}"/>
              </a:ext>
            </a:extLst>
          </p:cNvPr>
          <p:cNvSpPr txBox="1"/>
          <p:nvPr/>
        </p:nvSpPr>
        <p:spPr>
          <a:xfrm>
            <a:off x="810200" y="437403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/>
              <a:t>기타사항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30692BC-1BDA-4300-826A-889B1A9985DA}"/>
              </a:ext>
            </a:extLst>
          </p:cNvPr>
          <p:cNvSpPr/>
          <p:nvPr/>
        </p:nvSpPr>
        <p:spPr>
          <a:xfrm>
            <a:off x="778300" y="4457243"/>
            <a:ext cx="83351" cy="23901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9172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1494</TotalTime>
  <Words>900</Words>
  <Application>Microsoft Office PowerPoint</Application>
  <PresentationFormat>와이드스크린</PresentationFormat>
  <Paragraphs>156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7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140</cp:revision>
  <dcterms:created xsi:type="dcterms:W3CDTF">2019-08-05T06:23:07Z</dcterms:created>
  <dcterms:modified xsi:type="dcterms:W3CDTF">2025-03-06T07:27:46Z</dcterms:modified>
</cp:coreProperties>
</file>