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84" r:id="rId2"/>
    <p:sldId id="273" r:id="rId3"/>
    <p:sldId id="282" r:id="rId4"/>
    <p:sldId id="271" r:id="rId5"/>
    <p:sldId id="283" r:id="rId6"/>
    <p:sldId id="260" r:id="rId7"/>
    <p:sldId id="285" r:id="rId8"/>
    <p:sldId id="275" r:id="rId9"/>
    <p:sldId id="263" r:id="rId10"/>
    <p:sldId id="281" r:id="rId11"/>
    <p:sldId id="264" r:id="rId12"/>
    <p:sldId id="274" r:id="rId13"/>
    <p:sldId id="268" r:id="rId14"/>
    <p:sldId id="269" r:id="rId15"/>
    <p:sldId id="280" r:id="rId16"/>
  </p:sldIdLst>
  <p:sldSz cx="9144000" cy="6858000" type="screen4x3"/>
  <p:notesSz cx="6807200" cy="9939338"/>
  <p:embeddedFontLst>
    <p:embeddedFont>
      <p:font typeface="맑은 고딕" panose="020B0503020000020004" pitchFamily="50" charset="-127"/>
      <p:regular r:id="rId19"/>
      <p:bold r:id="rId2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17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046" autoAdjust="0"/>
  </p:normalViewPr>
  <p:slideViewPr>
    <p:cSldViewPr>
      <p:cViewPr varScale="1">
        <p:scale>
          <a:sx n="110" d="100"/>
          <a:sy n="110" d="100"/>
        </p:scale>
        <p:origin x="164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EE54C-B0CC-434D-ACD8-32D433B12BBF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55EB1-7786-4BC7-AE36-09C528A137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41848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7EFEBD-6902-45DC-ACE7-40D07E6BD624}" type="datetimeFigureOut">
              <a:rPr lang="ko-KR" altLang="en-US" smtClean="0"/>
              <a:t>2023-05-24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A9EEE1-825E-4D56-8C85-D62D3F49E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4800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D8535-C79D-4914-9ECE-D3791564FB4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8364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B0275-5B96-4BE1-AAAB-19F6063A753D}" type="datetimeFigureOut">
              <a:rPr lang="ko-KR" altLang="en-US" smtClean="0"/>
              <a:pPr/>
              <a:t>2023-05-24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dsc.webhard.co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207294" y="484857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ko-KR" altLang="en-US" sz="16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인천광역시 중소기업 디자인개발지원사업 선정평가 발표자료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49113" y="717685"/>
            <a:ext cx="8374062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defTabSz="1090613">
              <a:lnSpc>
                <a:spcPct val="120000"/>
              </a:lnSpc>
              <a:spcBef>
                <a:spcPts val="300"/>
              </a:spcBef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작성방법</a:t>
            </a:r>
          </a:p>
          <a:p>
            <a:pPr defTabSz="1090613">
              <a:lnSpc>
                <a:spcPct val="120000"/>
              </a:lnSpc>
              <a:spcBef>
                <a:spcPts val="300"/>
              </a:spcBef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-  </a:t>
            </a:r>
            <a:r>
              <a:rPr lang="ko-KR" altLang="en-US" sz="1200" spc="-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디자인및구성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05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페이지 디자인 및 레이아웃 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등은 자유롭게 구성</a:t>
            </a:r>
            <a:endParaRPr lang="en-US" altLang="ko-KR" sz="1050" b="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1090613">
              <a:lnSpc>
                <a:spcPct val="120000"/>
              </a:lnSpc>
              <a:spcBef>
                <a:spcPts val="300"/>
              </a:spcBef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-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  표  내  용 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예시자료의 </a:t>
            </a:r>
            <a:r>
              <a:rPr lang="ko-KR" altLang="en-US" sz="105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구성내용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을 빠짐없이 작성</a:t>
            </a:r>
          </a:p>
          <a:p>
            <a:pPr defTabSz="1090613">
              <a:lnSpc>
                <a:spcPct val="120000"/>
              </a:lnSpc>
              <a:spcBef>
                <a:spcPts val="600"/>
              </a:spcBef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분량 </a:t>
            </a:r>
            <a:r>
              <a:rPr lang="ko-KR" altLang="en-US" sz="12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및 형식</a:t>
            </a:r>
            <a:r>
              <a:rPr lang="ko-KR" altLang="en-US" sz="1200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20page 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이내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PPT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파일 </a:t>
            </a:r>
            <a:endParaRPr lang="en-US" altLang="ko-KR" sz="1050" b="0" spc="-5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1090613">
              <a:lnSpc>
                <a:spcPct val="120000"/>
              </a:lnSpc>
              <a:spcBef>
                <a:spcPts val="600"/>
              </a:spcBef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발  표  시  간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0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15</a:t>
            </a:r>
            <a:r>
              <a:rPr lang="ko-KR" altLang="en-US" sz="1050" b="0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예정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발표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1050" b="0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질의응답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050" b="0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내외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 ※ </a:t>
            </a:r>
            <a:r>
              <a:rPr lang="en-US" altLang="ko-KR" sz="1050" b="0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PT</a:t>
            </a:r>
            <a:r>
              <a:rPr lang="ko-KR" altLang="en-US" sz="1050" b="0" spc="-5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심사 대상 과제 수에 따라 발표시간 변동 가능</a:t>
            </a:r>
            <a:endParaRPr lang="en-US" altLang="ko-KR" sz="1050" b="0" spc="-5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6242847" y="1232430"/>
            <a:ext cx="2189236" cy="583942"/>
          </a:xfrm>
          <a:prstGeom prst="rect">
            <a:avLst/>
          </a:prstGeom>
          <a:solidFill>
            <a:srgbClr val="D7173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ko-KR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PT</a:t>
            </a:r>
            <a:r>
              <a:rPr lang="ko-KR" altLang="en-US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자료 작성 시 </a:t>
            </a:r>
            <a:endParaRPr lang="en-US" altLang="ko-KR" sz="1400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본 페이지는 삭제 요망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249113" y="2331712"/>
            <a:ext cx="87153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defTabSz="1090613">
              <a:spcBef>
                <a:spcPts val="300"/>
              </a:spcBef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평가항목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과제평가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en-US" altLang="ko-KR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기업 역량평가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가점 </a:t>
            </a:r>
            <a:r>
              <a:rPr lang="en-US" altLang="ko-KR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0" spc="-5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스타트업</a:t>
            </a:r>
            <a:r>
              <a:rPr lang="ko-KR" altLang="en-US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지원분야 최대 </a:t>
            </a:r>
            <a:r>
              <a:rPr lang="en-US" altLang="ko-KR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ko-KR" altLang="en-US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최종점수 </a:t>
            </a:r>
            <a:r>
              <a:rPr lang="en-US" altLang="ko-KR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(106</a:t>
            </a:r>
            <a:r>
              <a:rPr lang="ko-KR" altLang="en-US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만점</a:t>
            </a:r>
            <a:r>
              <a:rPr lang="en-US" altLang="ko-KR" sz="1000" b="0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000" b="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999989"/>
              </p:ext>
            </p:extLst>
          </p:nvPr>
        </p:nvGraphicFramePr>
        <p:xfrm>
          <a:off x="535753" y="2763761"/>
          <a:ext cx="8072494" cy="2254307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47622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85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5246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3578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76902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평가항목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배점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세부항목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1253"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과제</a:t>
                      </a:r>
                      <a:endParaRPr lang="en-US" altLang="ko-KR" sz="1100" b="1" spc="-50" dirty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/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평가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개발내용 </a:t>
                      </a:r>
                      <a:r>
                        <a:rPr lang="ko-KR" altLang="en-US" sz="1100" spc="-50" dirty="0" smtClean="0">
                          <a:latin typeface="맑은 고딕" pitchFamily="50" charset="-127"/>
                          <a:ea typeface="맑은 고딕" pitchFamily="50" charset="-127"/>
                        </a:rPr>
                        <a:t>적정성</a:t>
                      </a:r>
                      <a:endParaRPr lang="ko-KR" altLang="en-US" sz="110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lang="en-US" sz="1100" b="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개발목표와 계획의 </a:t>
                      </a:r>
                      <a:r>
                        <a:rPr lang="ko-KR" altLang="en-US" sz="1100" b="1" spc="-5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일치성</a:t>
                      </a:r>
                      <a:r>
                        <a:rPr lang="en-US" altLang="ko-KR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개발기간 및 비용의 적정성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125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지원사업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필요 정도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endParaRPr lang="en-US" sz="1100" b="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신규 </a:t>
                      </a:r>
                      <a:r>
                        <a:rPr lang="ko-KR" altLang="en-US" sz="1100" b="1" spc="-5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 </a:t>
                      </a:r>
                      <a:r>
                        <a:rPr lang="ko-KR" altLang="en-US" sz="1100" b="1" spc="-50" dirty="0" err="1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필요정도</a:t>
                      </a:r>
                      <a:r>
                        <a:rPr lang="en-US" altLang="ko-KR" sz="1100" spc="-5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 기여도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12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특화 및 차별화 정도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endParaRPr lang="en-US" sz="1100" b="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경쟁사 및 경쟁제품 대비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차별화 정도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8125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실행가능성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endParaRPr lang="en-US" sz="1100" b="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양산</a:t>
                      </a: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spc="-5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런칭</a:t>
                      </a: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가능성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 시장상황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마케팅계획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거래처 현황 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125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기대효과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고유브랜드 또는 고유상품으로의 </a:t>
                      </a:r>
                      <a:r>
                        <a:rPr lang="ko-KR" altLang="en-US" sz="1100" b="1" spc="-5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발전 </a:t>
                      </a:r>
                      <a:r>
                        <a:rPr lang="ko-KR" altLang="en-US" sz="1100" b="1" spc="-5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가능성</a:t>
                      </a:r>
                      <a:endParaRPr lang="ko-KR" altLang="en-US" sz="110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81253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 smtClean="0">
                          <a:latin typeface="맑은 고딕" pitchFamily="50" charset="-127"/>
                          <a:ea typeface="맑은 고딕" pitchFamily="50" charset="-127"/>
                        </a:rPr>
                        <a:t>주관기관 역량평가</a:t>
                      </a:r>
                      <a:endParaRPr lang="ko-KR" altLang="en-US" sz="1100" b="1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endParaRPr lang="en-US" sz="1100" b="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50" baseline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spc="-50" baseline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주관기관 </a:t>
                      </a:r>
                      <a:r>
                        <a:rPr lang="ko-KR" altLang="en-US" sz="1100" b="1" spc="-5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전문성 일치</a:t>
                      </a:r>
                      <a:r>
                        <a:rPr lang="en-US" altLang="ko-KR" sz="1100" b="1" spc="-5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1" spc="-5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디자인개발 추진 능력 </a:t>
                      </a:r>
                      <a:endParaRPr lang="en-US" altLang="ko-KR" sz="1100" b="1" spc="-50" baseline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89887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13" name="Text Box 17">
            <a:extLst>
              <a:ext uri="{FF2B5EF4-FFF2-40B4-BE49-F238E27FC236}">
                <a16:creationId xmlns="" xmlns:a16="http://schemas.microsoft.com/office/drawing/2014/main" id="{6DED2566-64B3-4E11-86B2-57E04C73C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112" y="5085184"/>
            <a:ext cx="8374061" cy="92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l" defTabSz="1090613" rtl="0" eaLnBrk="1" fontAlgn="base" latinLnBrk="1" hangingPunct="1">
              <a:lnSpc>
                <a:spcPct val="15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◾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제출방법</a:t>
            </a:r>
          </a:p>
          <a:p>
            <a:pPr marL="0" marR="0" lvl="0" indent="0" algn="l" defTabSz="1090613" rtl="0" eaLnBrk="1" fontAlgn="base" latinLnBrk="1" hangingPunct="1">
              <a:lnSpc>
                <a:spcPct val="15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 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제출일시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 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서류심사 통과과제에 한해 별도공지</a:t>
            </a:r>
            <a:endParaRPr kumimoji="1" lang="en-US" altLang="ko-KR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1090613" rtl="0" eaLnBrk="1" fontAlgn="base" latinLnBrk="1" hangingPunct="1">
              <a:lnSpc>
                <a:spcPct val="12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-  </a:t>
            </a:r>
            <a:r>
              <a:rPr kumimoji="1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제출방법  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 </a:t>
            </a:r>
            <a:r>
              <a:rPr kumimoji="1" lang="ko-KR" altLang="en-US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웹하드</a:t>
            </a:r>
            <a:r>
              <a:rPr kumimoji="1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제출  </a:t>
            </a:r>
            <a:r>
              <a:rPr kumimoji="1" lang="en-US" altLang="ko-KR" sz="105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hlinkClick r:id="rId3"/>
              </a:rPr>
              <a:t>http://idsc.webhard.co.kr</a:t>
            </a:r>
            <a:r>
              <a:rPr kumimoji="1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ID: idsc0238 / PW: 2222    ※ </a:t>
            </a:r>
            <a:r>
              <a: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파일명 </a:t>
            </a:r>
            <a:r>
              <a:rPr kumimoji="1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참여기업명</a:t>
            </a:r>
            <a:r>
              <a:rPr kumimoji="1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.pdf(</a:t>
            </a:r>
            <a:r>
              <a: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또는 </a:t>
            </a:r>
            <a:r>
              <a:rPr kumimoji="1" lang="en-US" altLang="ko-KR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ppt)</a:t>
            </a:r>
          </a:p>
        </p:txBody>
      </p:sp>
      <p:sp>
        <p:nvSpPr>
          <p:cNvPr id="35" name="TextBox 12">
            <a:extLst>
              <a:ext uri="{FF2B5EF4-FFF2-40B4-BE49-F238E27FC236}">
                <a16:creationId xmlns="" xmlns:a16="http://schemas.microsoft.com/office/drawing/2014/main" id="{33264487-5ECB-4A72-A27C-165C87C22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4297" y="6080218"/>
            <a:ext cx="1080120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1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웹하드</a:t>
            </a:r>
            <a:r>
              <a: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접속</a:t>
            </a:r>
          </a:p>
        </p:txBody>
      </p:sp>
      <p:sp>
        <p:nvSpPr>
          <p:cNvPr id="36" name="TextBox 12">
            <a:extLst>
              <a:ext uri="{FF2B5EF4-FFF2-40B4-BE49-F238E27FC236}">
                <a16:creationId xmlns="" xmlns:a16="http://schemas.microsoft.com/office/drawing/2014/main" id="{333DF32C-FA39-41CB-A829-59C5883D7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0453" y="6080218"/>
            <a:ext cx="1152129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게스트폴더</a:t>
            </a:r>
          </a:p>
        </p:txBody>
      </p:sp>
      <p:sp>
        <p:nvSpPr>
          <p:cNvPr id="37" name="TextBox 12">
            <a:extLst>
              <a:ext uri="{FF2B5EF4-FFF2-40B4-BE49-F238E27FC236}">
                <a16:creationId xmlns="" xmlns:a16="http://schemas.microsoft.com/office/drawing/2014/main" id="{E8F6FFAD-0DEC-4B36-ADE9-1220EA51A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8618" y="6080218"/>
            <a:ext cx="1152129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올리기 전용</a:t>
            </a:r>
          </a:p>
        </p:txBody>
      </p:sp>
      <p:sp>
        <p:nvSpPr>
          <p:cNvPr id="38" name="TextBox 12">
            <a:extLst>
              <a:ext uri="{FF2B5EF4-FFF2-40B4-BE49-F238E27FC236}">
                <a16:creationId xmlns="" xmlns:a16="http://schemas.microsoft.com/office/drawing/2014/main" id="{66984181-F83E-405D-8597-9E617C629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6784" y="6080218"/>
            <a:ext cx="2277624" cy="29546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noProof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스타트업</a:t>
            </a:r>
            <a:r>
              <a:rPr lang="ko-KR" altLang="en-US" sz="1100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분야 </a:t>
            </a:r>
            <a:r>
              <a: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폴더</a:t>
            </a:r>
          </a:p>
        </p:txBody>
      </p:sp>
      <p:sp>
        <p:nvSpPr>
          <p:cNvPr id="39" name="화살표: 오른쪽 38">
            <a:extLst>
              <a:ext uri="{FF2B5EF4-FFF2-40B4-BE49-F238E27FC236}">
                <a16:creationId xmlns="" xmlns:a16="http://schemas.microsoft.com/office/drawing/2014/main" id="{1137FFAB-4C54-4684-BDEA-6BBF89F804FF}"/>
              </a:ext>
            </a:extLst>
          </p:cNvPr>
          <p:cNvSpPr/>
          <p:nvPr/>
        </p:nvSpPr>
        <p:spPr>
          <a:xfrm>
            <a:off x="2714423" y="6139654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0" name="화살표: 오른쪽 39">
            <a:extLst>
              <a:ext uri="{FF2B5EF4-FFF2-40B4-BE49-F238E27FC236}">
                <a16:creationId xmlns="" xmlns:a16="http://schemas.microsoft.com/office/drawing/2014/main" id="{AF799781-50BC-4552-84B2-9CF14D69F04B}"/>
              </a:ext>
            </a:extLst>
          </p:cNvPr>
          <p:cNvSpPr/>
          <p:nvPr/>
        </p:nvSpPr>
        <p:spPr>
          <a:xfrm>
            <a:off x="4202588" y="6139654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" name="화살표: 오른쪽 40">
            <a:extLst>
              <a:ext uri="{FF2B5EF4-FFF2-40B4-BE49-F238E27FC236}">
                <a16:creationId xmlns="" xmlns:a16="http://schemas.microsoft.com/office/drawing/2014/main" id="{12D626CE-5487-4FF1-ADB1-9DE361B2DBB0}"/>
              </a:ext>
            </a:extLst>
          </p:cNvPr>
          <p:cNvSpPr/>
          <p:nvPr/>
        </p:nvSpPr>
        <p:spPr>
          <a:xfrm>
            <a:off x="5690753" y="6139654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3771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79512" y="3429000"/>
            <a:ext cx="5641207" cy="968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-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____</a:t>
            </a:r>
            <a:r>
              <a:rPr kumimoji="0" lang="ko-KR" altLang="en-US" sz="3600" b="1" i="0" u="none" strike="noStrike" kern="1200" cap="none" spc="-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</a:t>
            </a:r>
            <a:r>
              <a:rPr kumimoji="0" lang="en-US" altLang="ko-KR" sz="3600" b="1" i="0" u="none" strike="noStrike" kern="1200" cap="none" spc="-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____</a:t>
            </a:r>
            <a:r>
              <a:rPr kumimoji="0" lang="ko-KR" altLang="en-US" sz="3600" b="1" i="0" u="none" strike="noStrike" kern="1200" cap="none" spc="-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디자인</a:t>
            </a:r>
            <a:r>
              <a:rPr kumimoji="0" lang="ko-KR" altLang="en-US" sz="3600" b="0" i="0" u="none" strike="noStrike" kern="1200" cap="none" spc="-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개발</a:t>
            </a:r>
            <a:endParaRPr kumimoji="0" lang="en-US" altLang="ko-KR" sz="3600" b="0" i="0" u="none" strike="noStrike" kern="1200" cap="none" spc="-1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선정평가 발표자료</a:t>
            </a:r>
            <a:r>
              <a:rPr kumimoji="0" lang="en-US" altLang="ko-KR" sz="1600" b="1" i="0" u="none" strike="noStrike" kern="1200" cap="none" spc="-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SAMPLE</a:t>
            </a:r>
            <a:endParaRPr kumimoji="0" lang="ko-KR" altLang="en-US" sz="1600" b="1" i="0" u="none" strike="noStrike" kern="1200" cap="none" spc="-1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819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="" xmlns:a16="http://schemas.microsoft.com/office/drawing/2014/main" id="{5B94AC00-C549-3C5B-7B28-C5D007B88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4116" y="504500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ko-KR" altLang="en-US" sz="16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  차</a:t>
            </a:r>
            <a:endParaRPr lang="ko-KR" altLang="en-US" sz="1600" b="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모서리가 둥근 직사각형 10">
            <a:extLst>
              <a:ext uri="{FF2B5EF4-FFF2-40B4-BE49-F238E27FC236}">
                <a16:creationId xmlns="" xmlns:a16="http://schemas.microsoft.com/office/drawing/2014/main" id="{86303319-A991-2EC2-470D-ACA3D4A298B6}"/>
              </a:ext>
            </a:extLst>
          </p:cNvPr>
          <p:cNvSpPr/>
          <p:nvPr/>
        </p:nvSpPr>
        <p:spPr>
          <a:xfrm>
            <a:off x="1043608" y="2446059"/>
            <a:ext cx="2068562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주관기관 개요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7" name="모서리가 둥근 직사각형 11">
            <a:extLst>
              <a:ext uri="{FF2B5EF4-FFF2-40B4-BE49-F238E27FC236}">
                <a16:creationId xmlns="" xmlns:a16="http://schemas.microsoft.com/office/drawing/2014/main" id="{1C1031D9-40F5-C52C-989E-6F971A3BEF99}"/>
              </a:ext>
            </a:extLst>
          </p:cNvPr>
          <p:cNvSpPr/>
          <p:nvPr/>
        </p:nvSpPr>
        <p:spPr>
          <a:xfrm>
            <a:off x="1043608" y="1628800"/>
            <a:ext cx="2068562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참여기업 개요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모서리가 둥근 직사각형 12">
            <a:extLst>
              <a:ext uri="{FF2B5EF4-FFF2-40B4-BE49-F238E27FC236}">
                <a16:creationId xmlns="" xmlns:a16="http://schemas.microsoft.com/office/drawing/2014/main" id="{BC80DEF5-960B-2897-7ED5-71F83D33592D}"/>
              </a:ext>
            </a:extLst>
          </p:cNvPr>
          <p:cNvSpPr/>
          <p:nvPr/>
        </p:nvSpPr>
        <p:spPr>
          <a:xfrm>
            <a:off x="1043608" y="3263318"/>
            <a:ext cx="2068562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주관기관 유사실적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15" name="모서리가 둥근 직사각형 13">
            <a:extLst>
              <a:ext uri="{FF2B5EF4-FFF2-40B4-BE49-F238E27FC236}">
                <a16:creationId xmlns="" xmlns:a16="http://schemas.microsoft.com/office/drawing/2014/main" id="{68F9E1E7-0E55-AB9D-A488-40118302DE32}"/>
              </a:ext>
            </a:extLst>
          </p:cNvPr>
          <p:cNvSpPr/>
          <p:nvPr/>
        </p:nvSpPr>
        <p:spPr>
          <a:xfrm>
            <a:off x="3979432" y="1644995"/>
            <a:ext cx="2053999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시장상황 및 경쟁사 분석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16" name="모서리가 둥근 직사각형 16">
            <a:extLst>
              <a:ext uri="{FF2B5EF4-FFF2-40B4-BE49-F238E27FC236}">
                <a16:creationId xmlns="" xmlns:a16="http://schemas.microsoft.com/office/drawing/2014/main" id="{3C4C7782-278F-7BB4-253F-2FC0E61C2922}"/>
              </a:ext>
            </a:extLst>
          </p:cNvPr>
          <p:cNvSpPr/>
          <p:nvPr/>
        </p:nvSpPr>
        <p:spPr>
          <a:xfrm>
            <a:off x="1043608" y="4080577"/>
            <a:ext cx="2068562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제품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(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브랜드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·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포장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·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영상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)</a:t>
            </a:r>
          </a:p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용도 및 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 pitchFamily="50" charset="-127"/>
              </a:rPr>
              <a:t>특성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7CD2B8D0-C721-04BB-3C7C-6157D5D7B054}"/>
              </a:ext>
            </a:extLst>
          </p:cNvPr>
          <p:cNvSpPr txBox="1"/>
          <p:nvPr/>
        </p:nvSpPr>
        <p:spPr>
          <a:xfrm>
            <a:off x="320349" y="1607367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01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265E6F6-F0B5-CEF4-F56C-87F47A374736}"/>
              </a:ext>
            </a:extLst>
          </p:cNvPr>
          <p:cNvSpPr txBox="1"/>
          <p:nvPr/>
        </p:nvSpPr>
        <p:spPr>
          <a:xfrm>
            <a:off x="320349" y="2425019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02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2B2CE980-CE88-F388-57B5-9B4D8CA1A428}"/>
              </a:ext>
            </a:extLst>
          </p:cNvPr>
          <p:cNvSpPr txBox="1"/>
          <p:nvPr/>
        </p:nvSpPr>
        <p:spPr>
          <a:xfrm>
            <a:off x="320349" y="3242671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03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40F7E8C3-6C6D-C702-EC48-597E98A22254}"/>
              </a:ext>
            </a:extLst>
          </p:cNvPr>
          <p:cNvSpPr txBox="1"/>
          <p:nvPr/>
        </p:nvSpPr>
        <p:spPr>
          <a:xfrm>
            <a:off x="320349" y="4060323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04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E8E1029E-E9FE-8392-0AAE-04D4323A5715}"/>
              </a:ext>
            </a:extLst>
          </p:cNvPr>
          <p:cNvSpPr txBox="1"/>
          <p:nvPr/>
        </p:nvSpPr>
        <p:spPr>
          <a:xfrm>
            <a:off x="307874" y="4877973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05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23" name="모서리가 둥근 직사각형 49">
            <a:extLst>
              <a:ext uri="{FF2B5EF4-FFF2-40B4-BE49-F238E27FC236}">
                <a16:creationId xmlns="" xmlns:a16="http://schemas.microsoft.com/office/drawing/2014/main" id="{3375662F-9AB0-50E5-7339-25F2EFE15797}"/>
              </a:ext>
            </a:extLst>
          </p:cNvPr>
          <p:cNvSpPr/>
          <p:nvPr/>
        </p:nvSpPr>
        <p:spPr>
          <a:xfrm>
            <a:off x="3972149" y="3270777"/>
            <a:ext cx="2068562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디자인개발 후 기대효과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24" name="모서리가 둥근 직사각형 50">
            <a:extLst>
              <a:ext uri="{FF2B5EF4-FFF2-40B4-BE49-F238E27FC236}">
                <a16:creationId xmlns="" xmlns:a16="http://schemas.microsoft.com/office/drawing/2014/main" id="{CEB07303-D9A6-0321-E2FA-3E45D8163002}"/>
              </a:ext>
            </a:extLst>
          </p:cNvPr>
          <p:cNvSpPr/>
          <p:nvPr/>
        </p:nvSpPr>
        <p:spPr>
          <a:xfrm>
            <a:off x="3972149" y="2457886"/>
            <a:ext cx="2068562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디자인개발 컨셉 및 방향성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모서리가 둥근 직사각형 51">
            <a:extLst>
              <a:ext uri="{FF2B5EF4-FFF2-40B4-BE49-F238E27FC236}">
                <a16:creationId xmlns="" xmlns:a16="http://schemas.microsoft.com/office/drawing/2014/main" id="{1817B1CA-FE98-EF84-C4C8-2CAF2150F282}"/>
              </a:ext>
            </a:extLst>
          </p:cNvPr>
          <p:cNvSpPr/>
          <p:nvPr/>
        </p:nvSpPr>
        <p:spPr>
          <a:xfrm>
            <a:off x="1043608" y="4897838"/>
            <a:ext cx="2068562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 smtClean="0">
                <a:solidFill>
                  <a:schemeClr val="bg1"/>
                </a:solidFill>
                <a:latin typeface="맑은 고딕" pitchFamily="50" charset="-127"/>
              </a:rPr>
              <a:t>참여기업 기술자가진단 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및 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특허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 · 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거래처 현황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26" name="모서리가 둥근 직사각형 52">
            <a:extLst>
              <a:ext uri="{FF2B5EF4-FFF2-40B4-BE49-F238E27FC236}">
                <a16:creationId xmlns="" xmlns:a16="http://schemas.microsoft.com/office/drawing/2014/main" id="{A63104D3-DF5A-85B5-393A-75A4B6FA367B}"/>
              </a:ext>
            </a:extLst>
          </p:cNvPr>
          <p:cNvSpPr/>
          <p:nvPr/>
        </p:nvSpPr>
        <p:spPr>
          <a:xfrm>
            <a:off x="3979432" y="4896560"/>
            <a:ext cx="2053999" cy="485592"/>
          </a:xfrm>
          <a:prstGeom prst="roundRect">
            <a:avLst>
              <a:gd name="adj" fmla="val 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 err="1">
                <a:solidFill>
                  <a:schemeClr val="bg1"/>
                </a:solidFill>
                <a:latin typeface="맑은 고딕" pitchFamily="50" charset="-127"/>
              </a:rPr>
              <a:t>기지원과제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 활용현황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  <a:p>
            <a:pPr algn="ctr"/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(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최근 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2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년 이내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)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27" name="모서리가 둥근 직사각형 53">
            <a:extLst>
              <a:ext uri="{FF2B5EF4-FFF2-40B4-BE49-F238E27FC236}">
                <a16:creationId xmlns="" xmlns:a16="http://schemas.microsoft.com/office/drawing/2014/main" id="{0FF76B4B-255B-73C9-E317-0BFE071E59D5}"/>
              </a:ext>
            </a:extLst>
          </p:cNvPr>
          <p:cNvSpPr/>
          <p:nvPr/>
        </p:nvSpPr>
        <p:spPr>
          <a:xfrm>
            <a:off x="3972149" y="4083668"/>
            <a:ext cx="2068562" cy="485592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디자인결과물 및 예산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85FA4EA2-B46C-2225-3750-45121898D756}"/>
              </a:ext>
            </a:extLst>
          </p:cNvPr>
          <p:cNvSpPr txBox="1"/>
          <p:nvPr/>
        </p:nvSpPr>
        <p:spPr>
          <a:xfrm>
            <a:off x="3256816" y="1608352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06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D9E94DB0-4F3B-CBF7-3D06-4479B9B48C43}"/>
              </a:ext>
            </a:extLst>
          </p:cNvPr>
          <p:cNvSpPr txBox="1"/>
          <p:nvPr/>
        </p:nvSpPr>
        <p:spPr>
          <a:xfrm>
            <a:off x="3256816" y="2425757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07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49763835-B3BC-B5C0-45E1-1E60F15469E7}"/>
              </a:ext>
            </a:extLst>
          </p:cNvPr>
          <p:cNvSpPr txBox="1"/>
          <p:nvPr/>
        </p:nvSpPr>
        <p:spPr>
          <a:xfrm>
            <a:off x="3256816" y="3243162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08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DCD611E3-9A19-4699-B963-0C04FA1BD490}"/>
              </a:ext>
            </a:extLst>
          </p:cNvPr>
          <p:cNvSpPr txBox="1"/>
          <p:nvPr/>
        </p:nvSpPr>
        <p:spPr>
          <a:xfrm>
            <a:off x="3256816" y="4060567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09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45BC4FC-3652-B241-2F1F-D69A06BF3656}"/>
              </a:ext>
            </a:extLst>
          </p:cNvPr>
          <p:cNvSpPr txBox="1"/>
          <p:nvPr/>
        </p:nvSpPr>
        <p:spPr>
          <a:xfrm>
            <a:off x="3256816" y="4877973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10</a:t>
            </a:r>
            <a:endParaRPr lang="ko-KR" altLang="en-US" sz="2800" b="1" spc="-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68740DEA-741F-0D42-114F-6C9B050C12A4}"/>
              </a:ext>
            </a:extLst>
          </p:cNvPr>
          <p:cNvSpPr/>
          <p:nvPr/>
        </p:nvSpPr>
        <p:spPr bwMode="auto">
          <a:xfrm>
            <a:off x="6378901" y="1628800"/>
            <a:ext cx="2357407" cy="3753352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C6390305-F115-9920-2D9B-73B98C7B0DDC}"/>
              </a:ext>
            </a:extLst>
          </p:cNvPr>
          <p:cNvSpPr txBox="1"/>
          <p:nvPr/>
        </p:nvSpPr>
        <p:spPr>
          <a:xfrm>
            <a:off x="6378901" y="1720451"/>
            <a:ext cx="2438393" cy="2505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en-US" altLang="ko-KR" sz="1000" b="1" dirty="0">
                <a:latin typeface="+mn-ea"/>
              </a:rPr>
              <a:t>01 – 09 </a:t>
            </a:r>
            <a:r>
              <a:rPr lang="ko-KR" altLang="en-US" sz="1000" dirty="0">
                <a:latin typeface="+mn-ea"/>
              </a:rPr>
              <a:t>까지 해당내용 필수기재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en-US" altLang="ko-KR" sz="1000" b="1" dirty="0">
                <a:latin typeface="+mn-ea"/>
              </a:rPr>
              <a:t>10</a:t>
            </a: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은 해당기업만 기재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dirty="0">
                <a:latin typeface="+mn-ea"/>
              </a:rPr>
              <a:t>  (</a:t>
            </a:r>
            <a:r>
              <a:rPr lang="ko-KR" altLang="en-US" sz="1000" dirty="0">
                <a:latin typeface="+mn-ea"/>
              </a:rPr>
              <a:t>최근 </a:t>
            </a:r>
            <a:r>
              <a:rPr lang="en-US" altLang="ko-KR" sz="1000" dirty="0">
                <a:latin typeface="+mn-ea"/>
              </a:rPr>
              <a:t>2</a:t>
            </a:r>
            <a:r>
              <a:rPr lang="ko-KR" altLang="en-US" sz="1000" dirty="0">
                <a:latin typeface="+mn-ea"/>
              </a:rPr>
              <a:t>년 이내 지원이력이 </a:t>
            </a:r>
            <a:r>
              <a:rPr lang="ko-KR" altLang="en-US" sz="1000" dirty="0" err="1">
                <a:latin typeface="+mn-ea"/>
              </a:rPr>
              <a:t>있는기업</a:t>
            </a:r>
            <a:r>
              <a:rPr lang="en-US" altLang="ko-KR" sz="1000" dirty="0">
                <a:latin typeface="+mn-ea"/>
              </a:rPr>
              <a:t>)</a:t>
            </a:r>
          </a:p>
          <a:p>
            <a:pPr>
              <a:lnSpc>
                <a:spcPct val="200000"/>
              </a:lnSpc>
            </a:pP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ko-KR" altLang="en-US" sz="1000" spc="-50" dirty="0">
                <a:latin typeface="+mn-ea"/>
              </a:rPr>
              <a:t>짧은 시간 내에 </a:t>
            </a:r>
            <a:r>
              <a:rPr lang="en-US" altLang="ko-KR" sz="1000" spc="-50" dirty="0">
                <a:latin typeface="+mn-ea"/>
              </a:rPr>
              <a:t>PT</a:t>
            </a:r>
            <a:r>
              <a:rPr lang="ko-KR" altLang="en-US" sz="1000" spc="-50" dirty="0">
                <a:latin typeface="+mn-ea"/>
              </a:rPr>
              <a:t>를 진행해야 하므로</a:t>
            </a:r>
            <a:r>
              <a:rPr lang="en-US" altLang="ko-KR" sz="1000" spc="-50" dirty="0">
                <a:latin typeface="+mn-ea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1000" spc="-50" dirty="0">
                <a:latin typeface="+mn-ea"/>
              </a:rPr>
              <a:t>   </a:t>
            </a:r>
            <a:r>
              <a:rPr lang="ko-KR" altLang="en-US" sz="1000" spc="-50" dirty="0">
                <a:latin typeface="+mn-ea"/>
              </a:rPr>
              <a:t> </a:t>
            </a:r>
            <a:r>
              <a:rPr lang="en-US" altLang="ko-KR" sz="1000" spc="50" dirty="0">
                <a:latin typeface="+mn-ea"/>
              </a:rPr>
              <a:t>01-03</a:t>
            </a:r>
            <a:r>
              <a:rPr lang="ko-KR" altLang="en-US" sz="1000" spc="50" dirty="0">
                <a:latin typeface="+mn-ea"/>
              </a:rPr>
              <a:t>의 내용을 간략히 하고      </a:t>
            </a:r>
            <a:endParaRPr lang="en-US" altLang="ko-KR" sz="1000" spc="5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spc="50" dirty="0">
                <a:latin typeface="+mn-ea"/>
              </a:rPr>
              <a:t>   </a:t>
            </a:r>
            <a:r>
              <a:rPr lang="en-US" altLang="ko-KR" sz="1000" b="1" u="sng" spc="-50" dirty="0">
                <a:solidFill>
                  <a:srgbClr val="0070C0"/>
                </a:solidFill>
                <a:latin typeface="+mn-ea"/>
              </a:rPr>
              <a:t>04-09 </a:t>
            </a:r>
            <a:r>
              <a:rPr lang="ko-KR" altLang="en-US" sz="1000" b="1" u="sng" spc="-50" dirty="0">
                <a:solidFill>
                  <a:srgbClr val="0070C0"/>
                </a:solidFill>
                <a:latin typeface="+mn-ea"/>
              </a:rPr>
              <a:t>내용을 중점적</a:t>
            </a:r>
            <a:r>
              <a:rPr lang="ko-KR" altLang="en-US" sz="1000" spc="-50" dirty="0">
                <a:latin typeface="+mn-ea"/>
              </a:rPr>
              <a:t>으로 발표를</a:t>
            </a:r>
            <a:endParaRPr lang="en-US" altLang="ko-KR" sz="1000" spc="-5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spc="-50" dirty="0">
                <a:latin typeface="+mn-ea"/>
              </a:rPr>
              <a:t>    </a:t>
            </a:r>
            <a:r>
              <a:rPr lang="ko-KR" altLang="en-US" sz="1000" spc="50" dirty="0" err="1">
                <a:latin typeface="+mn-ea"/>
              </a:rPr>
              <a:t>권장드립니다</a:t>
            </a:r>
            <a:r>
              <a:rPr lang="en-US" altLang="ko-KR" sz="1000" spc="50" dirty="0">
                <a:latin typeface="+mn-ea"/>
              </a:rPr>
              <a:t>.</a:t>
            </a:r>
            <a:r>
              <a:rPr lang="ko-KR" altLang="en-US" sz="1000" spc="50" dirty="0">
                <a:latin typeface="+mn-ea"/>
              </a:rPr>
              <a:t> </a:t>
            </a:r>
            <a:endParaRPr lang="en-US" altLang="ko-KR" sz="1000" spc="50" dirty="0">
              <a:latin typeface="+mn-ea"/>
            </a:endParaRPr>
          </a:p>
        </p:txBody>
      </p:sp>
      <p:sp>
        <p:nvSpPr>
          <p:cNvPr id="40" name="TextBox 12">
            <a:extLst>
              <a:ext uri="{FF2B5EF4-FFF2-40B4-BE49-F238E27FC236}">
                <a16:creationId xmlns="" xmlns:a16="http://schemas.microsoft.com/office/drawing/2014/main" id="{011E1C59-7F87-B74B-EA61-4D3B1C78CE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2986" y="4725144"/>
            <a:ext cx="2189236" cy="583942"/>
          </a:xfrm>
          <a:prstGeom prst="rect">
            <a:avLst/>
          </a:prstGeom>
          <a:solidFill>
            <a:srgbClr val="D7173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en-US" altLang="ko-KR" sz="1400" spc="-13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PT</a:t>
            </a:r>
            <a:r>
              <a:rPr lang="ko-KR" altLang="en-US" sz="1400" spc="-13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자료 작성 시 </a:t>
            </a:r>
            <a:endParaRPr lang="en-US" altLang="ko-KR" sz="1400" spc="-130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1400" spc="-130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본 페이지는 삭제 요망</a:t>
            </a:r>
          </a:p>
        </p:txBody>
      </p:sp>
      <p:sp>
        <p:nvSpPr>
          <p:cNvPr id="41" name="직사각형 40">
            <a:extLst>
              <a:ext uri="{FF2B5EF4-FFF2-40B4-BE49-F238E27FC236}">
                <a16:creationId xmlns="" xmlns:a16="http://schemas.microsoft.com/office/drawing/2014/main" id="{BADF867F-7F00-F37E-A02B-106A2C37F8B8}"/>
              </a:ext>
            </a:extLst>
          </p:cNvPr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207294" y="511263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z="16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01. </a:t>
            </a:r>
            <a:r>
              <a:rPr lang="ko-KR" altLang="en-US" sz="16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참여기업 개요</a:t>
            </a:r>
            <a:endParaRPr lang="ko-KR" altLang="en-US" sz="1600" b="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285105" y="1039376"/>
            <a:ext cx="5006975" cy="2637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참여기업 </a:t>
            </a:r>
            <a:r>
              <a:rPr lang="en-US" altLang="ko-KR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○○○○</a:t>
            </a:r>
            <a:endParaRPr lang="en-US" altLang="ko-KR" sz="14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대표자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○ ○ ○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   소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인천광역시 남동구 남동대로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215</a:t>
            </a:r>
            <a:r>
              <a:rPr lang="ko-KR" altLang="en-US" sz="1200" b="0" spc="-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번길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endParaRPr lang="ko-KR" altLang="en-US" sz="1200" b="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인원현황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22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>
              <a:lnSpc>
                <a:spcPct val="150000"/>
              </a:lnSpc>
            </a:pP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기구설계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회로설계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기타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(A/S 2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상품기획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일반사무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생산직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내수영업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생산품목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참여기업에서 현재 생산하고 있는 제품군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모두작성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”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00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※ </a:t>
            </a:r>
            <a:r>
              <a:rPr lang="ko-KR" altLang="en-US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가습기</a:t>
            </a:r>
            <a:r>
              <a:rPr lang="en-US" altLang="ko-KR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휴대용 살균소독기</a:t>
            </a:r>
            <a:r>
              <a:rPr lang="en-US" altLang="ko-KR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구강청결기</a:t>
            </a:r>
            <a:r>
              <a:rPr lang="en-US" altLang="ko-KR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전자식 </a:t>
            </a:r>
            <a:r>
              <a:rPr lang="ko-KR" altLang="en-US" sz="1000" b="0" spc="-130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손난로</a:t>
            </a:r>
            <a:r>
              <a:rPr lang="ko-KR" altLang="en-US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등</a:t>
            </a:r>
            <a:r>
              <a:rPr lang="en-US" altLang="ko-KR" sz="1000" b="0" spc="-13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생산금액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50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매출 및 수출현황</a:t>
            </a:r>
            <a:endParaRPr lang="en-US" altLang="ko-KR" sz="14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514220" y="3717033"/>
          <a:ext cx="8115560" cy="223225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0260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356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5039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5039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5306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30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kumimoji="1" lang="ko-KR" altLang="ko-KR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2020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2021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2022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2023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매출예상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3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매출총액</a:t>
                      </a: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83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     수</a:t>
                      </a: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566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    출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62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수출지역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베트남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일본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일본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83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근로자수</a:t>
                      </a: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 bwMode="auto">
          <a:xfrm>
            <a:off x="5749460" y="1124744"/>
            <a:ext cx="2880320" cy="2133517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6003145" y="2957961"/>
            <a:ext cx="237295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기업 전경</a:t>
            </a:r>
            <a:r>
              <a:rPr lang="en-US" altLang="ko-KR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제조시설</a:t>
            </a:r>
            <a:r>
              <a:rPr lang="en-US" altLang="ko-KR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 삽입</a:t>
            </a:r>
            <a:endParaRPr lang="en-US" altLang="ko-KR" sz="11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9" name="그림 18" descr="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4094" y="1371804"/>
            <a:ext cx="2571052" cy="1514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4829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433385" y="2910634"/>
          <a:ext cx="8277230" cy="1454470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5598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09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8358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6169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4300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1891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13106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7150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990554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2908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성명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전공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최종학위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참여분야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전문분야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참여율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금액 </a:t>
                      </a:r>
                      <a:r>
                        <a:rPr lang="en-US" altLang="ko-KR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r>
                        <a:rPr lang="en-US" altLang="ko-KR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1" spc="-100" baseline="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총괄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팀장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산업디자인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박사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총괄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프로젝트기획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6,000,000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산업디자인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석사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제품디자인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모델링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spc="-100" baseline="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렌더링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50%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3,000,000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제품디자인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학사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매카니즘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설계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50%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2,550,000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0894">
                <a:tc gridSpan="9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합계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11,550,000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 bwMode="auto">
          <a:xfrm>
            <a:off x="5983287" y="1052736"/>
            <a:ext cx="2727328" cy="1663951"/>
          </a:xfrm>
          <a:prstGeom prst="rect">
            <a:avLst/>
          </a:prstGeom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267816" y="1047049"/>
            <a:ext cx="6248400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주관기관 </a:t>
            </a:r>
            <a:r>
              <a:rPr lang="en-US" altLang="ko-KR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 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○○○○</a:t>
            </a:r>
            <a:endParaRPr lang="en-US" altLang="ko-KR" sz="1400" b="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대표자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○ ○ ○</a:t>
            </a:r>
            <a:endParaRPr lang="ko-KR" altLang="en-US" sz="1200" b="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   소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인천광역시 남동구 남동대로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215</a:t>
            </a:r>
            <a:r>
              <a:rPr lang="ko-KR" altLang="en-US" sz="1200" b="0" spc="-5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번길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책임자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팀장 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○ ○ ○</a:t>
            </a:r>
            <a:endParaRPr lang="en-US" altLang="ko-KR" sz="1200" b="0" spc="-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120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282798" y="4612862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과제 관련 유사 개발 실적</a:t>
            </a:r>
            <a:endParaRPr lang="ko-KR" altLang="en-US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6075188" y="2420888"/>
            <a:ext cx="254352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기업 전경</a:t>
            </a:r>
            <a:r>
              <a:rPr lang="en-US" altLang="ko-KR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사무실 등 삽입</a:t>
            </a:r>
            <a:endParaRPr lang="en-US" altLang="ko-KR" sz="11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271165" y="2521370"/>
            <a:ext cx="2860675" cy="331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디자인개발 참여인원</a:t>
            </a:r>
            <a:endParaRPr lang="ko-KR" altLang="en-US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 descr="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4823" y="1220097"/>
            <a:ext cx="2304256" cy="1128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1207294" y="519897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z="16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02. </a:t>
            </a:r>
            <a:r>
              <a:rPr lang="ko-KR" altLang="en-US" sz="16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주관기관 개요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431799" y="4974838"/>
          <a:ext cx="8280402" cy="104971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56886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917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수행내용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지원기업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47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1207294" y="484857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03. </a:t>
            </a:r>
            <a:r>
              <a:rPr lang="ko-KR" altLang="en-US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</a:t>
            </a:r>
            <a:r>
              <a:rPr kumimoji="1" lang="ko-KR" altLang="en-US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관기관 유사실적 </a:t>
            </a:r>
            <a:r>
              <a:rPr kumimoji="1" lang="en-US" altLang="ko-KR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–</a:t>
            </a:r>
            <a:r>
              <a:rPr kumimoji="1" lang="ko-KR" altLang="en-US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포트폴리오</a:t>
            </a:r>
          </a:p>
        </p:txBody>
      </p:sp>
      <p:sp>
        <p:nvSpPr>
          <p:cNvPr id="5" name="TextBox 31"/>
          <p:cNvSpPr txBox="1">
            <a:spLocks noChangeArrowheads="1"/>
          </p:cNvSpPr>
          <p:nvPr/>
        </p:nvSpPr>
        <p:spPr bwMode="auto">
          <a:xfrm>
            <a:off x="785813" y="2467342"/>
            <a:ext cx="7572375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개발과제 관련 유사실적 이미지 삽입</a:t>
            </a:r>
            <a:endParaRPr kumimoji="1" lang="en-US" altLang="ko-KR" sz="1200" b="0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※ </a:t>
            </a: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최근 </a:t>
            </a:r>
            <a:r>
              <a:rPr kumimoji="1" lang="en-US" altLang="ko-KR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</a:t>
            </a: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 이내 실적 기재</a:t>
            </a:r>
            <a:endParaRPr kumimoji="1" lang="en-US" altLang="ko-KR" sz="1200" b="0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200" b="0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200" b="0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선정평가 시 주관기관 역량평가를 별도 구분하여</a:t>
            </a:r>
            <a:r>
              <a:rPr kumimoji="1" lang="en-US" altLang="ko-KR" sz="1200" b="0" i="0" u="none" strike="noStrike" kern="1200" cap="none" spc="-1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(30</a:t>
            </a: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점</a:t>
            </a:r>
            <a:r>
              <a:rPr kumimoji="1" lang="en-US" altLang="ko-KR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심사합니다</a:t>
            </a:r>
            <a:r>
              <a:rPr kumimoji="1" lang="en-US" altLang="ko-KR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</a:t>
            </a: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200" b="0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개발과제와 관련하여 주관기관의 </a:t>
            </a:r>
            <a:r>
              <a:rPr kumimoji="1" lang="ko-KR" altLang="en-US" sz="12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개발능력 및 전문성 일치 정도</a:t>
            </a: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를 평가하오니</a:t>
            </a:r>
            <a:endParaRPr kumimoji="1" lang="en-US" altLang="ko-KR" sz="1200" b="0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200" b="0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평가와 관련하여 도움이 될 수 있는 </a:t>
            </a:r>
            <a:r>
              <a:rPr kumimoji="1" lang="ko-KR" altLang="en-US" sz="12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유사 실적 위주</a:t>
            </a:r>
            <a:r>
              <a:rPr kumimoji="1" lang="ko-KR" altLang="en-US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로 구성 바랍니다</a:t>
            </a:r>
            <a:r>
              <a:rPr kumimoji="1" lang="en-US" altLang="ko-KR" sz="12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선정평가 발표자료 </a:t>
            </a:r>
            <a:r>
              <a:rPr kumimoji="0" lang="en-US" altLang="ko-KR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SAMPLE</a:t>
            </a:r>
            <a:r>
              <a:rPr kumimoji="0" lang="ko-KR" altLang="en-US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79" r="20321"/>
          <a:stretch/>
        </p:blipFill>
        <p:spPr>
          <a:xfrm>
            <a:off x="4664536" y="1247999"/>
            <a:ext cx="3816424" cy="4737397"/>
          </a:xfrm>
          <a:prstGeom prst="rect">
            <a:avLst/>
          </a:prstGeom>
        </p:spPr>
      </p:pic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1207294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spc="-130" dirty="0" smtClean="0">
                <a:latin typeface="맑은 고딕" pitchFamily="50" charset="-127"/>
                <a:ea typeface="맑은 고딕" pitchFamily="50" charset="-127"/>
              </a:rPr>
              <a:t>04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600" spc="-130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600" spc="-13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용도 및 특성</a:t>
            </a:r>
          </a:p>
        </p:txBody>
      </p:sp>
      <p:sp>
        <p:nvSpPr>
          <p:cNvPr id="5" name="Text Box 48"/>
          <p:cNvSpPr txBox="1">
            <a:spLocks noChangeArrowheads="1"/>
          </p:cNvSpPr>
          <p:nvPr/>
        </p:nvSpPr>
        <p:spPr bwMode="auto">
          <a:xfrm>
            <a:off x="435149" y="1379817"/>
            <a:ext cx="407193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ts val="2000"/>
              </a:lnSpc>
            </a:pPr>
            <a:r>
              <a:rPr lang="ko-KR" altLang="en-US" sz="1400" spc="-10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00" dirty="0" smtClean="0">
                <a:latin typeface="맑은 고딕" pitchFamily="50" charset="-127"/>
                <a:ea typeface="맑은 고딕" pitchFamily="50" charset="-127"/>
              </a:rPr>
              <a:t>제품명 </a:t>
            </a:r>
            <a:r>
              <a:rPr lang="en-US" altLang="ko-KR" sz="1400" spc="-100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2000"/>
              </a:lnSpc>
            </a:pPr>
            <a:r>
              <a:rPr lang="en-US" altLang="ko-KR" sz="1200" b="0" spc="-5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용 도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20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 err="1">
                <a:latin typeface="맑은 고딕" pitchFamily="50" charset="-127"/>
                <a:ea typeface="맑은 고딕" pitchFamily="50" charset="-127"/>
              </a:rPr>
              <a:t>특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 성 </a:t>
            </a:r>
            <a:r>
              <a:rPr lang="en-US" altLang="ko-KR" sz="1200" b="0" spc="-50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20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200" b="0" spc="-50" dirty="0" smtClean="0">
                <a:latin typeface="맑은 고딕" pitchFamily="50" charset="-127"/>
                <a:ea typeface="맑은 고딕" pitchFamily="50" charset="-127"/>
              </a:rPr>
              <a:t>소비자가 </a:t>
            </a:r>
            <a:r>
              <a:rPr lang="en-US" altLang="ko-KR" sz="1200" b="0" spc="-50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20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200" b="0" spc="-50" dirty="0" err="1" smtClean="0">
                <a:latin typeface="맑은 고딕" pitchFamily="50" charset="-127"/>
                <a:ea typeface="맑은 고딕" pitchFamily="50" charset="-127"/>
              </a:rPr>
              <a:t>주요타겟</a:t>
            </a:r>
            <a:r>
              <a:rPr lang="ko-KR" altLang="en-US" sz="1200" b="0" spc="-5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 smtClean="0">
                <a:latin typeface="맑은 고딕" pitchFamily="50" charset="-127"/>
                <a:ea typeface="맑은 고딕" pitchFamily="50" charset="-127"/>
              </a:rPr>
              <a:t>:</a:t>
            </a:r>
            <a:endParaRPr lang="en-US" altLang="ko-KR" sz="1200" b="0" spc="-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0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디자인관련 문제점 </a:t>
            </a:r>
            <a:r>
              <a:rPr lang="en-US" altLang="ko-KR" sz="1200" b="0" spc="-50" dirty="0" smtClean="0">
                <a:latin typeface="맑은 고딕" pitchFamily="50" charset="-127"/>
                <a:ea typeface="맑은 고딕" pitchFamily="50" charset="-127"/>
              </a:rPr>
              <a:t>:</a:t>
            </a:r>
            <a:endParaRPr lang="en-US" altLang="ko-KR" sz="1200" b="0" spc="-5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4644082" y="1232421"/>
            <a:ext cx="3816350" cy="4752975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10" name="타원 9"/>
          <p:cNvSpPr/>
          <p:nvPr/>
        </p:nvSpPr>
        <p:spPr>
          <a:xfrm>
            <a:off x="6845945" y="2222823"/>
            <a:ext cx="838730" cy="838730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544523" y="1617396"/>
            <a:ext cx="19159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spc="-130" dirty="0">
                <a:latin typeface="+mj-lt"/>
              </a:rPr>
              <a:t>자사의 고유 </a:t>
            </a:r>
            <a:r>
              <a:rPr lang="en-US" altLang="ko-KR" sz="1000" dirty="0">
                <a:latin typeface="+mj-lt"/>
              </a:rPr>
              <a:t>Identity</a:t>
            </a:r>
            <a:r>
              <a:rPr lang="en-US" altLang="ko-KR" sz="1000" spc="-130" dirty="0">
                <a:latin typeface="+mj-lt"/>
              </a:rPr>
              <a:t> </a:t>
            </a:r>
            <a:r>
              <a:rPr lang="ko-KR" altLang="en-US" sz="1000" spc="-130" dirty="0">
                <a:latin typeface="+mj-lt"/>
              </a:rPr>
              <a:t>도출을 통한</a:t>
            </a:r>
            <a:endParaRPr lang="en-US" altLang="ko-KR" sz="1000" spc="-130" dirty="0">
              <a:latin typeface="+mj-lt"/>
            </a:endParaRPr>
          </a:p>
          <a:p>
            <a:r>
              <a:rPr lang="ko-KR" altLang="en-US" sz="1000" spc="-130" dirty="0">
                <a:latin typeface="+mj-lt"/>
              </a:rPr>
              <a:t>바디 컬러 표현 및 </a:t>
            </a:r>
            <a:r>
              <a:rPr lang="ko-KR" altLang="en-US" sz="1000" spc="-130" dirty="0" err="1">
                <a:latin typeface="+mj-lt"/>
              </a:rPr>
              <a:t>벤트홀</a:t>
            </a:r>
            <a:r>
              <a:rPr lang="ko-KR" altLang="en-US" sz="1000" spc="-130" dirty="0">
                <a:latin typeface="+mj-lt"/>
              </a:rPr>
              <a:t> 개선</a:t>
            </a:r>
            <a:r>
              <a:rPr lang="en-US" altLang="ko-KR" sz="1000" spc="-130" dirty="0">
                <a:latin typeface="+mj-lt"/>
              </a:rPr>
              <a:t> </a:t>
            </a:r>
            <a:r>
              <a:rPr lang="ko-KR" altLang="en-US" sz="1000" spc="-130" dirty="0">
                <a:latin typeface="+mj-lt"/>
              </a:rPr>
              <a:t>필요</a:t>
            </a:r>
            <a:endParaRPr lang="en-US" altLang="ko-KR" sz="1000" spc="-130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35202" y="4137226"/>
            <a:ext cx="138499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spc="-130" dirty="0">
                <a:latin typeface="+mj-lt"/>
              </a:rPr>
              <a:t>장갑 착용 시 불편함을 </a:t>
            </a:r>
            <a:endParaRPr lang="en-US" altLang="ko-KR" sz="1000" spc="-130" dirty="0" smtClean="0">
              <a:latin typeface="+mj-lt"/>
            </a:endParaRPr>
          </a:p>
          <a:p>
            <a:pPr algn="ctr"/>
            <a:r>
              <a:rPr lang="ko-KR" altLang="en-US" sz="1000" spc="-130" dirty="0" smtClean="0">
                <a:latin typeface="+mj-lt"/>
              </a:rPr>
              <a:t>최소화 </a:t>
            </a:r>
            <a:r>
              <a:rPr lang="ko-KR" altLang="en-US" sz="1000" spc="-130" dirty="0">
                <a:latin typeface="+mj-lt"/>
              </a:rPr>
              <a:t>할 수 있는</a:t>
            </a:r>
            <a:endParaRPr lang="en-US" altLang="ko-KR" sz="1000" spc="-130" dirty="0">
              <a:latin typeface="+mj-lt"/>
            </a:endParaRPr>
          </a:p>
          <a:p>
            <a:pPr algn="ctr"/>
            <a:r>
              <a:rPr lang="ko-KR" altLang="en-US" sz="1000" spc="-130" dirty="0">
                <a:latin typeface="+mj-lt"/>
              </a:rPr>
              <a:t>최적의 버튼 사이즈 고려</a:t>
            </a:r>
          </a:p>
        </p:txBody>
      </p:sp>
      <p:sp>
        <p:nvSpPr>
          <p:cNvPr id="13" name="타원 12"/>
          <p:cNvSpPr/>
          <p:nvPr/>
        </p:nvSpPr>
        <p:spPr>
          <a:xfrm>
            <a:off x="6006929" y="2870895"/>
            <a:ext cx="558292" cy="558292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6411069" y="3302943"/>
            <a:ext cx="794916" cy="794916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6248701" y="4063658"/>
            <a:ext cx="381220" cy="381220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7401392" y="3101346"/>
            <a:ext cx="11618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spc="-130" dirty="0">
                <a:latin typeface="+mj-lt"/>
              </a:rPr>
              <a:t>미끄럼 방지를 위한 </a:t>
            </a:r>
            <a:endParaRPr lang="en-US" altLang="ko-KR" sz="1000" spc="-130" dirty="0" smtClean="0">
              <a:latin typeface="+mj-lt"/>
            </a:endParaRPr>
          </a:p>
          <a:p>
            <a:r>
              <a:rPr lang="ko-KR" altLang="en-US" sz="1000" spc="-130" dirty="0" smtClean="0">
                <a:latin typeface="+mj-lt"/>
              </a:rPr>
              <a:t>소재 </a:t>
            </a:r>
            <a:r>
              <a:rPr lang="ko-KR" altLang="en-US" sz="1000" spc="-130" dirty="0">
                <a:latin typeface="+mj-lt"/>
              </a:rPr>
              <a:t>활용 필요</a:t>
            </a:r>
            <a:endParaRPr lang="en-US" altLang="ko-KR" sz="1000" spc="-130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64536" y="3449084"/>
            <a:ext cx="14132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spc="-130" dirty="0">
                <a:latin typeface="+mj-lt"/>
              </a:rPr>
              <a:t>사용자의 피로 누적 </a:t>
            </a:r>
            <a:endParaRPr lang="en-US" altLang="ko-KR" sz="1000" spc="-130" dirty="0" smtClean="0">
              <a:latin typeface="+mj-lt"/>
            </a:endParaRPr>
          </a:p>
          <a:p>
            <a:pPr algn="ctr"/>
            <a:r>
              <a:rPr lang="ko-KR" altLang="en-US" sz="1000" spc="-130" dirty="0" smtClean="0">
                <a:latin typeface="+mj-lt"/>
              </a:rPr>
              <a:t>방지를 </a:t>
            </a:r>
            <a:r>
              <a:rPr lang="ko-KR" altLang="en-US" sz="1000" spc="-130" dirty="0">
                <a:latin typeface="+mj-lt"/>
              </a:rPr>
              <a:t>위한 </a:t>
            </a:r>
            <a:r>
              <a:rPr lang="ko-KR" altLang="en-US" sz="1000" spc="-130" dirty="0" err="1">
                <a:latin typeface="+mj-lt"/>
              </a:rPr>
              <a:t>트리거</a:t>
            </a:r>
            <a:r>
              <a:rPr lang="ko-KR" altLang="en-US" sz="1000" spc="-130" dirty="0">
                <a:latin typeface="+mj-lt"/>
              </a:rPr>
              <a:t> 개선 </a:t>
            </a:r>
            <a:endParaRPr lang="en-US" altLang="ko-KR" sz="1000" spc="-130" dirty="0">
              <a:latin typeface="+mj-lt"/>
            </a:endParaRPr>
          </a:p>
        </p:txBody>
      </p:sp>
      <p:cxnSp>
        <p:nvCxnSpPr>
          <p:cNvPr id="19" name="직선 연결선 18"/>
          <p:cNvCxnSpPr>
            <a:endCxn id="16" idx="1"/>
          </p:cNvCxnSpPr>
          <p:nvPr/>
        </p:nvCxnSpPr>
        <p:spPr>
          <a:xfrm flipV="1">
            <a:off x="7103505" y="3301401"/>
            <a:ext cx="297887" cy="158120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V="1">
            <a:off x="5780494" y="3285260"/>
            <a:ext cx="281206" cy="143927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962373" y="4254268"/>
            <a:ext cx="282235" cy="0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타원 21"/>
          <p:cNvSpPr/>
          <p:nvPr/>
        </p:nvSpPr>
        <p:spPr>
          <a:xfrm>
            <a:off x="4678615" y="2064106"/>
            <a:ext cx="629800" cy="629800"/>
          </a:xfrm>
          <a:prstGeom prst="ellipse">
            <a:avLst/>
          </a:prstGeom>
          <a:noFill/>
          <a:ln w="15875">
            <a:solidFill>
              <a:srgbClr val="D7173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4685207" y="1486462"/>
            <a:ext cx="13356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spc="-130" dirty="0">
                <a:latin typeface="+mj-lt"/>
              </a:rPr>
              <a:t>드릴 교체가 용이한 </a:t>
            </a:r>
            <a:endParaRPr lang="en-US" altLang="ko-KR" sz="1000" spc="-130" dirty="0" smtClean="0">
              <a:latin typeface="+mj-lt"/>
            </a:endParaRPr>
          </a:p>
          <a:p>
            <a:pPr algn="ctr"/>
            <a:r>
              <a:rPr lang="en-US" altLang="ko-KR" sz="1000" dirty="0" smtClean="0">
                <a:latin typeface="+mj-lt"/>
              </a:rPr>
              <a:t>Drill </a:t>
            </a:r>
            <a:r>
              <a:rPr lang="en-US" altLang="ko-KR" sz="1000" dirty="0">
                <a:latin typeface="+mj-lt"/>
              </a:rPr>
              <a:t>Chuck </a:t>
            </a:r>
            <a:r>
              <a:rPr lang="ko-KR" altLang="en-US" sz="1000" spc="-130" dirty="0">
                <a:latin typeface="+mj-lt"/>
              </a:rPr>
              <a:t>변경 필요</a:t>
            </a:r>
            <a:endParaRPr lang="en-US" altLang="ko-KR" sz="1000" spc="-130" dirty="0">
              <a:latin typeface="+mj-lt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 flipV="1">
            <a:off x="4993515" y="1939276"/>
            <a:ext cx="64886" cy="127909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V="1">
            <a:off x="7265310" y="2058841"/>
            <a:ext cx="53932" cy="163982"/>
          </a:xfrm>
          <a:prstGeom prst="line">
            <a:avLst/>
          </a:prstGeom>
          <a:ln w="15875">
            <a:solidFill>
              <a:srgbClr val="D717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5359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207294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05. 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참여기업 기술 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특허 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거래처 현황 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과제 관련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spc="-13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F56F096C-1FF9-420F-CC05-D95F0BAB31E0}"/>
              </a:ext>
            </a:extLst>
          </p:cNvPr>
          <p:cNvSpPr/>
          <p:nvPr/>
        </p:nvSpPr>
        <p:spPr bwMode="auto">
          <a:xfrm>
            <a:off x="508036" y="4293096"/>
            <a:ext cx="8127928" cy="2037120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관련 특허 등록증 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출원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인증기관 시험성적서 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계약체결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 사항 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계약서 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거래처 현황 등</a:t>
            </a:r>
            <a:endParaRPr lang="en-US" altLang="ko-KR" sz="140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관련 증빙서류 없는 경우 참여기업 현재 거래처 현황만 기재</a:t>
            </a:r>
            <a:endParaRPr lang="en-US" altLang="ko-KR" sz="1200" b="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선정평가 시 실행가능성</a:t>
            </a:r>
            <a:r>
              <a:rPr lang="en-US" altLang="ko-KR" sz="1200" b="0" spc="-100" dirty="0" smtClean="0">
                <a:latin typeface="맑은 고딕" pitchFamily="50" charset="-127"/>
              </a:rPr>
              <a:t>(</a:t>
            </a:r>
            <a:r>
              <a:rPr lang="en-US" altLang="ko-KR" sz="1200" spc="-100" dirty="0" smtClean="0">
                <a:latin typeface="맑은 고딕" pitchFamily="50" charset="-127"/>
              </a:rPr>
              <a:t>20</a:t>
            </a:r>
            <a:r>
              <a:rPr lang="ko-KR" altLang="en-US" sz="1200" b="0" spc="-100" dirty="0" smtClean="0">
                <a:latin typeface="맑은 고딕" pitchFamily="50" charset="-127"/>
              </a:rPr>
              <a:t>점</a:t>
            </a:r>
            <a:r>
              <a:rPr lang="en-US" altLang="ko-KR" sz="1200" b="0" spc="-100" dirty="0">
                <a:latin typeface="맑은 고딕" pitchFamily="50" charset="-127"/>
              </a:rPr>
              <a:t>)</a:t>
            </a:r>
            <a:r>
              <a:rPr lang="ko-KR" altLang="en-US" sz="1200" b="0" spc="-100" dirty="0">
                <a:latin typeface="맑은 고딕" pitchFamily="50" charset="-127"/>
              </a:rPr>
              <a:t>을 별도 구분하여 심사합니다</a:t>
            </a:r>
            <a:r>
              <a:rPr lang="en-US" altLang="ko-KR" sz="1200" b="0" spc="-100" dirty="0">
                <a:latin typeface="맑은 고딕" pitchFamily="50" charset="-127"/>
              </a:rPr>
              <a:t>.</a:t>
            </a: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개발과제와 관련하여 </a:t>
            </a:r>
            <a:r>
              <a:rPr lang="ko-KR" altLang="en-US" sz="1200" spc="-100" dirty="0">
                <a:latin typeface="맑은 고딕" pitchFamily="50" charset="-127"/>
              </a:rPr>
              <a:t>실제 현실화 가능성 및 보유 기술</a:t>
            </a:r>
            <a:r>
              <a:rPr lang="en-US" altLang="ko-KR" sz="1200" spc="-100" dirty="0">
                <a:latin typeface="맑은 고딕" pitchFamily="50" charset="-127"/>
              </a:rPr>
              <a:t> </a:t>
            </a:r>
            <a:r>
              <a:rPr lang="ko-KR" altLang="en-US" sz="1200" spc="-100" dirty="0">
                <a:latin typeface="맑은 고딕" pitchFamily="50" charset="-127"/>
              </a:rPr>
              <a:t>수준</a:t>
            </a:r>
            <a:r>
              <a:rPr lang="en-US" altLang="ko-KR" sz="1200" spc="-100" dirty="0">
                <a:latin typeface="맑은 고딕" pitchFamily="50" charset="-127"/>
              </a:rPr>
              <a:t> </a:t>
            </a:r>
            <a:r>
              <a:rPr lang="ko-KR" altLang="en-US" sz="1200" spc="-100" dirty="0">
                <a:latin typeface="맑은 고딕" pitchFamily="50" charset="-127"/>
              </a:rPr>
              <a:t>등</a:t>
            </a:r>
            <a:r>
              <a:rPr lang="ko-KR" altLang="en-US" sz="1200" b="0" spc="-100" dirty="0">
                <a:latin typeface="맑은 고딕" pitchFamily="50" charset="-127"/>
              </a:rPr>
              <a:t>을 평가하오니</a:t>
            </a:r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평가와 관련하여 도움이 될 수 있는 </a:t>
            </a:r>
            <a:r>
              <a:rPr lang="ko-KR" altLang="en-US" sz="1200" spc="-100" dirty="0">
                <a:latin typeface="맑은 고딕" pitchFamily="50" charset="-127"/>
              </a:rPr>
              <a:t>특허</a:t>
            </a:r>
            <a:r>
              <a:rPr lang="en-US" altLang="ko-KR" sz="1200" spc="-100" dirty="0">
                <a:latin typeface="맑은 고딕" pitchFamily="50" charset="-127"/>
              </a:rPr>
              <a:t>, </a:t>
            </a:r>
            <a:r>
              <a:rPr lang="ko-KR" altLang="en-US" sz="1200" spc="-100" dirty="0">
                <a:latin typeface="맑은 고딕" pitchFamily="50" charset="-127"/>
              </a:rPr>
              <a:t>시험성적서</a:t>
            </a:r>
            <a:r>
              <a:rPr lang="en-US" altLang="ko-KR" sz="1200" spc="-100" dirty="0">
                <a:latin typeface="맑은 고딕" pitchFamily="50" charset="-127"/>
              </a:rPr>
              <a:t>, </a:t>
            </a:r>
            <a:r>
              <a:rPr lang="ko-KR" altLang="en-US" sz="1200" spc="-100" dirty="0">
                <a:latin typeface="맑은 고딕" pitchFamily="50" charset="-127"/>
              </a:rPr>
              <a:t>거래처 현황 등</a:t>
            </a:r>
            <a:r>
              <a:rPr lang="ko-KR" altLang="en-US" sz="1200" b="0" spc="-100" dirty="0">
                <a:latin typeface="맑은 고딕" pitchFamily="50" charset="-127"/>
              </a:rPr>
              <a:t>으로 구성 바랍니다</a:t>
            </a:r>
            <a:r>
              <a:rPr lang="en-US" altLang="ko-KR" sz="1200" b="0" spc="-100" dirty="0">
                <a:latin typeface="맑은 고딕" pitchFamily="50" charset="-127"/>
              </a:rPr>
              <a:t>.</a:t>
            </a:r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339145"/>
              </p:ext>
            </p:extLst>
          </p:nvPr>
        </p:nvGraphicFramePr>
        <p:xfrm>
          <a:off x="412168" y="1097505"/>
          <a:ext cx="8352929" cy="2983680"/>
        </p:xfrm>
        <a:graphic>
          <a:graphicData uri="http://schemas.openxmlformats.org/drawingml/2006/table">
            <a:tbl>
              <a:tblPr/>
              <a:tblGrid>
                <a:gridCol w="14297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846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8463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8463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8463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38463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43200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기술적 완성도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해당단계 </a:t>
                      </a: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●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체크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아이디어 단계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연구개발 단계 또는 시제품 제작완료단계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양산준비단계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양산 단계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제품화 완료단계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145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●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8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지식재산권 보유현황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해당파트</a:t>
                      </a:r>
                      <a:r>
                        <a:rPr lang="ko-KR" altLang="en-US" sz="1100" b="1" kern="0" spc="0" baseline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 건수기재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100" b="1" kern="0" spc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특허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실용신안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</a:t>
                      </a:r>
                      <a:r>
                        <a:rPr lang="en-US" altLang="ko-KR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상표권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품종보호권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54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56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기술개발 및 인증실적</a:t>
                      </a:r>
                      <a:endParaRPr lang="en-US" altLang="ko-KR" sz="1100" b="1" kern="0" spc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해당파트 건수 기재</a:t>
                      </a:r>
                      <a:r>
                        <a:rPr lang="en-US" altLang="ko-KR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1100" b="1" kern="0" spc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기술개발실적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기술상용화실적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인증실적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수상실적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제품사용화실적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51456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kern="0" spc="0" dirty="0" smtClean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0929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1207294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06. 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시장상황 및 경쟁사 분석 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– STP 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분석</a:t>
            </a:r>
          </a:p>
        </p:txBody>
      </p:sp>
      <p:sp>
        <p:nvSpPr>
          <p:cNvPr id="30" name="Round Same Side Corner Rectangle 3"/>
          <p:cNvSpPr/>
          <p:nvPr/>
        </p:nvSpPr>
        <p:spPr>
          <a:xfrm rot="5400000">
            <a:off x="4555351" y="-400938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AutoShape 92"/>
          <p:cNvSpPr>
            <a:spLocks noChangeAspect="1" noChangeArrowheads="1"/>
          </p:cNvSpPr>
          <p:nvPr/>
        </p:nvSpPr>
        <p:spPr bwMode="auto">
          <a:xfrm rot="16200000" flipH="1">
            <a:off x="1619672" y="2145252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5"/>
          <p:cNvSpPr txBox="1"/>
          <p:nvPr/>
        </p:nvSpPr>
        <p:spPr>
          <a:xfrm>
            <a:off x="1622998" y="2269722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01</a:t>
            </a:r>
          </a:p>
        </p:txBody>
      </p:sp>
      <p:sp>
        <p:nvSpPr>
          <p:cNvPr id="33" name="TextBox 6"/>
          <p:cNvSpPr txBox="1"/>
          <p:nvPr/>
        </p:nvSpPr>
        <p:spPr bwMode="auto">
          <a:xfrm>
            <a:off x="2352018" y="2292512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Segmentation (</a:t>
            </a:r>
            <a:r>
              <a:rPr lang="ko-KR" altLang="en-US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시장 세분화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7" name="TextBox 13"/>
          <p:cNvSpPr txBox="1"/>
          <p:nvPr/>
        </p:nvSpPr>
        <p:spPr>
          <a:xfrm>
            <a:off x="2195736" y="2801253"/>
            <a:ext cx="63828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소비자의 기본적 속성 및 문화적 속성 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소비자 선호도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현재 소비자 </a:t>
            </a:r>
            <a:r>
              <a:rPr lang="ko-KR" altLang="en-US" sz="1200" spc="-13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트렌드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등</a:t>
            </a: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ound Same Side Corner Rectangle 14"/>
          <p:cNvSpPr/>
          <p:nvPr/>
        </p:nvSpPr>
        <p:spPr>
          <a:xfrm rot="5400000">
            <a:off x="4555351" y="594778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92"/>
          <p:cNvSpPr>
            <a:spLocks noChangeAspect="1" noChangeArrowheads="1"/>
          </p:cNvSpPr>
          <p:nvPr/>
        </p:nvSpPr>
        <p:spPr bwMode="auto">
          <a:xfrm rot="16200000" flipH="1">
            <a:off x="1619672" y="3140968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16"/>
          <p:cNvSpPr txBox="1"/>
          <p:nvPr/>
        </p:nvSpPr>
        <p:spPr>
          <a:xfrm>
            <a:off x="1622998" y="3265438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02</a:t>
            </a:r>
          </a:p>
        </p:txBody>
      </p:sp>
      <p:sp>
        <p:nvSpPr>
          <p:cNvPr id="29" name="TextBox 17"/>
          <p:cNvSpPr txBox="1"/>
          <p:nvPr/>
        </p:nvSpPr>
        <p:spPr bwMode="auto">
          <a:xfrm>
            <a:off x="2352018" y="3288228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Targeting (</a:t>
            </a:r>
            <a:r>
              <a:rPr lang="ko-KR" altLang="en-US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목표대상 설정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 – Sales Point</a:t>
            </a:r>
            <a:endParaRPr lang="en-US" altLang="ko-KR" sz="14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95736" y="3800073"/>
            <a:ext cx="51412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소비자 세분화 및 </a:t>
            </a:r>
            <a:r>
              <a:rPr lang="ko-KR" altLang="en-US" sz="1200" spc="-13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타겟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설정 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연령대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성별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국가 등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2" name="Round Same Side Corner Rectangle 19"/>
          <p:cNvSpPr/>
          <p:nvPr/>
        </p:nvSpPr>
        <p:spPr>
          <a:xfrm rot="5400000">
            <a:off x="4555351" y="1591594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AutoShape 92"/>
          <p:cNvSpPr>
            <a:spLocks noChangeAspect="1" noChangeArrowheads="1"/>
          </p:cNvSpPr>
          <p:nvPr/>
        </p:nvSpPr>
        <p:spPr bwMode="auto">
          <a:xfrm rot="16200000" flipH="1">
            <a:off x="1619672" y="4137784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1"/>
          <p:cNvSpPr txBox="1"/>
          <p:nvPr/>
        </p:nvSpPr>
        <p:spPr>
          <a:xfrm>
            <a:off x="1622998" y="4262254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03</a:t>
            </a:r>
          </a:p>
        </p:txBody>
      </p:sp>
      <p:sp>
        <p:nvSpPr>
          <p:cNvPr id="25" name="TextBox 22"/>
          <p:cNvSpPr txBox="1"/>
          <p:nvPr/>
        </p:nvSpPr>
        <p:spPr bwMode="auto">
          <a:xfrm>
            <a:off x="2352018" y="4285044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Positioning (</a:t>
            </a:r>
            <a:r>
              <a:rPr lang="ko-KR" altLang="en-US" sz="1400" b="1" spc="-130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포지셔닝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2195736" y="4808185"/>
            <a:ext cx="51412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타사 제품과의 차별화 요소 발굴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가격대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자사만의 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Identity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구축 전략 등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 bwMode="auto">
          <a:xfrm>
            <a:off x="508036" y="1556792"/>
            <a:ext cx="8240428" cy="1944216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제품 개발 계획 </a:t>
            </a:r>
            <a:r>
              <a:rPr lang="en-US" altLang="ko-KR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: </a:t>
            </a:r>
            <a:r>
              <a:rPr lang="ko-KR" altLang="en-US" sz="1200" b="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참여기업의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제품 개발 계획 및 </a:t>
            </a:r>
            <a:r>
              <a:rPr lang="ko-KR" altLang="en-US" sz="1200" b="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개발범위</a:t>
            </a:r>
            <a:endParaRPr kumimoji="1" lang="en-US" altLang="ko-KR" sz="1400" b="1" i="0" u="none" strike="noStrike" kern="1200" cap="none" spc="-13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400" dirty="0">
              <a:solidFill>
                <a:srgbClr val="D71733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◾ </a:t>
            </a:r>
            <a:r>
              <a:rPr lang="ko-KR" altLang="en-US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디자인개발 방향성</a:t>
            </a:r>
            <a:r>
              <a:rPr kumimoji="1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제품의 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Identity, CMF(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칼라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재질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 </a:t>
            </a:r>
            <a:r>
              <a:rPr lang="ko-KR" altLang="en-US" sz="1200" b="0" dirty="0" err="1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후가공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),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내 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·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외관 구조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UI · UX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연구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제조원가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(M/C)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를 </a:t>
            </a:r>
            <a:endParaRPr lang="en-US" altLang="ko-KR" sz="1200" b="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  </a:t>
            </a:r>
            <a:r>
              <a:rPr lang="en-US" altLang="ko-KR" sz="1200" b="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                            </a:t>
            </a:r>
            <a:r>
              <a:rPr lang="ko-KR" altLang="en-US" sz="1200" b="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고려한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디자인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lang="ko-KR" altLang="en-US" sz="1200" b="0" dirty="0" err="1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금형벌수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최소화 등</a:t>
            </a:r>
            <a:r>
              <a:rPr lang="en-US" altLang="ko-KR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) </a:t>
            </a:r>
            <a:r>
              <a:rPr lang="ko-KR" altLang="en-US" sz="1200" b="0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개발 방향성</a:t>
            </a:r>
            <a:endParaRPr lang="en-US" altLang="ko-KR" sz="1200" b="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1207294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07. </a:t>
            </a:r>
            <a:r>
              <a:rPr kumimoji="1" lang="ko-KR" altLang="en-US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디자인개발 컨셉</a:t>
            </a:r>
            <a:r>
              <a:rPr kumimoji="1" lang="en-US" altLang="ko-KR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및 개발 방향성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선정평가 발표자료 </a:t>
            </a:r>
            <a:r>
              <a:rPr kumimoji="0" lang="en-US" altLang="ko-KR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SAMPLE</a:t>
            </a:r>
            <a:r>
              <a:rPr kumimoji="0" lang="ko-KR" altLang="en-US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</a:p>
        </p:txBody>
      </p:sp>
      <p:sp>
        <p:nvSpPr>
          <p:cNvPr id="8" name="직사각형 7"/>
          <p:cNvSpPr/>
          <p:nvPr/>
        </p:nvSpPr>
        <p:spPr bwMode="auto">
          <a:xfrm>
            <a:off x="508036" y="3789040"/>
            <a:ext cx="8127928" cy="1547592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200" b="0" spc="-130" dirty="0" smtClean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 smtClean="0">
                <a:latin typeface="맑은 고딕" pitchFamily="50" charset="-127"/>
                <a:ea typeface="맑은 고딕" pitchFamily="50" charset="-127"/>
              </a:rPr>
              <a:t>주관기관별 </a:t>
            </a:r>
            <a:r>
              <a:rPr lang="ko-KR" altLang="en-US" sz="1200" b="0" spc="-130" dirty="0" err="1" smtClean="0">
                <a:latin typeface="맑은 고딕" pitchFamily="50" charset="-127"/>
                <a:ea typeface="맑은 고딕" pitchFamily="50" charset="-127"/>
              </a:rPr>
              <a:t>컨셉</a:t>
            </a:r>
            <a:r>
              <a:rPr lang="ko-KR" altLang="en-US" sz="1200" b="0" spc="-130" dirty="0" smtClean="0">
                <a:latin typeface="맑은 고딕" pitchFamily="50" charset="-127"/>
                <a:ea typeface="맑은 고딕" pitchFamily="50" charset="-127"/>
              </a:rPr>
              <a:t> 도출 방식 또는 </a:t>
            </a:r>
            <a:r>
              <a:rPr lang="ko-KR" altLang="en-US" sz="1200" spc="-130" dirty="0" smtClean="0">
                <a:latin typeface="맑은 고딕" pitchFamily="50" charset="-127"/>
                <a:ea typeface="맑은 고딕" pitchFamily="50" charset="-127"/>
              </a:rPr>
              <a:t>차별화된 개발 프로세스에 따라 자유롭게 기재</a:t>
            </a: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 smtClean="0">
              <a:latin typeface="맑은 고딕" pitchFamily="50" charset="-127"/>
            </a:endParaRPr>
          </a:p>
          <a:p>
            <a:pPr algn="ctr"/>
            <a:endParaRPr lang="en-US" altLang="ko-KR" sz="1200" spc="-130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디자인 방향을 </a:t>
            </a:r>
            <a:r>
              <a:rPr lang="ko-KR" altLang="en-US" sz="1200" spc="-130" dirty="0" err="1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레퍼런스</a:t>
            </a:r>
            <a:r>
              <a:rPr lang="ko-KR" altLang="en-US" sz="120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이미지 등을 활용하여 시각적으로 표현</a:t>
            </a:r>
            <a:endParaRPr lang="en-US" altLang="ko-KR" sz="1200" spc="-130" dirty="0" smtClean="0">
              <a:solidFill>
                <a:srgbClr val="D71733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30" dirty="0" smtClean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텍스트 위주의 </a:t>
            </a:r>
            <a:r>
              <a:rPr lang="ko-KR" altLang="en-US" sz="1200" b="0" spc="-130" dirty="0" err="1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컨셉표현을</a:t>
            </a:r>
            <a:r>
              <a:rPr lang="ko-KR" altLang="en-US" sz="1200" b="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지양하며</a:t>
            </a:r>
            <a:r>
              <a:rPr lang="en-US" altLang="ko-KR" sz="1200" b="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 err="1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레퍼런스</a:t>
            </a:r>
            <a:r>
              <a:rPr lang="ko-KR" altLang="en-US" sz="1200" b="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이미지를 활용한 시각적 </a:t>
            </a:r>
            <a:r>
              <a:rPr lang="ko-KR" altLang="en-US" sz="1200" b="0" spc="-130" dirty="0" err="1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컨셉표현을</a:t>
            </a:r>
            <a:r>
              <a:rPr lang="ko-KR" altLang="en-US" sz="1200" b="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 err="1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권장드립니다</a:t>
            </a:r>
            <a:r>
              <a:rPr lang="en-US" altLang="ko-KR" sz="1200" b="0" spc="-130" dirty="0" smtClean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.)</a:t>
            </a:r>
            <a:endParaRPr lang="en-US" altLang="ko-KR" sz="1200" b="0" spc="-130" dirty="0">
              <a:solidFill>
                <a:srgbClr val="D71733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30622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1207294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08. 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디자인개발 후 기대효과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539552" y="1484784"/>
            <a:ext cx="8127928" cy="1872208"/>
          </a:xfrm>
          <a:prstGeom prst="rect">
            <a:avLst/>
          </a:prstGeom>
          <a:ln w="127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결과물에 대한 양산 계획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 계획 등 구체적인 활용 계획 기재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개발 완료 이후 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00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00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월 양산계획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기구축된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00 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유통망 활용 예정</a:t>
            </a:r>
            <a:endParaRPr lang="en-US" altLang="ko-KR" sz="1200" b="0" spc="-130" dirty="0">
              <a:solidFill>
                <a:srgbClr val="D71733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</a:rPr>
              <a:t> ※ 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</a:rPr>
              <a:t>정량적 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</a:rPr>
              <a:t>· 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</a:rPr>
              <a:t>구체적으로 기재</a:t>
            </a:r>
            <a:endParaRPr lang="en-US" altLang="ko-KR" sz="1200" b="0" spc="-130" dirty="0">
              <a:solidFill>
                <a:srgbClr val="D71733"/>
              </a:solidFill>
              <a:latin typeface="맑은 고딕" pitchFamily="50" charset="-127"/>
            </a:endParaRPr>
          </a:p>
          <a:p>
            <a:pPr>
              <a:lnSpc>
                <a:spcPct val="140000"/>
              </a:lnSpc>
            </a:pP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75856" y="1268760"/>
            <a:ext cx="2592288" cy="432048"/>
          </a:xfrm>
          <a:prstGeom prst="rect">
            <a:avLst/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-130" dirty="0">
                <a:latin typeface="맑은 고딕" pitchFamily="50" charset="-127"/>
                <a:ea typeface="맑은 고딕" pitchFamily="50" charset="-127"/>
              </a:rPr>
              <a:t>활용 계획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 bwMode="auto">
          <a:xfrm>
            <a:off x="524297" y="3861048"/>
            <a:ext cx="8127928" cy="1872208"/>
          </a:xfrm>
          <a:prstGeom prst="rect">
            <a:avLst/>
          </a:prstGeom>
          <a:ln w="127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우수한 디자인과 참여기업의 풍부한 제품 제작 경험을 활용하여 경쟁력 있는 제품개발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및 양산이 가능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국내 시장에서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500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200" b="0" spc="-130" dirty="0" err="1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억원의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수입대체 효과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 기대되며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중국 및 동남아시아 시장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연간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만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US$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의  수출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가능 전망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 </a:t>
            </a:r>
          </a:p>
          <a:p>
            <a:pPr>
              <a:lnSpc>
                <a:spcPct val="140000"/>
              </a:lnSpc>
              <a:buFontTx/>
              <a:buChar char="•"/>
            </a:pP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정량적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구체적으로 기재</a:t>
            </a:r>
            <a:endParaRPr lang="en-US" altLang="ko-KR" sz="1200" b="0" spc="-13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60601" y="3645024"/>
            <a:ext cx="2592288" cy="432048"/>
          </a:xfrm>
          <a:prstGeom prst="rect">
            <a:avLst/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-130" dirty="0">
                <a:latin typeface="맑은 고딕" pitchFamily="50" charset="-127"/>
                <a:ea typeface="맑은 고딕" pitchFamily="50" charset="-127"/>
              </a:rPr>
              <a:t>기대 효과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5"/>
          <p:cNvSpPr txBox="1">
            <a:spLocks noChangeArrowheads="1"/>
          </p:cNvSpPr>
          <p:nvPr/>
        </p:nvSpPr>
        <p:spPr bwMode="auto">
          <a:xfrm>
            <a:off x="7380312" y="1962641"/>
            <a:ext cx="134384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1" lang="ko-KR" altLang="en-US" sz="10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단위 </a:t>
            </a:r>
            <a:r>
              <a:rPr kumimoji="1" lang="en-US" altLang="ko-KR" sz="10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1" lang="ko-KR" altLang="en-US" sz="10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원</a:t>
            </a:r>
            <a:r>
              <a:rPr kumimoji="1" lang="en-US" altLang="ko-KR" sz="10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1" lang="ko-KR" altLang="en-US" sz="10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부가세 별도</a:t>
            </a:r>
            <a:r>
              <a:rPr kumimoji="1" lang="en-US" altLang="ko-KR" sz="1000" b="0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</p:txBody>
      </p:sp>
      <p:sp>
        <p:nvSpPr>
          <p:cNvPr id="6" name="Text Box 154"/>
          <p:cNvSpPr txBox="1">
            <a:spLocks noChangeArrowheads="1"/>
          </p:cNvSpPr>
          <p:nvPr/>
        </p:nvSpPr>
        <p:spPr bwMode="auto">
          <a:xfrm>
            <a:off x="389781" y="1916832"/>
            <a:ext cx="763860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◾ </a:t>
            </a:r>
            <a:r>
              <a:rPr lang="ko-KR" altLang="en-US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사업예산</a:t>
            </a:r>
            <a:r>
              <a:rPr kumimoji="1" lang="ko-KR" altLang="en-US" sz="14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1" lang="en-US" altLang="ko-KR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굴림" pitchFamily="50" charset="-127"/>
                <a:cs typeface="+mn-cs"/>
              </a:rPr>
              <a:t>※</a:t>
            </a:r>
            <a:r>
              <a:rPr kumimoji="1" lang="ko-KR" altLang="en-US" sz="11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예시를 참고하여 실제 소요내역으로 수정하여 기재</a:t>
            </a:r>
            <a:endParaRPr kumimoji="1" lang="en-US" altLang="ko-KR" sz="1100" b="0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207294" y="484857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09</a:t>
            </a:r>
            <a:r>
              <a:rPr kumimoji="1" lang="en-US" altLang="ko-KR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 </a:t>
            </a:r>
            <a:r>
              <a:rPr kumimoji="1" lang="ko-KR" altLang="en-US" sz="1600" b="1" i="0" u="none" strike="noStrike" kern="1200" cap="none" spc="-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디자인 결과물 및 사업예산</a:t>
            </a:r>
            <a:endParaRPr kumimoji="1" lang="ko-KR" altLang="en-US" sz="1400" b="1" i="0" u="none" strike="noStrike" kern="1200" cap="none" spc="-1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선정평가 발표자료 </a:t>
            </a:r>
            <a:r>
              <a:rPr kumimoji="0" lang="en-US" altLang="ko-KR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SAMPLE</a:t>
            </a:r>
            <a:r>
              <a:rPr kumimoji="0" lang="ko-KR" altLang="en-US" sz="800" b="1" i="0" u="none" strike="noStrike" kern="1200" cap="none" spc="-130" normalizeH="0" baseline="0" noProof="0" dirty="0">
                <a:ln>
                  <a:noFill/>
                </a:ln>
                <a:solidFill>
                  <a:srgbClr val="D71733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</a:p>
        </p:txBody>
      </p:sp>
      <p:graphicFrame>
        <p:nvGraphicFramePr>
          <p:cNvPr id="10" name="표 9">
            <a:extLst>
              <a:ext uri="{FF2B5EF4-FFF2-40B4-BE49-F238E27FC236}">
                <a16:creationId xmlns="" xmlns:a16="http://schemas.microsoft.com/office/drawing/2014/main" id="{1A7602A1-47B7-4E06-9D1B-B148D83D6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70716"/>
              </p:ext>
            </p:extLst>
          </p:nvPr>
        </p:nvGraphicFramePr>
        <p:xfrm>
          <a:off x="467544" y="2251233"/>
          <a:ext cx="8208000" cy="4038617"/>
        </p:xfrm>
        <a:graphic>
          <a:graphicData uri="http://schemas.openxmlformats.org/drawingml/2006/table">
            <a:tbl>
              <a:tblPr/>
              <a:tblGrid>
                <a:gridCol w="10782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379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96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188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4332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2256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0096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18726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19168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215593">
                <a:tc rowSpan="2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      목</a:t>
                      </a:r>
                    </a:p>
                  </a:txBody>
                  <a:tcPr marL="144000" marR="144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소요금액</a:t>
                      </a:r>
                    </a:p>
                  </a:txBody>
                  <a:tcPr marL="144000" marR="144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율</a:t>
                      </a:r>
                    </a:p>
                  </a:txBody>
                  <a:tcPr marL="72000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고</a:t>
                      </a:r>
                    </a:p>
                  </a:txBody>
                  <a:tcPr marL="144000" marR="144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소요내역 </a:t>
                      </a:r>
                      <a:r>
                        <a:rPr kumimoji="0" lang="en-US" altLang="ko-KR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예시</a:t>
                      </a:r>
                      <a:r>
                        <a:rPr kumimoji="0" lang="en-US" altLang="ko-KR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64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세부내역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    액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산출내역</a:t>
                      </a:r>
                    </a:p>
                  </a:txBody>
                  <a:tcPr marL="612000" marR="61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 고</a:t>
                      </a:r>
                    </a:p>
                  </a:txBody>
                  <a:tcPr marL="108000" marR="108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인건비 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12,250,000  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54%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70% 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인건비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12,250,000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0 0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참여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특급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고급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중급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0000">
                <a:tc rowSpan="3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직접연구비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6,750,000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디자인목업비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5,000,000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1 : 1 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디자인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목업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스케일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워킹목업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재료구입비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재료 구매 등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기자재사용료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1,000,000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컴퓨터 및 프린터기 등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총개발비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5 %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0000">
                <a:tc rowSpan="5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간접연구비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1,250,000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여비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출장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X 10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인당 일일 최대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20,000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각 </a:t>
                      </a: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비목별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간접비의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20 %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잡비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250,000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우편요금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사무용품비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기술정보활동비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250,000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회의비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도서구입비 등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위탁회계정산비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위탁정산수수료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필수산정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지식재산권 </a:t>
                      </a:r>
                      <a:endParaRPr kumimoji="0" lang="en-US" altLang="ko-KR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및 등록비</a:t>
                      </a: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수수료 및 저작권 등록비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필수산정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    작    </a:t>
                      </a: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2,250,000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5~10%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디자인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창작료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주관기관 이윤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44000" marR="144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42953">
                <a:tc rowSpan="2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           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(VAT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미포함</a:t>
                      </a: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22,500,000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 지원금 </a:t>
                      </a: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( 90%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이하 </a:t>
                      </a: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기업부담금 </a:t>
                      </a: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( 10%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 </a:t>
                      </a: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429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20,000,000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2,500,000</a:t>
                      </a: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1" name="Text Box 154">
            <a:extLst>
              <a:ext uri="{FF2B5EF4-FFF2-40B4-BE49-F238E27FC236}">
                <a16:creationId xmlns="" xmlns:a16="http://schemas.microsoft.com/office/drawing/2014/main" id="{004F8B4F-81B8-4747-AC7A-641721461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782" y="980728"/>
            <a:ext cx="8285762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디자인 결과물</a:t>
            </a:r>
            <a:r>
              <a:rPr lang="ko-KR" altLang="en-US" sz="14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dirty="0">
                <a:solidFill>
                  <a:srgbClr val="C00000"/>
                </a:solidFill>
              </a:rPr>
              <a:t>※ </a:t>
            </a:r>
            <a:r>
              <a:rPr lang="ko-KR" altLang="en-US" sz="110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추후 계약 및 협약 시 재확인하오니 구체적으로 정확히 기재바랍니다</a:t>
            </a:r>
            <a:r>
              <a:rPr lang="en-US" altLang="ko-KR" sz="110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100" b="0" spc="-13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1200"/>
              </a:spcBef>
            </a:pP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1.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시장조사 분석내용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 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아이디어 </a:t>
            </a:r>
            <a:r>
              <a:rPr lang="ko-KR" altLang="en-US" sz="1200" b="0" spc="-13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정리안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3.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아이디어 구체화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3D </a:t>
            </a:r>
            <a:r>
              <a:rPr lang="ko-KR" altLang="en-US" sz="1200" b="0" spc="-13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렌더링안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 </a:t>
            </a:r>
          </a:p>
          <a:p>
            <a:pPr>
              <a:spcBef>
                <a:spcPts val="600"/>
              </a:spcBef>
            </a:pP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4.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시방서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5. Drawing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Artwork 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6.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최종 디자인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Mock-up 1Set 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lang="en-US" altLang="ko-KR" sz="1200" b="0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83259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3429000"/>
            <a:ext cx="56412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spc="-100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기지원과제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활용현황</a:t>
            </a:r>
            <a:endParaRPr lang="en-US" altLang="ko-KR" sz="3600" b="1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/>
            <a:r>
              <a:rPr lang="en-US" altLang="ko-KR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____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 </a:t>
            </a:r>
            <a:r>
              <a:rPr lang="en-US" altLang="ko-KR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____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디자인</a:t>
            </a:r>
            <a:r>
              <a:rPr lang="ko-KR" altLang="en-US" sz="3600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개발</a:t>
            </a:r>
            <a:endParaRPr lang="en-US" altLang="ko-KR" sz="3600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선정평가 발표자료</a:t>
            </a:r>
            <a:r>
              <a:rPr lang="en-US" altLang="ko-KR" sz="1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SAMPLE</a:t>
            </a:r>
            <a:endParaRPr lang="ko-KR" altLang="en-US" sz="1600" b="1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526126"/>
              </p:ext>
            </p:extLst>
          </p:nvPr>
        </p:nvGraphicFramePr>
        <p:xfrm>
          <a:off x="433385" y="3270674"/>
          <a:ext cx="8277230" cy="593236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154632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281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9034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023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</a:t>
                      </a:r>
                      <a:r>
                        <a:rPr lang="ko-KR" altLang="en-US" sz="1100" b="0" spc="-100" baseline="0" dirty="0" err="1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준비중</a:t>
                      </a:r>
                      <a:endParaRPr lang="ko-KR" altLang="en-US" sz="1100" b="0" spc="-100" baseline="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완료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 판매개시일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보류</a:t>
                      </a:r>
                      <a:r>
                        <a:rPr lang="en-US" altLang="ko-KR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</a:t>
                      </a:r>
                      <a:endParaRPr lang="ko-KR" altLang="en-US" sz="1100" b="1" spc="-1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2022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02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251520" y="933924"/>
            <a:ext cx="624840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지원과제 개요</a:t>
            </a:r>
            <a:endParaRPr lang="en-US" altLang="ko-KR" sz="1400" spc="-130" dirty="0">
              <a:solidFill>
                <a:prstClr val="black">
                  <a:lumMod val="85000"/>
                  <a:lumOff val="15000"/>
                </a:prst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과제명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 제품디자인 개발</a:t>
            </a:r>
            <a:endParaRPr lang="ko-KR" altLang="en-US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참여기업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주관기관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개발기간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2021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03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~ 2021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06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90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  발  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24,750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인천市지원금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18,000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기업부담금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6,750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(VAT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포함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))</a:t>
            </a:r>
          </a:p>
          <a:p>
            <a:pPr>
              <a:lnSpc>
                <a:spcPct val="150000"/>
              </a:lnSpc>
            </a:pPr>
            <a:endParaRPr lang="ko-KR" altLang="en-US" sz="12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251520" y="4054337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상품화 보류 및 실패 사유</a:t>
            </a:r>
            <a:r>
              <a:rPr lang="en-US" altLang="ko-KR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해당시</a:t>
            </a:r>
            <a:r>
              <a:rPr lang="ko-KR" altLang="en-US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 작성</a:t>
            </a:r>
            <a:r>
              <a:rPr lang="en-US" altLang="ko-KR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spc="-130" dirty="0">
              <a:solidFill>
                <a:prstClr val="black">
                  <a:lumMod val="85000"/>
                  <a:lumOff val="15000"/>
                </a:prst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251520" y="2881410"/>
            <a:ext cx="2860675" cy="331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323528" y="484857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defTabSz="1090613">
              <a:lnSpc>
                <a:spcPct val="120000"/>
              </a:lnSpc>
            </a:pPr>
            <a:r>
              <a:rPr lang="en-US" altLang="ko-KR" sz="16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10-1. </a:t>
            </a:r>
            <a:r>
              <a:rPr lang="ko-KR" altLang="en-US" sz="16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기지원 과제 활용현황 </a:t>
            </a:r>
            <a:r>
              <a:rPr lang="ko-KR" altLang="en-US" sz="10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10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 이내 기지원 받은 과제</a:t>
            </a:r>
            <a:r>
              <a:rPr lang="en-US" altLang="ko-KR" sz="10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(2021</a:t>
            </a:r>
            <a:r>
              <a:rPr lang="ko-KR" altLang="en-US" sz="10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년도 이후</a:t>
            </a:r>
            <a:r>
              <a:rPr lang="en-US" altLang="ko-KR" sz="10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431799" y="4416313"/>
          <a:ext cx="8280402" cy="524855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20519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2284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보류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지원기업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251520" y="5155256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431799" y="5517232"/>
          <a:ext cx="8280402" cy="79063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18787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4282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분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  수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 출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거래처</a:t>
                      </a: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 출 액</a:t>
                      </a: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○○○사</a:t>
                      </a: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향 후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계약액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○○○사</a:t>
                      </a: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4FF516DE-2CDC-1961-5C67-CC3A6EBA0158}"/>
              </a:ext>
            </a:extLst>
          </p:cNvPr>
          <p:cNvSpPr/>
          <p:nvPr/>
        </p:nvSpPr>
        <p:spPr bwMode="auto">
          <a:xfrm>
            <a:off x="5749460" y="911674"/>
            <a:ext cx="2880320" cy="2133517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3" name="TextBox 18">
            <a:extLst>
              <a:ext uri="{FF2B5EF4-FFF2-40B4-BE49-F238E27FC236}">
                <a16:creationId xmlns="" xmlns:a16="http://schemas.microsoft.com/office/drawing/2014/main" id="{4EBA7EBD-F2A3-EAE6-F5E2-A9FCA8B40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3145" y="2744891"/>
            <a:ext cx="237295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지원 결과물 사진 삽입</a:t>
            </a:r>
            <a:endParaRPr lang="en-US" altLang="ko-KR" sz="11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6BF6B7E7-1875-1B73-06A0-45BDAD0933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957" y="567790"/>
            <a:ext cx="2595325" cy="183398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76E19C34-5C7C-AA32-64E2-A4B4231E55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455" y="1500361"/>
            <a:ext cx="2286720" cy="161591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323528" y="484857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r>
              <a:rPr lang="en-US" altLang="ko-KR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10-2. </a:t>
            </a:r>
            <a:r>
              <a:rPr lang="ko-KR" altLang="en-US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기지원 과제 활용 증빙 내용 </a:t>
            </a:r>
            <a:r>
              <a:rPr lang="en-US" altLang="ko-KR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관련 사진 및 계약서 </a:t>
            </a:r>
            <a:r>
              <a:rPr lang="en-US" altLang="ko-KR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재무제표 사본</a:t>
            </a:r>
            <a:r>
              <a:rPr lang="en-US" altLang="ko-KR" sz="16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TextBox 18"/>
          <p:cNvSpPr txBox="1">
            <a:spLocks noChangeArrowheads="1"/>
          </p:cNvSpPr>
          <p:nvPr/>
        </p:nvSpPr>
        <p:spPr bwMode="auto">
          <a:xfrm>
            <a:off x="1886248" y="1766888"/>
            <a:ext cx="5371505" cy="1297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kumimoji="0"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관련사진 첨부요령</a:t>
            </a:r>
            <a:endParaRPr kumimoji="0" lang="en-US" altLang="ko-KR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제품 </a:t>
            </a:r>
            <a:r>
              <a:rPr kumimoji="0"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생산제품사진</a:t>
            </a:r>
            <a:r>
              <a:rPr kumimoji="0"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납품사진</a:t>
            </a:r>
            <a:r>
              <a:rPr kumimoji="0"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굿디자인</a:t>
            </a:r>
            <a:r>
              <a:rPr kumimoji="0" lang="en-US" altLang="ko-KR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한국디자인진흥원</a:t>
            </a:r>
            <a:r>
              <a:rPr kumimoji="0" lang="en-US" altLang="ko-KR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선정 과제의 경우 </a:t>
            </a:r>
            <a:r>
              <a:rPr kumimoji="0" lang="en-US" altLang="ko-KR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GD</a:t>
            </a:r>
            <a:r>
              <a:rPr kumimoji="0"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상품 </a:t>
            </a:r>
            <a:r>
              <a:rPr kumimoji="0" lang="ko-KR" altLang="en-US" sz="1400" spc="-13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선정증</a:t>
            </a:r>
            <a:r>
              <a:rPr kumimoji="0"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사본 첨부</a:t>
            </a:r>
            <a:endParaRPr kumimoji="0" lang="en-US" altLang="ko-KR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452320" y="224644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7359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3674</TotalTime>
  <Words>1616</Words>
  <Application>Microsoft Office PowerPoint</Application>
  <PresentationFormat>화면 슬라이드 쇼(4:3)</PresentationFormat>
  <Paragraphs>412</Paragraphs>
  <Slides>15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Wingdings</vt:lpstr>
      <vt:lpstr>굴림</vt:lpstr>
      <vt:lpstr>Arial</vt:lpstr>
      <vt:lpstr>맑은 고딕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Windows 사용자</cp:lastModifiedBy>
  <cp:revision>318</cp:revision>
  <cp:lastPrinted>2022-03-15T09:39:00Z</cp:lastPrinted>
  <dcterms:created xsi:type="dcterms:W3CDTF">2018-09-11T00:09:52Z</dcterms:created>
  <dcterms:modified xsi:type="dcterms:W3CDTF">2023-05-24T08:53:43Z</dcterms:modified>
</cp:coreProperties>
</file>