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5461000" cy="3175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5644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88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838383"/>
              </a:solidFill>
              <a:prstDash val="solid"/>
              <a:miter lim="400000"/>
            </a:ln>
          </a:left>
          <a:right>
            <a:ln w="3175" cap="flat">
              <a:solidFill>
                <a:srgbClr val="838383"/>
              </a:solidFill>
              <a:prstDash val="solid"/>
              <a:miter lim="400000"/>
            </a:ln>
          </a:right>
          <a:top>
            <a:ln w="3175" cap="flat">
              <a:solidFill>
                <a:srgbClr val="838383"/>
              </a:solidFill>
              <a:prstDash val="solid"/>
              <a:miter lim="400000"/>
            </a:ln>
          </a:top>
          <a:bottom>
            <a:ln w="3175" cap="flat">
              <a:solidFill>
                <a:srgbClr val="838383"/>
              </a:solidFill>
              <a:prstDash val="solid"/>
              <a:miter lim="400000"/>
            </a:ln>
          </a:bottom>
          <a:insideH>
            <a:ln w="3175" cap="flat">
              <a:solidFill>
                <a:srgbClr val="838383"/>
              </a:solidFill>
              <a:prstDash val="solid"/>
              <a:miter lim="400000"/>
            </a:ln>
          </a:insideH>
          <a:insideV>
            <a:ln w="3175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808080"/>
              </a:solidFill>
              <a:prstDash val="solid"/>
              <a:miter lim="400000"/>
            </a:ln>
          </a:right>
          <a:top>
            <a:ln w="3175" cap="flat">
              <a:solidFill>
                <a:srgbClr val="808080"/>
              </a:solidFill>
              <a:prstDash val="solid"/>
              <a:miter lim="400000"/>
            </a:ln>
          </a:top>
          <a:bottom>
            <a:ln w="3175" cap="flat">
              <a:solidFill>
                <a:srgbClr val="808080"/>
              </a:solidFill>
              <a:prstDash val="solid"/>
              <a:miter lim="400000"/>
            </a:ln>
          </a:bottom>
          <a:insideH>
            <a:ln w="3175" cap="flat">
              <a:solidFill>
                <a:srgbClr val="808080"/>
              </a:solidFill>
              <a:prstDash val="solid"/>
              <a:miter lim="400000"/>
            </a:ln>
          </a:insideH>
          <a:insideV>
            <a:ln w="3175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chemeClr val="accent3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4D4D4D"/>
              </a:solidFill>
              <a:prstDash val="solid"/>
              <a:miter lim="400000"/>
            </a:ln>
          </a:right>
          <a:top>
            <a:ln w="3175" cap="flat">
              <a:solidFill>
                <a:srgbClr val="4D4D4D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4D4D4D"/>
              </a:solidFill>
              <a:prstDash val="solid"/>
              <a:miter lim="400000"/>
            </a:ln>
          </a:insideH>
          <a:insideV>
            <a:ln w="3175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F8BA00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464646"/>
              </a:solidFill>
              <a:prstDash val="solid"/>
              <a:miter lim="400000"/>
            </a:ln>
          </a:left>
          <a:right>
            <a:ln w="3175" cap="flat">
              <a:solidFill>
                <a:srgbClr val="464646"/>
              </a:solidFill>
              <a:prstDash val="solid"/>
              <a:miter lim="400000"/>
            </a:ln>
          </a:right>
          <a:top>
            <a:ln w="3175" cap="flat">
              <a:solidFill>
                <a:srgbClr val="464646"/>
              </a:solidFill>
              <a:prstDash val="solid"/>
              <a:miter lim="400000"/>
            </a:ln>
          </a:top>
          <a:bottom>
            <a:ln w="3175" cap="flat">
              <a:solidFill>
                <a:srgbClr val="464646"/>
              </a:solidFill>
              <a:prstDash val="solid"/>
              <a:miter lim="400000"/>
            </a:ln>
          </a:bottom>
          <a:insideH>
            <a:ln w="3175" cap="flat">
              <a:solidFill>
                <a:srgbClr val="464646"/>
              </a:solidFill>
              <a:prstDash val="solid"/>
              <a:miter lim="400000"/>
            </a:ln>
          </a:insideH>
          <a:insideV>
            <a:ln w="3175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C3C3C3"/>
              </a:solidFill>
              <a:prstDash val="solid"/>
              <a:miter lim="400000"/>
            </a:ln>
          </a:top>
          <a:bottom>
            <a:ln w="3175" cap="flat">
              <a:solidFill>
                <a:srgbClr val="C3C3C3"/>
              </a:solidFill>
              <a:prstDash val="solid"/>
              <a:miter lim="400000"/>
            </a:ln>
          </a:bottom>
          <a:insideH>
            <a:ln w="3175" cap="flat">
              <a:solidFill>
                <a:srgbClr val="C3C3C3"/>
              </a:solidFill>
              <a:prstDash val="solid"/>
              <a:miter lim="400000"/>
            </a:ln>
          </a:insideH>
          <a:insideV>
            <a:ln w="3175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5E5E5E"/>
              </a:solidFill>
              <a:prstDash val="solid"/>
              <a:miter lim="400000"/>
            </a:ln>
          </a:right>
          <a:top>
            <a:ln w="3175" cap="flat">
              <a:solidFill>
                <a:srgbClr val="CB297B"/>
              </a:solidFill>
              <a:prstDash val="solid"/>
              <a:miter lim="400000"/>
            </a:ln>
          </a:top>
          <a:bottom>
            <a:ln w="3175" cap="flat">
              <a:solidFill>
                <a:srgbClr val="5E5E5E"/>
              </a:solidFill>
              <a:prstDash val="solid"/>
              <a:miter lim="400000"/>
            </a:ln>
          </a:bottom>
          <a:insideH>
            <a:ln w="3175" cap="flat">
              <a:solidFill>
                <a:srgbClr val="5E5E5E"/>
              </a:solidFill>
              <a:prstDash val="solid"/>
              <a:miter lim="400000"/>
            </a:ln>
          </a:insideH>
          <a:insideV>
            <a:ln w="3175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A6AAA9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5E5E5E"/>
              </a:solidFill>
              <a:prstDash val="solid"/>
              <a:miter lim="400000"/>
            </a:ln>
          </a:top>
          <a:bottom>
            <a:ln w="3175" cap="flat">
              <a:solidFill>
                <a:srgbClr val="A6AAA9"/>
              </a:solidFill>
              <a:prstDash val="solid"/>
              <a:miter lim="400000"/>
            </a:ln>
          </a:bottom>
          <a:insideH>
            <a:ln w="3175" cap="flat">
              <a:solidFill>
                <a:srgbClr val="A6AAA9"/>
              </a:solidFill>
              <a:prstDash val="solid"/>
              <a:miter lim="400000"/>
            </a:ln>
          </a:insideH>
          <a:insideV>
            <a:ln w="3175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6C6C6C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6C6C6C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6C6C6C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25"/>
    <p:restoredTop sz="94670"/>
  </p:normalViewPr>
  <p:slideViewPr>
    <p:cSldViewPr snapToGrid="0" snapToObjects="1">
      <p:cViewPr>
        <p:scale>
          <a:sx n="183" d="100"/>
          <a:sy n="183" d="100"/>
        </p:scale>
        <p:origin x="-1962" y="-630"/>
      </p:cViewPr>
      <p:guideLst>
        <p:guide orient="horz" pos="1000"/>
        <p:guide pos="17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9" name="Shape 15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997900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저자 및 날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94828" y="2695977"/>
            <a:ext cx="4869058" cy="141163"/>
          </a:xfrm>
          <a:prstGeom prst="rect">
            <a:avLst/>
          </a:prstGeom>
        </p:spPr>
        <p:txBody>
          <a:bodyPr lIns="10132" tIns="10132" rIns="10132" bIns="10132"/>
          <a:lstStyle>
            <a:lvl1pPr defTabSz="183444">
              <a:defRPr sz="768"/>
            </a:lvl1pPr>
          </a:lstStyle>
          <a:p>
            <a:r>
              <a:t>저자 및 날짜</a:t>
            </a:r>
          </a:p>
        </p:txBody>
      </p:sp>
      <p:sp>
        <p:nvSpPr>
          <p:cNvPr id="12" name="프레젠테이션 제목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프레젠테이션 제목</a:t>
            </a:r>
          </a:p>
        </p:txBody>
      </p:sp>
      <p:sp>
        <p:nvSpPr>
          <p:cNvPr id="13" name="본문 첫 번째 줄…"/>
          <p:cNvSpPr txBox="1">
            <a:spLocks noGrp="1"/>
          </p:cNvSpPr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프레젠테이션 부제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사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아보카도와 라임"/>
          <p:cNvSpPr>
            <a:spLocks noGrp="1"/>
          </p:cNvSpPr>
          <p:nvPr>
            <p:ph type="pic" idx="21"/>
          </p:nvPr>
        </p:nvSpPr>
        <p:spPr>
          <a:xfrm>
            <a:off x="-227522" y="-219399"/>
            <a:ext cx="5927302" cy="355000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프레젠테이션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1646604"/>
            <a:ext cx="4869058" cy="1030102"/>
          </a:xfrm>
          <a:prstGeom prst="rect">
            <a:avLst/>
          </a:prstGeom>
        </p:spPr>
        <p:txBody>
          <a:bodyPr/>
          <a:lstStyle/>
          <a:p>
            <a:r>
              <a:t>프레젠테이션 제목</a:t>
            </a:r>
          </a:p>
        </p:txBody>
      </p:sp>
      <p:sp>
        <p:nvSpPr>
          <p:cNvPr id="23" name="저자 및 날짜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296235" y="312813"/>
            <a:ext cx="4868530" cy="141163"/>
          </a:xfrm>
          <a:prstGeom prst="rect">
            <a:avLst/>
          </a:prstGeom>
        </p:spPr>
        <p:txBody>
          <a:bodyPr lIns="10132" tIns="10132" rIns="10132" bIns="10132"/>
          <a:lstStyle>
            <a:lvl1pPr defTabSz="183444">
              <a:defRPr sz="768"/>
            </a:lvl1pPr>
          </a:lstStyle>
          <a:p>
            <a:r>
              <a:t>저자 및 날짜</a:t>
            </a:r>
          </a:p>
        </p:txBody>
      </p:sp>
      <p:sp>
        <p:nvSpPr>
          <p:cNvPr id="24" name="본문 첫 번째 줄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95971" y="2640584"/>
            <a:ext cx="4869058" cy="247532"/>
          </a:xfrm>
          <a:prstGeom prst="rect">
            <a:avLst/>
          </a:prstGeom>
        </p:spPr>
        <p:txBody>
          <a:bodyPr/>
          <a:lstStyle/>
          <a:p>
            <a:r>
              <a:t>프레젠테이션 부제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사진 대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연어 어묵, 샐러드, 후무스가 든 그릇"/>
          <p:cNvSpPr>
            <a:spLocks noGrp="1"/>
          </p:cNvSpPr>
          <p:nvPr>
            <p:ph type="pic" idx="21"/>
          </p:nvPr>
        </p:nvSpPr>
        <p:spPr>
          <a:xfrm>
            <a:off x="2460309" y="22647"/>
            <a:ext cx="2691453" cy="313252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슬라이드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349127"/>
            <a:ext cx="2167154" cy="1303588"/>
          </a:xfrm>
          <a:prstGeom prst="rect">
            <a:avLst/>
          </a:prstGeom>
        </p:spPr>
        <p:txBody>
          <a:bodyPr/>
          <a:lstStyle>
            <a:lvl1pPr>
              <a:defRPr sz="1800" spc="-36"/>
            </a:lvl1pPr>
          </a:lstStyle>
          <a:p>
            <a:r>
              <a:t>슬라이드 제목</a:t>
            </a:r>
          </a:p>
        </p:txBody>
      </p:sp>
      <p:sp>
        <p:nvSpPr>
          <p:cNvPr id="34" name="본문 첫 번째 줄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95971" y="1632393"/>
            <a:ext cx="2167154" cy="1193480"/>
          </a:xfrm>
          <a:prstGeom prst="rect">
            <a:avLst/>
          </a:prstGeom>
        </p:spPr>
        <p:txBody>
          <a:bodyPr/>
          <a:lstStyle/>
          <a:p>
            <a:r>
              <a:t>슬라이드 부제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2665615" y="2923551"/>
            <a:ext cx="127001" cy="127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구분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슬라이드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306910"/>
            <a:ext cx="4869058" cy="317608"/>
          </a:xfrm>
          <a:prstGeom prst="rect">
            <a:avLst/>
          </a:prstGeom>
        </p:spPr>
        <p:txBody>
          <a:bodyPr anchor="t"/>
          <a:lstStyle>
            <a:lvl1pPr>
              <a:defRPr sz="1800" spc="-36"/>
            </a:lvl1pPr>
          </a:lstStyle>
          <a:p>
            <a:r>
              <a:t>슬라이드 제목</a:t>
            </a:r>
          </a:p>
        </p:txBody>
      </p:sp>
      <p:sp>
        <p:nvSpPr>
          <p:cNvPr id="43" name="슬라이드 부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95971" y="593558"/>
            <a:ext cx="4869058" cy="207160"/>
          </a:xfrm>
          <a:prstGeom prst="rect">
            <a:avLst/>
          </a:prstGeom>
        </p:spPr>
        <p:txBody>
          <a:bodyPr lIns="10132" tIns="10132" rIns="10132" bIns="10132"/>
          <a:lstStyle/>
          <a:p>
            <a:r>
              <a:t>슬라이드 부제</a:t>
            </a:r>
          </a:p>
        </p:txBody>
      </p:sp>
      <p:sp>
        <p:nvSpPr>
          <p:cNvPr id="44" name="본문 첫 번째 줄…"/>
          <p:cNvSpPr txBox="1">
            <a:spLocks noGrp="1"/>
          </p:cNvSpPr>
          <p:nvPr>
            <p:ph type="body" idx="1" hasCustomPrompt="1"/>
          </p:nvPr>
        </p:nvSpPr>
        <p:spPr>
          <a:xfrm>
            <a:off x="295971" y="1009202"/>
            <a:ext cx="4869058" cy="1829639"/>
          </a:xfrm>
          <a:prstGeom prst="rect">
            <a:avLst/>
          </a:prstGeom>
        </p:spPr>
        <p:txBody>
          <a:bodyPr/>
          <a:lstStyle>
            <a:lvl1pPr marL="1143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1pPr>
            <a:lvl2pPr marL="7239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2pPr>
            <a:lvl3pPr marL="13335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3pPr>
            <a:lvl4pPr marL="19431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4pPr>
            <a:lvl5pPr marL="25527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5pPr>
          </a:lstStyle>
          <a:p>
            <a:r>
              <a:t>슬라이드 구분점 텍스트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구분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본문 첫 번째 줄…"/>
          <p:cNvSpPr txBox="1">
            <a:spLocks noGrp="1"/>
          </p:cNvSpPr>
          <p:nvPr>
            <p:ph type="body" idx="1" hasCustomPrompt="1"/>
          </p:nvPr>
        </p:nvSpPr>
        <p:spPr>
          <a:xfrm>
            <a:off x="295971" y="1009202"/>
            <a:ext cx="4869058" cy="1829639"/>
          </a:xfrm>
          <a:prstGeom prst="rect">
            <a:avLst/>
          </a:prstGeom>
        </p:spPr>
        <p:txBody>
          <a:bodyPr numCol="2" spcCol="243452"/>
          <a:lstStyle>
            <a:lvl1pPr marL="1143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1pPr>
            <a:lvl2pPr marL="7239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2pPr>
            <a:lvl3pPr marL="13335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3pPr>
            <a:lvl4pPr marL="19431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4pPr>
            <a:lvl5pPr marL="25527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5pPr>
          </a:lstStyle>
          <a:p>
            <a:r>
              <a:t>슬라이드 구분점 텍스트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, 구분점 및 사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슬라이드 부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95971" y="593558"/>
            <a:ext cx="2167154" cy="207160"/>
          </a:xfrm>
          <a:prstGeom prst="rect">
            <a:avLst/>
          </a:prstGeom>
        </p:spPr>
        <p:txBody>
          <a:bodyPr lIns="10132" tIns="10132" rIns="10132" bIns="10132"/>
          <a:lstStyle/>
          <a:p>
            <a:r>
              <a:t>슬라이드 부제</a:t>
            </a:r>
          </a:p>
        </p:txBody>
      </p:sp>
      <p:sp>
        <p:nvSpPr>
          <p:cNvPr id="61" name="본문 첫 번째 줄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95971" y="1009202"/>
            <a:ext cx="2167154" cy="1829776"/>
          </a:xfrm>
          <a:prstGeom prst="rect">
            <a:avLst/>
          </a:prstGeom>
        </p:spPr>
        <p:txBody>
          <a:bodyPr/>
          <a:lstStyle>
            <a:lvl1pPr marL="1143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1pPr>
            <a:lvl2pPr marL="7239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2pPr>
            <a:lvl3pPr marL="13335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3pPr>
            <a:lvl4pPr marL="19431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4pPr>
            <a:lvl5pPr marL="2552700" indent="-114300" defTabSz="564430">
              <a:lnSpc>
                <a:spcPct val="90000"/>
              </a:lnSpc>
              <a:spcBef>
                <a:spcPts val="1000"/>
              </a:spcBef>
              <a:buSzPct val="123000"/>
              <a:buChar char="•"/>
              <a:defRPr sz="900" b="0"/>
            </a:lvl5pPr>
          </a:lstStyle>
          <a:p>
            <a:r>
              <a:t>슬라이드 구분점 텍스트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파슬리 버터, 구운 헤이즐넛, 파르메산 치즈를 올린 파파르델레 파스타 그릇"/>
          <p:cNvSpPr>
            <a:spLocks noGrp="1"/>
          </p:cNvSpPr>
          <p:nvPr>
            <p:ph type="pic" idx="22"/>
          </p:nvPr>
        </p:nvSpPr>
        <p:spPr>
          <a:xfrm>
            <a:off x="2730500" y="-22577"/>
            <a:ext cx="2419320" cy="322576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슬라이드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306910"/>
            <a:ext cx="2167154" cy="318037"/>
          </a:xfrm>
          <a:prstGeom prst="rect">
            <a:avLst/>
          </a:prstGeom>
        </p:spPr>
        <p:txBody>
          <a:bodyPr anchor="t"/>
          <a:lstStyle>
            <a:lvl1pPr>
              <a:defRPr sz="1800" spc="-36"/>
            </a:lvl1pPr>
          </a:lstStyle>
          <a:p>
            <a:r>
              <a:t>슬라이드 제목</a:t>
            </a:r>
          </a:p>
        </p:txBody>
      </p:sp>
      <p:sp>
        <p:nvSpPr>
          <p:cNvPr id="64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섹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섹션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1072449"/>
            <a:ext cx="4869057" cy="1030102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섹션 제목</a:t>
            </a:r>
          </a:p>
        </p:txBody>
      </p:sp>
      <p:sp>
        <p:nvSpPr>
          <p:cNvPr id="72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2665615" y="2923551"/>
            <a:ext cx="127001" cy="127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전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슬라이드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306910"/>
            <a:ext cx="4869058" cy="318004"/>
          </a:xfrm>
          <a:prstGeom prst="rect">
            <a:avLst/>
          </a:prstGeom>
        </p:spPr>
        <p:txBody>
          <a:bodyPr anchor="t"/>
          <a:lstStyle>
            <a:lvl1pPr>
              <a:defRPr sz="1800" spc="-36"/>
            </a:lvl1pPr>
          </a:lstStyle>
          <a:p>
            <a:r>
              <a:t>슬라이드 제목</a:t>
            </a:r>
          </a:p>
        </p:txBody>
      </p:sp>
      <p:sp>
        <p:nvSpPr>
          <p:cNvPr id="80" name="슬라이드 부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95971" y="593558"/>
            <a:ext cx="4869058" cy="207160"/>
          </a:xfrm>
          <a:prstGeom prst="rect">
            <a:avLst/>
          </a:prstGeom>
        </p:spPr>
        <p:txBody>
          <a:bodyPr lIns="10132" tIns="10132" rIns="10132" bIns="10132"/>
          <a:lstStyle/>
          <a:p>
            <a:r>
              <a:t>슬라이드 부제</a:t>
            </a:r>
          </a:p>
        </p:txBody>
      </p:sp>
      <p:sp>
        <p:nvSpPr>
          <p:cNvPr id="81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의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의제 제목"/>
          <p:cNvSpPr txBox="1">
            <a:spLocks noGrp="1"/>
          </p:cNvSpPr>
          <p:nvPr>
            <p:ph type="title" hasCustomPrompt="1"/>
          </p:nvPr>
        </p:nvSpPr>
        <p:spPr>
          <a:xfrm>
            <a:off x="295971" y="306910"/>
            <a:ext cx="4869058" cy="318037"/>
          </a:xfrm>
          <a:prstGeom prst="rect">
            <a:avLst/>
          </a:prstGeom>
        </p:spPr>
        <p:txBody>
          <a:bodyPr anchor="t"/>
          <a:lstStyle>
            <a:lvl1pPr>
              <a:defRPr sz="1800" spc="-36"/>
            </a:lvl1pPr>
          </a:lstStyle>
          <a:p>
            <a:r>
              <a:t>의제 제목</a:t>
            </a:r>
          </a:p>
        </p:txBody>
      </p:sp>
      <p:sp>
        <p:nvSpPr>
          <p:cNvPr id="89" name="의제 부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95971" y="593558"/>
            <a:ext cx="4869058" cy="207160"/>
          </a:xfrm>
          <a:prstGeom prst="rect">
            <a:avLst/>
          </a:prstGeom>
        </p:spPr>
        <p:txBody>
          <a:bodyPr lIns="10132" tIns="10132" rIns="10132" bIns="10132"/>
          <a:lstStyle/>
          <a:p>
            <a:r>
              <a:t>의제 부제</a:t>
            </a:r>
          </a:p>
        </p:txBody>
      </p:sp>
      <p:sp>
        <p:nvSpPr>
          <p:cNvPr id="90" name="본문 첫 번째 줄…"/>
          <p:cNvSpPr txBox="1">
            <a:spLocks noGrp="1"/>
          </p:cNvSpPr>
          <p:nvPr>
            <p:ph type="body" idx="1" hasCustomPrompt="1"/>
          </p:nvPr>
        </p:nvSpPr>
        <p:spPr>
          <a:xfrm>
            <a:off x="295971" y="1009202"/>
            <a:ext cx="4869058" cy="1829639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  <a:defRPr b="0" spc="-11"/>
            </a:lvl1pPr>
            <a:lvl2pPr>
              <a:spcBef>
                <a:spcPts val="400"/>
              </a:spcBef>
              <a:defRPr b="0" spc="-11"/>
            </a:lvl2pPr>
            <a:lvl3pPr>
              <a:spcBef>
                <a:spcPts val="400"/>
              </a:spcBef>
              <a:defRPr b="0" spc="-11"/>
            </a:lvl3pPr>
            <a:lvl4pPr>
              <a:spcBef>
                <a:spcPts val="400"/>
              </a:spcBef>
              <a:defRPr b="0" spc="-11"/>
            </a:lvl4pPr>
            <a:lvl5pPr>
              <a:spcBef>
                <a:spcPts val="400"/>
              </a:spcBef>
              <a:defRPr b="0" spc="-11"/>
            </a:lvl5pPr>
          </a:lstStyle>
          <a:p>
            <a:r>
              <a:t>의제 주제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내역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본문 첫 번째 줄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95971" y="1158201"/>
            <a:ext cx="4869058" cy="858598"/>
          </a:xfrm>
          <a:prstGeom prst="rect">
            <a:avLst/>
          </a:prstGeom>
        </p:spPr>
        <p:txBody>
          <a:bodyPr anchor="ctr"/>
          <a:lstStyle>
            <a:lvl1pPr algn="ctr" defTabSz="564430">
              <a:lnSpc>
                <a:spcPct val="80000"/>
              </a:lnSpc>
              <a:defRPr sz="2600" b="0" spc="-5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564430">
              <a:lnSpc>
                <a:spcPct val="80000"/>
              </a:lnSpc>
              <a:defRPr sz="2600" b="0" spc="-5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564430">
              <a:lnSpc>
                <a:spcPct val="80000"/>
              </a:lnSpc>
              <a:defRPr sz="2600" b="0" spc="-5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564430">
              <a:lnSpc>
                <a:spcPct val="80000"/>
              </a:lnSpc>
              <a:defRPr sz="2600" b="0" spc="-5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564430">
              <a:lnSpc>
                <a:spcPct val="80000"/>
              </a:lnSpc>
              <a:defRPr sz="2600" b="0" spc="-5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내역서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중요한 사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본문 첫 번째 줄…"/>
          <p:cNvSpPr txBox="1">
            <a:spLocks noGrp="1"/>
          </p:cNvSpPr>
          <p:nvPr>
            <p:ph type="body" idx="1" hasCustomPrompt="1"/>
          </p:nvPr>
        </p:nvSpPr>
        <p:spPr>
          <a:xfrm>
            <a:off x="295971" y="306118"/>
            <a:ext cx="4869058" cy="1604829"/>
          </a:xfrm>
          <a:prstGeom prst="rect">
            <a:avLst/>
          </a:prstGeom>
        </p:spPr>
        <p:txBody>
          <a:bodyPr anchor="b"/>
          <a:lstStyle>
            <a:lvl1pPr algn="ctr" defTabSz="564430">
              <a:lnSpc>
                <a:spcPct val="80000"/>
              </a:lnSpc>
              <a:defRPr sz="5600" spc="-56"/>
            </a:lvl1pPr>
            <a:lvl2pPr algn="ctr" defTabSz="564430">
              <a:lnSpc>
                <a:spcPct val="80000"/>
              </a:lnSpc>
              <a:defRPr sz="5600" spc="-56"/>
            </a:lvl2pPr>
            <a:lvl3pPr algn="ctr" defTabSz="564430">
              <a:lnSpc>
                <a:spcPct val="80000"/>
              </a:lnSpc>
              <a:defRPr sz="5600" spc="-56"/>
            </a:lvl3pPr>
            <a:lvl4pPr algn="ctr" defTabSz="564430">
              <a:lnSpc>
                <a:spcPct val="80000"/>
              </a:lnSpc>
              <a:defRPr sz="5600" spc="-56"/>
            </a:lvl4pPr>
            <a:lvl5pPr algn="ctr" defTabSz="564430">
              <a:lnSpc>
                <a:spcPct val="80000"/>
              </a:lnSpc>
              <a:defRPr sz="5600" spc="-56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사실 정보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95971" y="1898684"/>
            <a:ext cx="4869058" cy="207160"/>
          </a:xfrm>
          <a:prstGeom prst="rect">
            <a:avLst/>
          </a:prstGeom>
        </p:spPr>
        <p:txBody>
          <a:bodyPr lIns="10132" tIns="10132" rIns="10132" bIns="10132"/>
          <a:lstStyle>
            <a:lvl1pPr algn="ctr"/>
          </a:lstStyle>
          <a:p>
            <a:r>
              <a:t>사실 정보</a:t>
            </a:r>
          </a:p>
        </p:txBody>
      </p:sp>
      <p:sp>
        <p:nvSpPr>
          <p:cNvPr id="108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인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속성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567120" y="2433496"/>
            <a:ext cx="4476592" cy="141164"/>
          </a:xfrm>
          <a:prstGeom prst="rect">
            <a:avLst/>
          </a:prstGeom>
        </p:spPr>
        <p:txBody>
          <a:bodyPr lIns="10132" tIns="10132" rIns="10132" bIns="10132"/>
          <a:lstStyle>
            <a:lvl1pPr>
              <a:defRPr sz="800"/>
            </a:lvl1pPr>
          </a:lstStyle>
          <a:p>
            <a:r>
              <a:t>속성</a:t>
            </a:r>
          </a:p>
        </p:txBody>
      </p:sp>
      <p:sp>
        <p:nvSpPr>
          <p:cNvPr id="116" name="본문 첫 번째 줄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17287" y="1162415"/>
            <a:ext cx="4626426" cy="850170"/>
          </a:xfrm>
          <a:prstGeom prst="rect">
            <a:avLst/>
          </a:prstGeom>
        </p:spPr>
        <p:txBody>
          <a:bodyPr/>
          <a:lstStyle>
            <a:lvl1pPr marL="147898" indent="-108773" defTabSz="564430">
              <a:lnSpc>
                <a:spcPct val="90000"/>
              </a:lnSpc>
              <a:defRPr sz="1800" b="0" spc="-3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147898" indent="348426" defTabSz="564430">
              <a:lnSpc>
                <a:spcPct val="90000"/>
              </a:lnSpc>
              <a:defRPr sz="1800" b="0" spc="-3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147898" indent="805626" defTabSz="564430">
              <a:lnSpc>
                <a:spcPct val="90000"/>
              </a:lnSpc>
              <a:defRPr sz="1800" b="0" spc="-3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147898" indent="1262826" defTabSz="564430">
              <a:lnSpc>
                <a:spcPct val="90000"/>
              </a:lnSpc>
              <a:defRPr sz="1800" b="0" spc="-3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147898" indent="1720026" defTabSz="564430">
              <a:lnSpc>
                <a:spcPct val="90000"/>
              </a:lnSpc>
              <a:defRPr sz="1800" b="0" spc="-3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“멋진 인용구”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사진 - 3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볶음밥과 삶은 계란을 넣은 샐러드 그릇과 젓가락"/>
          <p:cNvSpPr>
            <a:spLocks noGrp="1"/>
          </p:cNvSpPr>
          <p:nvPr>
            <p:ph type="pic" sz="quarter" idx="21"/>
          </p:nvPr>
        </p:nvSpPr>
        <p:spPr>
          <a:xfrm>
            <a:off x="3521369" y="292837"/>
            <a:ext cx="1648601" cy="131852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연어 어묵, 샐러드, 후무스가 든 그릇 "/>
          <p:cNvSpPr>
            <a:spLocks noGrp="1"/>
          </p:cNvSpPr>
          <p:nvPr>
            <p:ph type="pic" sz="half" idx="22"/>
          </p:nvPr>
        </p:nvSpPr>
        <p:spPr>
          <a:xfrm>
            <a:off x="3020391" y="949315"/>
            <a:ext cx="2313507" cy="269263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파슬리 버터, 구운 헤이즐넛, 파르메산 치즈를 올린 파파르델레 파스타 그릇"/>
          <p:cNvSpPr>
            <a:spLocks noGrp="1"/>
          </p:cNvSpPr>
          <p:nvPr>
            <p:ph type="pic" idx="23"/>
          </p:nvPr>
        </p:nvSpPr>
        <p:spPr>
          <a:xfrm>
            <a:off x="-2364" y="177443"/>
            <a:ext cx="3681345" cy="276101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사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볶음밥과 삶은 계란을 넣은 샐러드 그릇과 젓가락"/>
          <p:cNvSpPr>
            <a:spLocks noGrp="1"/>
          </p:cNvSpPr>
          <p:nvPr>
            <p:ph type="pic" idx="21"/>
          </p:nvPr>
        </p:nvSpPr>
        <p:spPr>
          <a:xfrm>
            <a:off x="-266925" y="-1156622"/>
            <a:ext cx="5994850" cy="47958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빈 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저자 및 날짜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69050" y="2707708"/>
            <a:ext cx="4920590" cy="142658"/>
          </a:xfrm>
          <a:prstGeom prst="rect">
            <a:avLst/>
          </a:prstGeom>
        </p:spPr>
        <p:txBody>
          <a:bodyPr lIns="10239" tIns="10239" rIns="10239" bIns="10239"/>
          <a:lstStyle>
            <a:lvl1pPr defTabSz="183444">
              <a:defRPr sz="768"/>
            </a:lvl1pPr>
          </a:lstStyle>
          <a:p>
            <a:r>
              <a:t>저자 및 날짜</a:t>
            </a:r>
          </a:p>
        </p:txBody>
      </p:sp>
      <p:sp>
        <p:nvSpPr>
          <p:cNvPr id="150" name="프레젠테이션 제목"/>
          <p:cNvSpPr txBox="1">
            <a:spLocks noGrp="1"/>
          </p:cNvSpPr>
          <p:nvPr>
            <p:ph type="title" hasCustomPrompt="1"/>
          </p:nvPr>
        </p:nvSpPr>
        <p:spPr>
          <a:xfrm>
            <a:off x="270205" y="628284"/>
            <a:ext cx="4920590" cy="1041004"/>
          </a:xfrm>
          <a:prstGeom prst="rect">
            <a:avLst/>
          </a:prstGeom>
        </p:spPr>
        <p:txBody>
          <a:bodyPr lIns="11377" tIns="11377" rIns="11377" bIns="11377"/>
          <a:lstStyle/>
          <a:p>
            <a:r>
              <a:t>프레젠테이션 제목</a:t>
            </a:r>
          </a:p>
        </p:txBody>
      </p:sp>
      <p:sp>
        <p:nvSpPr>
          <p:cNvPr id="151" name="본문 첫 번째 줄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69050" y="1669287"/>
            <a:ext cx="4920590" cy="426642"/>
          </a:xfrm>
          <a:prstGeom prst="rect">
            <a:avLst/>
          </a:prstGeom>
        </p:spPr>
        <p:txBody>
          <a:bodyPr lIns="11377" tIns="11377" rIns="11377" bIns="11377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t>프레젠테이션 부제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52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2665600" y="2938087"/>
            <a:ext cx="127001" cy="127001"/>
          </a:xfrm>
          <a:prstGeom prst="rect">
            <a:avLst/>
          </a:prstGeom>
        </p:spPr>
        <p:txBody>
          <a:bodyPr lIns="11377" tIns="11377" rIns="11377" bIns="11377"/>
          <a:lstStyle>
            <a:lvl1pPr defTabSz="135231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프레젠테이션 제목"/>
          <p:cNvSpPr txBox="1">
            <a:spLocks noGrp="1"/>
          </p:cNvSpPr>
          <p:nvPr>
            <p:ph type="title"/>
          </p:nvPr>
        </p:nvSpPr>
        <p:spPr>
          <a:xfrm>
            <a:off x="295971" y="638330"/>
            <a:ext cx="4869057" cy="103010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1257" tIns="11257" rIns="11257" bIns="11257" anchor="b">
            <a:normAutofit/>
          </a:bodyPr>
          <a:lstStyle/>
          <a:p>
            <a:r>
              <a:t>프레젠테이션 제목</a:t>
            </a:r>
          </a:p>
        </p:txBody>
      </p:sp>
      <p:sp>
        <p:nvSpPr>
          <p:cNvPr id="3" name="본문 첫 번째 줄…"/>
          <p:cNvSpPr txBox="1">
            <a:spLocks noGrp="1"/>
          </p:cNvSpPr>
          <p:nvPr>
            <p:ph type="body" idx="1"/>
          </p:nvPr>
        </p:nvSpPr>
        <p:spPr>
          <a:xfrm>
            <a:off x="294829" y="1668430"/>
            <a:ext cx="4869057" cy="42217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1257" tIns="11257" rIns="11257" bIns="11257">
            <a:normAutofit/>
          </a:bodyPr>
          <a:lstStyle/>
          <a:p>
            <a:r>
              <a:t>프레젠테이션 부제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2665615" y="2922612"/>
            <a:ext cx="127001" cy="127001"/>
          </a:xfrm>
          <a:prstGeom prst="rect">
            <a:avLst/>
          </a:prstGeom>
          <a:ln w="3175">
            <a:miter lim="400000"/>
          </a:ln>
        </p:spPr>
        <p:txBody>
          <a:bodyPr wrap="none" lIns="11257" tIns="11257" rIns="11257" bIns="11257" anchor="b">
            <a:spAutoFit/>
          </a:bodyPr>
          <a:lstStyle>
            <a:lvl1pPr defTabSz="135231"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txStyles>
    <p:titleStyle>
      <a:lvl1pPr marL="0" marR="0" indent="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5644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600" b="1" i="0" u="none" strike="noStrike" cap="none" spc="-5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0" marR="0" indent="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19108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1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1352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서비스디자인"/>
          <p:cNvSpPr txBox="1"/>
          <p:nvPr/>
        </p:nvSpPr>
        <p:spPr>
          <a:xfrm>
            <a:off x="331162" y="918040"/>
            <a:ext cx="2987771" cy="52388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11377" tIns="11377" rIns="11377" bIns="11377" anchor="ctr">
            <a:spAutoFit/>
          </a:bodyPr>
          <a:lstStyle>
            <a:lvl1pPr algn="l">
              <a:lnSpc>
                <a:spcPct val="70000"/>
              </a:lnSpc>
              <a:defRPr sz="4200" b="1" spc="-210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서비스디자인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163" name="가이드 북 툴킷"/>
          <p:cNvSpPr txBox="1"/>
          <p:nvPr/>
        </p:nvSpPr>
        <p:spPr>
          <a:xfrm>
            <a:off x="322630" y="1407687"/>
            <a:ext cx="2909296" cy="48810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1377" tIns="11377" rIns="11377" bIns="11377" anchor="ctr">
            <a:spAutoFit/>
          </a:bodyPr>
          <a:lstStyle>
            <a:lvl1pPr algn="l">
              <a:lnSpc>
                <a:spcPct val="70000"/>
              </a:lnSpc>
              <a:defRPr sz="3900" b="1" spc="-234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가이드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북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툴킷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pSp>
        <p:nvGrpSpPr>
          <p:cNvPr id="166" name="그룹"/>
          <p:cNvGrpSpPr/>
          <p:nvPr/>
        </p:nvGrpSpPr>
        <p:grpSpPr>
          <a:xfrm>
            <a:off x="362452" y="2553316"/>
            <a:ext cx="1297226" cy="208942"/>
            <a:chOff x="0" y="0"/>
            <a:chExt cx="1297224" cy="208941"/>
          </a:xfrm>
        </p:grpSpPr>
        <p:pic>
          <p:nvPicPr>
            <p:cNvPr id="164" name="kidplogo [Converted]-01.png" descr="kidplogo [Converted]-01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8568" y="4031"/>
              <a:ext cx="608657" cy="204911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65" name="산업통상자원부_국_좌우-01.png" descr="산업통상자원부_국_좌우-01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608657" cy="20491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디자인 컨설팅 프로세스"/>
          <p:cNvSpPr txBox="1"/>
          <p:nvPr/>
        </p:nvSpPr>
        <p:spPr>
          <a:xfrm>
            <a:off x="213892" y="273844"/>
            <a:ext cx="1631879" cy="23842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377" tIns="11377" rIns="11377" bIns="11377" anchor="ctr">
            <a:spAutoFit/>
          </a:bodyPr>
          <a:lstStyle>
            <a:lvl1pPr>
              <a:defRPr sz="1400" b="1" spc="-42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디자인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컨설팅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프로세스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31D7B376-9FB4-164E-84C9-1A3DC21CD669}"/>
              </a:ext>
            </a:extLst>
          </p:cNvPr>
          <p:cNvGrpSpPr/>
          <p:nvPr/>
        </p:nvGrpSpPr>
        <p:grpSpPr>
          <a:xfrm>
            <a:off x="225697" y="554622"/>
            <a:ext cx="5003246" cy="2361705"/>
            <a:chOff x="197777" y="554622"/>
            <a:chExt cx="4997715" cy="2361705"/>
          </a:xfrm>
        </p:grpSpPr>
        <p:graphicFrame>
          <p:nvGraphicFramePr>
            <p:cNvPr id="168" name="표"/>
            <p:cNvGraphicFramePr/>
            <p:nvPr>
              <p:extLst>
                <p:ext uri="{D42A27DB-BD31-4B8C-83A1-F6EECF244321}">
                  <p14:modId xmlns:p14="http://schemas.microsoft.com/office/powerpoint/2010/main" val="1174813574"/>
                </p:ext>
              </p:extLst>
            </p:nvPr>
          </p:nvGraphicFramePr>
          <p:xfrm>
            <a:off x="197777" y="563463"/>
            <a:ext cx="4997715" cy="2352124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350988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1143554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1169568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  <a:gridCol w="1169568">
                    <a:extLst>
                      <a:ext uri="{9D8B030D-6E8A-4147-A177-3AD203B41FA5}">
                        <a16:colId xmlns:a16="http://schemas.microsoft.com/office/drawing/2014/main" xmlns="" val="20003"/>
                      </a:ext>
                    </a:extLst>
                  </a:gridCol>
                  <a:gridCol w="1169568">
                    <a:extLst>
                      <a:ext uri="{9D8B030D-6E8A-4147-A177-3AD203B41FA5}">
                        <a16:colId xmlns:a16="http://schemas.microsoft.com/office/drawing/2014/main" xmlns="" val="20004"/>
                      </a:ext>
                    </a:extLst>
                  </a:gridCol>
                </a:tblGrid>
                <a:tr h="146300">
                  <a:tc rowSpan="3"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800" b="1" i="0" dirty="0" err="1">
                            <a:solidFill>
                              <a:srgbClr val="8B2622"/>
                            </a:solidFill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</a:rPr>
                          <a:t>단계</a:t>
                        </a:r>
                        <a:endParaRPr sz="800" b="1" i="0" dirty="0">
                          <a:solidFill>
                            <a:srgbClr val="8B2622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</a:endParaRPr>
                      </a:p>
                    </a:txBody>
                    <a:tcPr marL="50800" marR="50800" marT="50800" marB="50800" anchor="ctr" horzOverflow="overflow">
                      <a:lnL w="3175">
                        <a:miter lim="400000"/>
                      </a:lnL>
                      <a:lnR w="15240">
                        <a:solidFill>
                          <a:srgbClr val="888889"/>
                        </a:solidFill>
                        <a:miter lim="400000"/>
                      </a:lnR>
                      <a:lnT w="3175">
                        <a:miter lim="400000"/>
                      </a:lnT>
                      <a:lnB w="15240"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EBEBEB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600" dirty="0">
                            <a:solidFill>
                              <a:srgbClr val="8B2622"/>
                            </a:solidFill>
                            <a:latin typeface="KoPubWorld돋움체_Pro Bold"/>
                            <a:ea typeface="KoPubWorld돋움체_Pro Bold"/>
                            <a:cs typeface="KoPubWorld돋움체_Pro Bold"/>
                            <a:sym typeface="KoPubWorld돋움체_Pro Bold"/>
                          </a:rPr>
                          <a:t>1단계</a:t>
                        </a:r>
                      </a:p>
                    </a:txBody>
                    <a:tcPr marL="50400" marR="50800" marT="18000" marB="18000" anchor="b" horzOverflow="overflow">
                      <a:lnL w="15240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3175">
                        <a:miter lim="400000"/>
                      </a:lnT>
                      <a:lnB w="3175">
                        <a:miter lim="400000"/>
                      </a:lnB>
                      <a:solidFill>
                        <a:srgbClr val="EBEBEB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600" dirty="0">
                            <a:solidFill>
                              <a:srgbClr val="8B2622"/>
                            </a:solidFill>
                            <a:latin typeface="KoPubWorld돋움체_Pro Bold"/>
                            <a:ea typeface="KoPubWorld돋움체_Pro Bold"/>
                            <a:cs typeface="KoPubWorld돋움체_Pro Bold"/>
                            <a:sym typeface="KoPubWorld돋움체_Pro Bold"/>
                          </a:rPr>
                          <a:t>2단계</a:t>
                        </a:r>
                      </a:p>
                    </a:txBody>
                    <a:tcPr marL="50400" marR="50800" marT="18000" marB="18000" anchor="b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3175">
                        <a:miter lim="400000"/>
                      </a:lnT>
                      <a:lnB w="3175">
                        <a:miter lim="400000"/>
                      </a:lnB>
                      <a:solidFill>
                        <a:srgbClr val="EBEBEB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600" dirty="0">
                            <a:solidFill>
                              <a:srgbClr val="8B2622"/>
                            </a:solidFill>
                            <a:latin typeface="KoPubWorld돋움체_Pro Bold"/>
                            <a:ea typeface="KoPubWorld돋움체_Pro Bold"/>
                            <a:cs typeface="KoPubWorld돋움체_Pro Bold"/>
                            <a:sym typeface="KoPubWorld돋움체_Pro Bold"/>
                          </a:rPr>
                          <a:t>3단계</a:t>
                        </a:r>
                      </a:p>
                    </a:txBody>
                    <a:tcPr marL="50400" marR="50800" marT="18000" marB="18000" anchor="b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3175">
                        <a:miter lim="400000"/>
                      </a:lnT>
                      <a:lnB w="3175">
                        <a:miter lim="400000"/>
                      </a:lnB>
                      <a:solidFill>
                        <a:srgbClr val="EBEBEB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defRPr sz="1800"/>
                        </a:pPr>
                        <a:r>
                          <a:rPr sz="600" dirty="0">
                            <a:solidFill>
                              <a:srgbClr val="8B2622"/>
                            </a:solidFill>
                            <a:latin typeface="KoPubWorld돋움체_Pro Bold"/>
                            <a:ea typeface="KoPubWorld돋움체_Pro Bold"/>
                            <a:cs typeface="KoPubWorld돋움체_Pro Bold"/>
                            <a:sym typeface="KoPubWorld돋움체_Pro Bold"/>
                          </a:rPr>
                          <a:t>4단계</a:t>
                        </a:r>
                      </a:p>
                    </a:txBody>
                    <a:tcPr marL="50400" marR="50800" marT="18000" marB="18000" anchor="b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3175">
                        <a:miter lim="400000"/>
                      </a:lnR>
                      <a:lnT w="3175">
                        <a:miter lim="400000"/>
                      </a:lnT>
                      <a:lnB w="3175">
                        <a:miter lim="400000"/>
                      </a:lnB>
                      <a:solidFill>
                        <a:srgbClr val="EBEBEB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360000">
                  <a:tc vMerge="1">
                    <a:txBody>
                      <a:bodyPr/>
                      <a:lstStyle/>
                      <a:p>
                        <a:endParaRPr lang="x-none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6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 sz="1800"/>
                        </a:pPr>
                        <a:endParaRPr lang="en-US" altLang="ko-KR" sz="2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  <a:p>
                        <a:pPr marL="0" marR="0" lvl="0" indent="0" algn="ctr" defTabSz="914400" rtl="0" eaLnBrk="1" fontAlgn="auto" latinLnBrk="0" hangingPunct="1">
                          <a:lnSpc>
                            <a:spcPct val="16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 sz="1800"/>
                        </a:pPr>
                        <a:r>
                          <a:rPr lang="ko-KR" altLang="en-US" sz="800" b="1" i="0" dirty="0">
                            <a:solidFill>
                              <a:srgbClr val="FFFFFF"/>
                            </a:solidFill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  <a:sym typeface="KoPubWorld돋움체_Pro Bold"/>
                          </a:rPr>
                          <a:t>발견하기 </a:t>
                        </a:r>
                      </a:p>
                    </a:txBody>
                    <a:tcPr marL="50400" marR="50800" marT="0" marB="0" horzOverflow="overflow">
                      <a:lnL w="15240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FFFFFF"/>
                        </a:solidFill>
                        <a:miter lim="400000"/>
                      </a:lnR>
                      <a:lnT w="3175"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lnSpc>
                            <a:spcPct val="130000"/>
                          </a:lnSpc>
                          <a:defRPr sz="1800"/>
                        </a:pPr>
                        <a:endParaRPr lang="en-US" sz="4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  <a:p>
                        <a:pPr defTabSz="914400">
                          <a:lnSpc>
                            <a:spcPct val="130000"/>
                          </a:lnSpc>
                          <a:defRPr sz="1800"/>
                        </a:pPr>
                        <a:r>
                          <a:rPr sz="800" b="1" i="0" dirty="0" err="1">
                            <a:solidFill>
                              <a:srgbClr val="FFFFFF"/>
                            </a:solidFill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  <a:sym typeface="KoPubWorld돋움체_Pro Bold"/>
                          </a:rPr>
                          <a:t>정의하기</a:t>
                        </a:r>
                        <a:endParaRPr sz="8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</a:txBody>
                    <a:tcPr marL="50400" marR="50800" marT="0" marB="0" horzOverflow="overflow">
                      <a:lnL w="8255">
                        <a:solidFill>
                          <a:srgbClr val="FFFFFF"/>
                        </a:solidFill>
                        <a:miter lim="400000"/>
                      </a:lnL>
                      <a:lnR w="8255">
                        <a:solidFill>
                          <a:srgbClr val="FFFFFF"/>
                        </a:solidFill>
                        <a:miter lim="400000"/>
                      </a:lnR>
                      <a:lnT w="3175"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lnSpc>
                            <a:spcPct val="130000"/>
                          </a:lnSpc>
                          <a:defRPr sz="1800"/>
                        </a:pPr>
                        <a:endParaRPr lang="en-US" sz="4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  <a:p>
                        <a:pPr defTabSz="914400">
                          <a:lnSpc>
                            <a:spcPct val="130000"/>
                          </a:lnSpc>
                          <a:defRPr sz="1800"/>
                        </a:pPr>
                        <a:r>
                          <a:rPr sz="800" b="1" i="0" dirty="0" err="1">
                            <a:solidFill>
                              <a:srgbClr val="FFFFFF"/>
                            </a:solidFill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  <a:sym typeface="KoPubWorld돋움체_Pro Bold"/>
                          </a:rPr>
                          <a:t>개발하기</a:t>
                        </a:r>
                        <a:endParaRPr sz="8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</a:txBody>
                    <a:tcPr marL="50400" marR="50800" marT="0" marB="0" horzOverflow="overflow">
                      <a:lnL w="8255">
                        <a:solidFill>
                          <a:srgbClr val="FFFFFF"/>
                        </a:solidFill>
                        <a:miter lim="400000"/>
                      </a:lnL>
                      <a:lnR w="8255">
                        <a:solidFill>
                          <a:srgbClr val="FFFFFF"/>
                        </a:solidFill>
                        <a:miter lim="400000"/>
                      </a:lnR>
                      <a:lnT w="3175"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914400">
                          <a:lnSpc>
                            <a:spcPct val="130000"/>
                          </a:lnSpc>
                          <a:defRPr sz="1800"/>
                        </a:pPr>
                        <a:endParaRPr lang="en-US" sz="4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  <a:p>
                        <a:pPr defTabSz="914400">
                          <a:lnSpc>
                            <a:spcPct val="130000"/>
                          </a:lnSpc>
                          <a:defRPr sz="1800"/>
                        </a:pPr>
                        <a:r>
                          <a:rPr sz="800" b="1" i="0" dirty="0" err="1">
                            <a:solidFill>
                              <a:srgbClr val="FFFFFF"/>
                            </a:solidFill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  <a:sym typeface="KoPubWorld돋움체_Pro Bold"/>
                          </a:rPr>
                          <a:t>전달하기</a:t>
                        </a:r>
                        <a:endParaRPr sz="800" b="1" i="0" dirty="0">
                          <a:solidFill>
                            <a:srgbClr val="FFFFFF"/>
                          </a:solidFill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  <a:sym typeface="KoPubWorld돋움체_Pro Bold"/>
                        </a:endParaRPr>
                      </a:p>
                    </a:txBody>
                    <a:tcPr marL="50400" marR="50800" marT="0" marB="0" horzOverflow="overflow">
                      <a:lnL w="8255">
                        <a:solidFill>
                          <a:srgbClr val="FFFFFF"/>
                        </a:solidFill>
                        <a:miter lim="400000"/>
                      </a:lnL>
                      <a:lnR w="3175">
                        <a:miter lim="400000"/>
                      </a:lnR>
                      <a:lnT w="3175"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745314">
                  <a:tc vMerge="1">
                    <a:txBody>
                      <a:bodyPr/>
                      <a:lstStyle/>
                      <a:p>
                        <a:endParaRPr lang="x-none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1800"/>
                        </a:pP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 ✓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거시적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/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미시적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환경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요인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파악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
  ✓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이해관계자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파악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
  ✓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잠재적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/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직접적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요구사항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파악</a:t>
                        </a:r>
                        <a:endParaRPr sz="650" b="0" i="0" spc="-38" dirty="0">
                          <a:solidFill>
                            <a:srgbClr val="5E5E5E"/>
                          </a:solidFill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  <a:sym typeface="Helvetica Neue Medium"/>
                        </a:endParaRPr>
                      </a:p>
                    </a:txBody>
                    <a:tcPr marL="63500" marR="63500" marT="63500" marB="63500" horzOverflow="overflow">
                      <a:lnL w="15240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3175"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1800"/>
                        </a:pP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 ✓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주요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목표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타깃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설정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
  ✓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핵심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고객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  <a:r>
                          <a:rPr sz="650" b="0" i="0" spc="-38" dirty="0" err="1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정의</a:t>
                        </a:r>
                        <a:r>
                          <a:rPr sz="650" b="0" i="0" spc="-38" dirty="0">
                            <a:solidFill>
                              <a:srgbClr val="5E5E5E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 Neue Medium"/>
                          </a:rPr>
                          <a:t> </a:t>
                        </a:r>
                      </a:p>
                    </a:txBody>
                    <a:tcPr marL="63500" marR="63500" marT="63500" marB="63500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3175"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600" spc="-38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 ✓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콘셉트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개발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 spc="-38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 ✓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서비스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경험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확인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 spc="-38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 ✓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프로토타입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기획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</a:txBody>
                    <a:tcPr marL="63500" marR="63500" marT="63500" marB="63500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3175"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600" spc="-38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 ✓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프로토타입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테스트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 spc="-38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 ✓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고객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/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시장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반응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평가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 spc="-38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 ✓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고객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/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시장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피드백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반영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개선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</a:txBody>
                    <a:tcPr marL="63500" marR="63500" marT="63500" marB="63500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3175">
                        <a:solidFill>
                          <a:srgbClr val="888889"/>
                        </a:solidFill>
                        <a:miter lim="400000"/>
                      </a:lnR>
                      <a:lnT w="3175"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  <a:tr h="1100510">
                  <a:tc>
                    <a:txBody>
                      <a:bodyPr/>
                      <a:lstStyle/>
                      <a:p>
                        <a:pPr defTabSz="914400">
                          <a:defRPr sz="600">
                            <a:solidFill>
                              <a:srgbClr val="8B2622"/>
                            </a:solidFill>
                          </a:defRPr>
                        </a:pPr>
                        <a:r>
                          <a:rPr sz="700" b="1" i="0" dirty="0" err="1"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</a:rPr>
                          <a:t>단계별</a:t>
                        </a:r>
                        <a:r>
                          <a:rPr sz="700" b="1" i="0" dirty="0"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</a:rPr>
                          <a:t> </a:t>
                        </a:r>
                      </a:p>
                      <a:p>
                        <a:pPr defTabSz="914400">
                          <a:defRPr sz="600">
                            <a:solidFill>
                              <a:srgbClr val="8B2622"/>
                            </a:solidFill>
                          </a:defRPr>
                        </a:pPr>
                        <a:r>
                          <a:rPr sz="700" b="1" i="0" dirty="0" err="1"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</a:rPr>
                          <a:t>주요</a:t>
                        </a:r>
                        <a:r>
                          <a:rPr sz="700" b="1" i="0" dirty="0"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</a:rPr>
                          <a:t> </a:t>
                        </a:r>
                      </a:p>
                      <a:p>
                        <a:pPr defTabSz="914400">
                          <a:defRPr sz="600">
                            <a:solidFill>
                              <a:srgbClr val="8B2622"/>
                            </a:solidFill>
                          </a:defRPr>
                        </a:pPr>
                        <a:r>
                          <a:rPr sz="700" b="1" i="0" dirty="0" err="1">
                            <a:latin typeface="KoPubWorldDotum_Pro Bold" pitchFamily="2" charset="-127"/>
                            <a:ea typeface="KoPubWorldDotum_Pro Bold" pitchFamily="2" charset="-127"/>
                            <a:cs typeface="KoPubWorldDotum_Pro Bold" pitchFamily="2" charset="-127"/>
                          </a:rPr>
                          <a:t>활동</a:t>
                        </a:r>
                        <a:endParaRPr sz="700" b="1" i="0" dirty="0">
                          <a:latin typeface="KoPubWorldDotum_Pro Bold" pitchFamily="2" charset="-127"/>
                          <a:ea typeface="KoPubWorldDotum_Pro Bold" pitchFamily="2" charset="-127"/>
                          <a:cs typeface="KoPubWorldDotum_Pro Bold" pitchFamily="2" charset="-127"/>
                        </a:endParaRPr>
                      </a:p>
                    </a:txBody>
                    <a:tcPr marL="50800" marR="50800" marT="50800" marB="50800" anchor="ctr" horzOverflow="overflow">
                      <a:lnL w="3175">
                        <a:miter lim="400000"/>
                      </a:lnL>
                      <a:lnR w="15240"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88889"/>
                        </a:solidFill>
                        <a:miter lim="400000"/>
                      </a:lnT>
                      <a:lnB w="3175">
                        <a:miter lim="400000"/>
                      </a:lnB>
                      <a:solidFill>
                        <a:srgbClr val="EBEBEB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STEEP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분석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3C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분석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이해관계자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지도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심층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인터뷰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섀도잉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</a:txBody>
                    <a:tcPr marL="76200" marR="76200" marT="76200" marB="76200" horzOverflow="overflow">
                      <a:lnL w="15240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88889"/>
                        </a:solidFill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</a:t>
                        </a:r>
                        <a:r>
                          <a:rPr lang="en-US" altLang="x-none"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•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친화도법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페르소나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고객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여정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지도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</a:txBody>
                    <a:tcPr marL="76200" marR="76200" marT="76200" marB="76200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88889"/>
                        </a:solidFill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HMW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만다라트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서비스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가치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제안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아이디어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캔버스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서비스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시나리오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서비스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가치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흐름도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프로토타입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</a:txBody>
                    <a:tcPr marL="76200" marR="76200" marT="76200" marB="76200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8255"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88889"/>
                        </a:solidFill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프로토타입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평가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비즈니스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모델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캔버스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서비스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청사진</a:t>
                        </a:r>
                        <a:endParaRPr sz="650" b="0" i="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endParaRPr>
                      </a:p>
                      <a:p>
                        <a:pPr algn="l" defTabSz="214518">
                          <a:lnSpc>
                            <a:spcPct val="130000"/>
                          </a:lnSpc>
                          <a:defRPr sz="600">
                            <a:solidFill>
                              <a:srgbClr val="5E5E5E"/>
                            </a:solidFill>
                            <a:latin typeface="Helvetica Neue Medium"/>
                            <a:ea typeface="Helvetica Neue Medium"/>
                            <a:cs typeface="Helvetica Neue Medium"/>
                            <a:sym typeface="Helvetica Neue Medium"/>
                          </a:defRPr>
                        </a:pP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•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비즈니스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  <a:r>
                          <a:rPr sz="650" b="0" i="0" dirty="0" err="1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로드맵</a:t>
                        </a:r>
                        <a:r>
                          <a:rPr sz="650" b="0" i="0" dirty="0"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</a:rPr>
                          <a:t> </a:t>
                        </a:r>
                      </a:p>
                    </a:txBody>
                    <a:tcPr marL="76200" marR="76200" marT="76200" marB="76200" horzOverflow="overflow">
                      <a:lnL w="8255">
                        <a:solidFill>
                          <a:srgbClr val="888889"/>
                        </a:solidFill>
                        <a:miter lim="400000"/>
                      </a:lnL>
                      <a:lnR w="3175"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88889"/>
                        </a:solidFill>
                        <a:miter lim="400000"/>
                      </a:lnT>
                      <a:lnB w="3175"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3"/>
                    </a:ext>
                  </a:extLst>
                </a:tr>
              </a:tbl>
            </a:graphicData>
          </a:graphic>
        </p:graphicFrame>
        <p:sp>
          <p:nvSpPr>
            <p:cNvPr id="169" name="직사각형"/>
            <p:cNvSpPr/>
            <p:nvPr/>
          </p:nvSpPr>
          <p:spPr>
            <a:xfrm>
              <a:off x="203308" y="554622"/>
              <a:ext cx="4992184" cy="2361705"/>
            </a:xfrm>
            <a:prstGeom prst="rect">
              <a:avLst/>
            </a:prstGeom>
            <a:ln w="19050">
              <a:solidFill>
                <a:srgbClr val="8B2622"/>
              </a:solidFill>
              <a:miter lim="400000"/>
            </a:ln>
          </p:spPr>
          <p:txBody>
            <a:bodyPr lIns="15999" tIns="15999" rIns="15999" bIns="15999" anchor="ctr"/>
            <a:lstStyle/>
            <a:p>
              <a:pPr defTabSz="190169">
                <a:defRPr sz="6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0" name="Define">
              <a:extLst>
                <a:ext uri="{FF2B5EF4-FFF2-40B4-BE49-F238E27FC236}">
                  <a16:creationId xmlns:a16="http://schemas.microsoft.com/office/drawing/2014/main" xmlns="" id="{814D21D6-98C1-6B48-B67B-D1413F04D482}"/>
                </a:ext>
              </a:extLst>
            </p:cNvPr>
            <p:cNvSpPr txBox="1"/>
            <p:nvPr/>
          </p:nvSpPr>
          <p:spPr>
            <a:xfrm>
              <a:off x="1698423" y="888445"/>
              <a:ext cx="1152583" cy="127001"/>
            </a:xfrm>
            <a:prstGeom prst="rect">
              <a:avLst/>
            </a:prstGeom>
            <a:ln w="3175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11377" tIns="11377" rIns="11377" bIns="11377" anchor="ctr">
              <a:spAutoFit/>
            </a:bodyPr>
            <a:lstStyle>
              <a:lvl1pPr defTabSz="214518">
                <a:defRPr b="1" spc="-4">
                  <a:solidFill>
                    <a:srgbClr val="D5D5D5"/>
                  </a:solidFill>
                </a:defRPr>
              </a:lvl1pPr>
            </a:lstStyle>
            <a:p>
              <a:r>
                <a:rPr dirty="0"/>
                <a:t>Define</a:t>
              </a:r>
            </a:p>
          </p:txBody>
        </p:sp>
        <p:sp>
          <p:nvSpPr>
            <p:cNvPr id="11" name="Develop">
              <a:extLst>
                <a:ext uri="{FF2B5EF4-FFF2-40B4-BE49-F238E27FC236}">
                  <a16:creationId xmlns:a16="http://schemas.microsoft.com/office/drawing/2014/main" xmlns="" id="{8E6BE622-FABC-004A-895B-DCCC6BEB8D86}"/>
                </a:ext>
              </a:extLst>
            </p:cNvPr>
            <p:cNvSpPr txBox="1"/>
            <p:nvPr/>
          </p:nvSpPr>
          <p:spPr>
            <a:xfrm>
              <a:off x="2866902" y="888445"/>
              <a:ext cx="1152583" cy="127001"/>
            </a:xfrm>
            <a:prstGeom prst="rect">
              <a:avLst/>
            </a:prstGeom>
            <a:ln w="3175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11377" tIns="11377" rIns="11377" bIns="11377" anchor="ctr">
              <a:spAutoFit/>
            </a:bodyPr>
            <a:lstStyle>
              <a:lvl1pPr defTabSz="214518">
                <a:defRPr b="1" spc="-4">
                  <a:solidFill>
                    <a:srgbClr val="D5D5D5"/>
                  </a:solidFill>
                </a:defRPr>
              </a:lvl1pPr>
            </a:lstStyle>
            <a:p>
              <a:r>
                <a:rPr dirty="0"/>
                <a:t>Develop</a:t>
              </a:r>
            </a:p>
          </p:txBody>
        </p:sp>
        <p:sp>
          <p:nvSpPr>
            <p:cNvPr id="12" name="Deliver">
              <a:extLst>
                <a:ext uri="{FF2B5EF4-FFF2-40B4-BE49-F238E27FC236}">
                  <a16:creationId xmlns:a16="http://schemas.microsoft.com/office/drawing/2014/main" xmlns="" id="{2840EB55-3BE4-2C4F-B990-C61D73BAA5F7}"/>
                </a:ext>
              </a:extLst>
            </p:cNvPr>
            <p:cNvSpPr txBox="1"/>
            <p:nvPr/>
          </p:nvSpPr>
          <p:spPr>
            <a:xfrm>
              <a:off x="4035382" y="888445"/>
              <a:ext cx="1152583" cy="127001"/>
            </a:xfrm>
            <a:prstGeom prst="rect">
              <a:avLst/>
            </a:prstGeom>
            <a:ln w="3175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11377" tIns="11377" rIns="11377" bIns="11377" anchor="ctr">
              <a:spAutoFit/>
            </a:bodyPr>
            <a:lstStyle>
              <a:lvl1pPr defTabSz="214518">
                <a:defRPr b="1" spc="-4">
                  <a:solidFill>
                    <a:srgbClr val="D5D5D5"/>
                  </a:solidFill>
                </a:defRPr>
              </a:lvl1pPr>
            </a:lstStyle>
            <a:p>
              <a:r>
                <a:rPr dirty="0"/>
                <a:t>Deliver</a:t>
              </a:r>
            </a:p>
          </p:txBody>
        </p:sp>
        <p:sp>
          <p:nvSpPr>
            <p:cNvPr id="15" name="Define">
              <a:extLst>
                <a:ext uri="{FF2B5EF4-FFF2-40B4-BE49-F238E27FC236}">
                  <a16:creationId xmlns:a16="http://schemas.microsoft.com/office/drawing/2014/main" xmlns="" id="{BDAC1115-2F2E-0346-A489-42507F909AB6}"/>
                </a:ext>
              </a:extLst>
            </p:cNvPr>
            <p:cNvSpPr txBox="1"/>
            <p:nvPr/>
          </p:nvSpPr>
          <p:spPr>
            <a:xfrm>
              <a:off x="544181" y="889446"/>
              <a:ext cx="1152583" cy="126000"/>
            </a:xfrm>
            <a:prstGeom prst="rect">
              <a:avLst/>
            </a:prstGeom>
            <a:ln w="3175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11377" tIns="11377" rIns="11377" bIns="11377" anchor="ctr">
              <a:spAutoFit/>
            </a:bodyPr>
            <a:lstStyle>
              <a:lvl1pPr defTabSz="214518">
                <a:defRPr b="1" spc="-4">
                  <a:solidFill>
                    <a:srgbClr val="D5D5D5"/>
                  </a:solidFill>
                </a:defRPr>
              </a:lvl1pPr>
            </a:lstStyle>
            <a:p>
              <a:r>
                <a:rPr lang="en-US" dirty="0"/>
                <a:t>Discover</a:t>
              </a:r>
              <a:endParaRPr dirty="0"/>
            </a:p>
          </p:txBody>
        </p:sp>
      </p:grp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6" name="표"/>
          <p:cNvGraphicFramePr/>
          <p:nvPr/>
        </p:nvGraphicFramePr>
        <p:xfrm>
          <a:off x="180536" y="530210"/>
          <a:ext cx="5099925" cy="242345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747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96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008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236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2368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2368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2368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32476"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EFD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STEEP 분류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7620">
                      <a:solidFill>
                        <a:srgbClr val="D5D5D5"/>
                      </a:solidFill>
                      <a:miter lim="400000"/>
                    </a:lnR>
                    <a:lnT w="0">
                      <a:miter lim="400000"/>
                    </a:lnT>
                    <a:lnB w="3175">
                      <a:solidFill>
                        <a:srgbClr val="484848"/>
                      </a:solidFill>
                      <a:miter lim="400000"/>
                    </a:lnB>
                    <a:solidFill>
                      <a:srgbClr val="8B2622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메가트렌드</a:t>
                      </a:r>
                    </a:p>
                  </a:txBody>
                  <a:tcPr marL="50800" marR="50800" marT="50800" marB="50800" anchor="ctr" horzOverflow="overflow">
                    <a:lnL w="7620">
                      <a:solidFill>
                        <a:srgbClr val="D5D5D5"/>
                      </a:solidFill>
                      <a:miter lim="400000"/>
                    </a:lnL>
                    <a:lnR w="7620">
                      <a:solidFill>
                        <a:srgbClr val="D5D5D5"/>
                      </a:solidFill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tc gridSpan="5">
                  <a:txBody>
                    <a:bodyPr/>
                    <a:lstStyle/>
                    <a:p>
                      <a:pPr defTabSz="153656">
                        <a:defRPr sz="500"/>
                      </a:pPr>
                      <a:r>
                        <a:rPr sz="800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주요이슈</a:t>
                      </a:r>
                    </a:p>
                  </a:txBody>
                  <a:tcPr marL="50800" marR="50800" marT="50800" marB="50800" anchor="ctr" horzOverflow="overflow">
                    <a:lnL w="7620">
                      <a:solidFill>
                        <a:srgbClr val="D5D5D5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사회적/문화적</a:t>
                      </a:r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pc="4"/>
                        <a:t>Social</a:t>
                      </a: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484848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3175">
                      <a:solidFill>
                        <a:srgbClr val="484848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기술적</a:t>
                      </a:r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pc="4"/>
                        <a:t>Technology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경제적</a:t>
                      </a:r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pc="4"/>
                        <a:t>Economy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9695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환경적</a:t>
                      </a:r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pc="4"/>
                        <a:t>Environment,</a:t>
                      </a:r>
                      <a:br>
                        <a:rPr spc="4"/>
                      </a:br>
                      <a:r>
                        <a:rPr spc="4"/>
                        <a:t>Ecological</a:t>
                      </a: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58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정치적/법적</a:t>
                      </a:r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pc="4"/>
                        <a:t>Political Trend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77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78" name="STEEP 분석"/>
          <p:cNvSpPr txBox="1"/>
          <p:nvPr/>
        </p:nvSpPr>
        <p:spPr>
          <a:xfrm>
            <a:off x="157888" y="213853"/>
            <a:ext cx="864567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STEEP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분석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179" name="1단계 발견하기"/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1" name="표"/>
          <p:cNvGraphicFramePr/>
          <p:nvPr/>
        </p:nvGraphicFramePr>
        <p:xfrm>
          <a:off x="180536" y="527769"/>
          <a:ext cx="5099925" cy="241958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1439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330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229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0590">
                <a:tc gridSpan="2"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EFD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이해관계자 목록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7620">
                      <a:solidFill>
                        <a:srgbClr val="D5D5D5"/>
                      </a:solidFill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이해관계자 매핑</a:t>
                      </a:r>
                    </a:p>
                  </a:txBody>
                  <a:tcPr marL="50800" marR="50800" marT="50800" marB="50800" anchor="ctr" horzOverflow="overflow">
                    <a:lnL w="7620">
                      <a:solidFill>
                        <a:srgbClr val="D5D5D5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8297">
                <a:tc>
                  <a:txBody>
                    <a:bodyPr/>
                    <a:lstStyle/>
                    <a:p>
                      <a:pPr marL="12700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대상</a:t>
                      </a:r>
                      <a:endParaRPr dirty="0"/>
                    </a:p>
                    <a:p>
                      <a:pPr marL="12700" defTabSz="153656">
                        <a:defRPr sz="600" spc="-36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defRPr>
                      </a:pPr>
                      <a:r>
                        <a:rPr dirty="0" err="1"/>
                        <a:t>제품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서비스와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관련된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모든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주제</a:t>
                      </a:r>
                      <a:r>
                        <a:rPr dirty="0"/>
                        <a:t> </a:t>
                      </a: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484848"/>
                      </a:solidFill>
                      <a:miter lim="400000"/>
                    </a:lnL>
                    <a:lnR w="8890">
                      <a:solidFill>
                        <a:srgbClr val="D5D5D5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대상정보</a:t>
                      </a:r>
                    </a:p>
                    <a:p>
                      <a:pPr marL="12700" defTabSz="153656">
                        <a:defRPr sz="600" spc="-36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defRPr>
                      </a:pPr>
                      <a:r>
                        <a:t>관계성 등 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D5D5D5"/>
                      </a:solidFill>
                      <a:miter lim="400000"/>
                    </a:lnL>
                    <a:lnR w="12700">
                      <a:solidFill>
                        <a:srgbClr val="929292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5"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829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1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D5D5D5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D5D5D5"/>
                      </a:solidFill>
                      <a:miter lim="400000"/>
                    </a:lnL>
                    <a:lnR w="12700">
                      <a:solidFill>
                        <a:srgbClr val="92929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829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2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D5D5D5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D5D5D5"/>
                      </a:solidFill>
                      <a:miter lim="400000"/>
                    </a:lnL>
                    <a:lnR w="12700">
                      <a:solidFill>
                        <a:srgbClr val="92929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5804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3</a:t>
                      </a: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D5D5D5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D5D5D5"/>
                      </a:solidFill>
                      <a:miter lim="400000"/>
                    </a:lnL>
                    <a:lnR w="12700">
                      <a:solidFill>
                        <a:srgbClr val="92929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2829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4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D5D5D5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D5D5D5"/>
                      </a:solidFill>
                      <a:miter lim="400000"/>
                    </a:lnL>
                    <a:lnR w="12700">
                      <a:solidFill>
                        <a:srgbClr val="92929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82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83" name="이해관계자 지도"/>
          <p:cNvSpPr txBox="1"/>
          <p:nvPr/>
        </p:nvSpPr>
        <p:spPr>
          <a:xfrm>
            <a:off x="157888" y="213853"/>
            <a:ext cx="1116238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이해관계자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지도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184" name="원"/>
          <p:cNvSpPr/>
          <p:nvPr/>
        </p:nvSpPr>
        <p:spPr>
          <a:xfrm>
            <a:off x="3587904" y="1513866"/>
            <a:ext cx="677269" cy="677269"/>
          </a:xfrm>
          <a:prstGeom prst="ellipse">
            <a:avLst/>
          </a:prstGeom>
          <a:ln w="38100">
            <a:solidFill>
              <a:srgbClr val="8B2622"/>
            </a:solidFill>
            <a:miter lim="400000"/>
          </a:ln>
        </p:spPr>
        <p:txBody>
          <a:bodyPr lIns="50800" tIns="50800" rIns="50800" bIns="50800" anchor="ctr"/>
          <a:lstStyle/>
          <a:p>
            <a:pPr defTabSz="584200">
              <a:defRPr sz="2200">
                <a:solidFill>
                  <a:srgbClr val="8B262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85" name="원"/>
          <p:cNvSpPr/>
          <p:nvPr/>
        </p:nvSpPr>
        <p:spPr>
          <a:xfrm>
            <a:off x="3243917" y="1169879"/>
            <a:ext cx="1365242" cy="1365243"/>
          </a:xfrm>
          <a:prstGeom prst="ellipse">
            <a:avLst/>
          </a:prstGeom>
          <a:ln w="15240">
            <a:solidFill>
              <a:srgbClr val="8B2622">
                <a:alpha val="70265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584200"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86" name="원"/>
          <p:cNvSpPr/>
          <p:nvPr/>
        </p:nvSpPr>
        <p:spPr>
          <a:xfrm>
            <a:off x="2915516" y="841479"/>
            <a:ext cx="2022044" cy="2022043"/>
          </a:xfrm>
          <a:prstGeom prst="ellipse">
            <a:avLst/>
          </a:prstGeom>
          <a:ln w="6350">
            <a:solidFill>
              <a:srgbClr val="8B2622">
                <a:alpha val="51576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584200"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87" name="핵심대상"/>
          <p:cNvSpPr txBox="1"/>
          <p:nvPr/>
        </p:nvSpPr>
        <p:spPr>
          <a:xfrm>
            <a:off x="3769687" y="1976234"/>
            <a:ext cx="313703" cy="1368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z="600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핵심대상</a:t>
            </a:r>
          </a:p>
        </p:txBody>
      </p:sp>
      <p:sp>
        <p:nvSpPr>
          <p:cNvPr id="188" name="직접적…"/>
          <p:cNvSpPr txBox="1"/>
          <p:nvPr/>
        </p:nvSpPr>
        <p:spPr>
          <a:xfrm>
            <a:off x="3736464" y="2266000"/>
            <a:ext cx="380149" cy="22825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defTabSz="153656">
              <a:lnSpc>
                <a:spcPct val="80000"/>
              </a:lnSpc>
              <a:defRPr sz="600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직접적 </a:t>
            </a:r>
          </a:p>
          <a:p>
            <a:pPr marL="12700" defTabSz="153656">
              <a:lnSpc>
                <a:spcPct val="80000"/>
              </a:lnSpc>
              <a:defRPr sz="600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이해관계자</a:t>
            </a:r>
          </a:p>
        </p:txBody>
      </p:sp>
      <p:sp>
        <p:nvSpPr>
          <p:cNvPr id="189" name="간접적…"/>
          <p:cNvSpPr txBox="1"/>
          <p:nvPr/>
        </p:nvSpPr>
        <p:spPr>
          <a:xfrm>
            <a:off x="3736464" y="2600538"/>
            <a:ext cx="380149" cy="22825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defTabSz="153656">
              <a:lnSpc>
                <a:spcPct val="80000"/>
              </a:lnSpc>
              <a:defRPr sz="600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간접적 </a:t>
            </a:r>
          </a:p>
          <a:p>
            <a:pPr marL="12700" defTabSz="153656">
              <a:lnSpc>
                <a:spcPct val="80000"/>
              </a:lnSpc>
              <a:defRPr sz="600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이해관계자</a:t>
            </a:r>
          </a:p>
        </p:txBody>
      </p:sp>
      <p:sp>
        <p:nvSpPr>
          <p:cNvPr id="12" name="1단계 발견하기">
            <a:extLst>
              <a:ext uri="{FF2B5EF4-FFF2-40B4-BE49-F238E27FC236}">
                <a16:creationId xmlns:a16="http://schemas.microsoft.com/office/drawing/2014/main" xmlns="" id="{4BF129DE-F210-664E-AFB0-DD09CC1F2B7A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2" name="표"/>
          <p:cNvGraphicFramePr/>
          <p:nvPr>
            <p:extLst>
              <p:ext uri="{D42A27DB-BD31-4B8C-83A1-F6EECF244321}">
                <p14:modId xmlns:p14="http://schemas.microsoft.com/office/powerpoint/2010/main" val="3012608491"/>
              </p:ext>
            </p:extLst>
          </p:nvPr>
        </p:nvGraphicFramePr>
        <p:xfrm>
          <a:off x="180536" y="522253"/>
          <a:ext cx="1007426" cy="242426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0074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49816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lang="en-US"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/>
                      </a:r>
                      <a:br>
                        <a:rPr lang="en-US"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</a:b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목적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/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목표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FFFFFF"/>
                      </a:solidFill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610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en-US" sz="600" dirty="0"/>
                        <a:t/>
                      </a:r>
                      <a:br>
                        <a:rPr lang="en-US" sz="600" dirty="0"/>
                      </a:br>
                      <a:r>
                        <a:rPr sz="600" dirty="0" err="1"/>
                        <a:t>역할분담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sz="500" dirty="0" err="1"/>
                        <a:t>진행자</a:t>
                      </a:r>
                      <a:r>
                        <a:rPr sz="500" dirty="0"/>
                        <a:t>:</a:t>
                      </a:r>
                      <a:br>
                        <a:rPr sz="500" dirty="0"/>
                      </a:br>
                      <a:r>
                        <a:rPr sz="500" dirty="0"/>
                        <a:t/>
                      </a:r>
                      <a:br>
                        <a:rPr sz="500" dirty="0"/>
                      </a:br>
                      <a:r>
                        <a:rPr sz="500" dirty="0" err="1"/>
                        <a:t>기록자</a:t>
                      </a:r>
                      <a:r>
                        <a:rPr sz="500" dirty="0"/>
                        <a:t>: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FFFFFF"/>
                      </a:solidFill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193" name="표"/>
          <p:cNvGraphicFramePr/>
          <p:nvPr>
            <p:extLst>
              <p:ext uri="{D42A27DB-BD31-4B8C-83A1-F6EECF244321}">
                <p14:modId xmlns:p14="http://schemas.microsoft.com/office/powerpoint/2010/main" val="1540640134"/>
              </p:ext>
            </p:extLst>
          </p:nvPr>
        </p:nvGraphicFramePr>
        <p:xfrm>
          <a:off x="1194792" y="522253"/>
          <a:ext cx="4081409" cy="243937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893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69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115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11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7668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820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1240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6209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4955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58742">
                <a:tc rowSpan="2">
                  <a:txBody>
                    <a:bodyPr/>
                    <a:lstStyle/>
                    <a:p>
                      <a:pPr marL="12700" defTabSz="153656">
                        <a:lnSpc>
                          <a:spcPct val="10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대상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우선순위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defTabSz="153656">
                        <a:lnSpc>
                          <a:spcPct val="10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endParaRPr lang="en-US"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defTabSz="153656">
                        <a:lnSpc>
                          <a:spcPct val="10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일시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인적 정보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defTabSz="153656"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대상의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주요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특징</a:t>
                      </a:r>
                      <a:endParaRPr dirty="0"/>
                    </a:p>
                    <a:p>
                      <a:pPr marL="12700" defTabSz="153656">
                        <a:lnSpc>
                          <a:spcPct val="100000"/>
                        </a:lnSpc>
                        <a:defRPr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/>
                        <a:t>(</a:t>
                      </a:r>
                      <a:r>
                        <a:rPr dirty="0" err="1"/>
                        <a:t>주제와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관련된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대상의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주요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특징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작성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dirty="0" err="1"/>
                        <a:t>예</a:t>
                      </a:r>
                      <a:r>
                        <a:rPr dirty="0"/>
                        <a:t>: 00제품 </a:t>
                      </a:r>
                      <a:r>
                        <a:rPr dirty="0" err="1"/>
                        <a:t>사용자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등</a:t>
                      </a:r>
                      <a:r>
                        <a:rPr dirty="0"/>
                        <a:t>) 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참고사항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509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이름</a:t>
                      </a:r>
                      <a:endParaRPr sz="5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성별</a:t>
                      </a:r>
                      <a:endParaRPr sz="5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연령</a:t>
                      </a:r>
                      <a:endParaRPr sz="5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직업</a:t>
                      </a:r>
                      <a:endParaRPr sz="5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지역</a:t>
                      </a:r>
                      <a:endParaRPr sz="5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8412"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lang="ko-KR" altLang="en-US" sz="500" spc="-19" dirty="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     </a:t>
                      </a:r>
                      <a:r>
                        <a:rPr sz="500" spc="-19" dirty="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1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6453"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lang="ko-KR" altLang="en-US" sz="500" spc="-19" dirty="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    </a:t>
                      </a:r>
                      <a:r>
                        <a:rPr sz="500" spc="-19" dirty="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2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80664"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lang="ko-KR" altLang="en-US" sz="500" spc="-19" dirty="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   </a:t>
                      </a:r>
                      <a:r>
                        <a:rPr sz="500" spc="-19" dirty="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3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94" name="심층 인터뷰 계획서"/>
          <p:cNvSpPr txBox="1"/>
          <p:nvPr/>
        </p:nvSpPr>
        <p:spPr>
          <a:xfrm>
            <a:off x="157888" y="213853"/>
            <a:ext cx="1415285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심층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인터뷰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계획서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195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1단계 발견하기">
            <a:extLst>
              <a:ext uri="{FF2B5EF4-FFF2-40B4-BE49-F238E27FC236}">
                <a16:creationId xmlns:a16="http://schemas.microsoft.com/office/drawing/2014/main" xmlns="" id="{2A02D77C-750F-6643-99BF-5045D3DDA3E5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" name="표"/>
          <p:cNvGraphicFramePr/>
          <p:nvPr>
            <p:extLst>
              <p:ext uri="{D42A27DB-BD31-4B8C-83A1-F6EECF244321}">
                <p14:modId xmlns:p14="http://schemas.microsoft.com/office/powerpoint/2010/main" val="3878933107"/>
              </p:ext>
            </p:extLst>
          </p:nvPr>
        </p:nvGraphicFramePr>
        <p:xfrm>
          <a:off x="1110811" y="540397"/>
          <a:ext cx="4169653" cy="241986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4169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8355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en-US" sz="400" dirty="0"/>
                        <a:t/>
                      </a:r>
                      <a:br>
                        <a:rPr lang="en-US" sz="400" dirty="0"/>
                      </a:br>
                      <a:r>
                        <a:rPr sz="750" dirty="0" err="1"/>
                        <a:t>기둥질문</a:t>
                      </a:r>
                      <a:r>
                        <a:rPr dirty="0"/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주요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궁금한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상황에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대한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질문</a:t>
                      </a: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sz="500" b="0" dirty="0">
                          <a:solidFill>
                            <a:srgbClr val="888889"/>
                          </a:solidFill>
                        </a:rPr>
                        <a:t> </a:t>
                      </a:r>
                      <a:r>
                        <a:rPr dirty="0">
                          <a:solidFill>
                            <a:srgbClr val="888889"/>
                          </a:solidFill>
                        </a:rPr>
                        <a:t>Q. 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3631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en-US" sz="400" dirty="0"/>
                        <a:t/>
                      </a:r>
                      <a:br>
                        <a:rPr lang="en-US" sz="400" dirty="0"/>
                      </a:br>
                      <a:r>
                        <a:rPr sz="750" dirty="0" err="1"/>
                        <a:t>가지질문</a:t>
                      </a:r>
                      <a:r>
                        <a:rPr dirty="0"/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구체적인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상황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,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경험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,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행동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,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감정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등</a:t>
                      </a: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dirty="0">
                          <a:solidFill>
                            <a:srgbClr val="888889"/>
                          </a:solidFill>
                        </a:rPr>
                        <a:t>Q.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99" name="표"/>
          <p:cNvGraphicFramePr/>
          <p:nvPr>
            <p:extLst>
              <p:ext uri="{D42A27DB-BD31-4B8C-83A1-F6EECF244321}">
                <p14:modId xmlns:p14="http://schemas.microsoft.com/office/powerpoint/2010/main" val="2069751661"/>
              </p:ext>
            </p:extLst>
          </p:nvPr>
        </p:nvGraphicFramePr>
        <p:xfrm>
          <a:off x="180536" y="522253"/>
          <a:ext cx="930275" cy="243937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9302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22519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5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작성일자</a:t>
                      </a:r>
                      <a:endParaRPr sz="75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4524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5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장소</a:t>
                      </a:r>
                      <a:endParaRPr sz="75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926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750" dirty="0" err="1"/>
                        <a:t>역할분담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sz="500" dirty="0" err="1"/>
                        <a:t>진행자</a:t>
                      </a:r>
                      <a:r>
                        <a:rPr sz="500" dirty="0"/>
                        <a:t>:</a:t>
                      </a:r>
                      <a:br>
                        <a:rPr sz="500" dirty="0"/>
                      </a:br>
                      <a:r>
                        <a:rPr sz="500" dirty="0"/>
                        <a:t/>
                      </a:r>
                      <a:br>
                        <a:rPr sz="500" dirty="0"/>
                      </a:br>
                      <a:r>
                        <a:rPr sz="500" dirty="0" err="1"/>
                        <a:t>기록자</a:t>
                      </a:r>
                      <a:r>
                        <a:rPr sz="500" dirty="0"/>
                        <a:t>: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6944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5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대상자</a:t>
                      </a:r>
                      <a:endParaRPr sz="75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1611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10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750" dirty="0" err="1"/>
                        <a:t>인터뷰</a:t>
                      </a:r>
                      <a:r>
                        <a:rPr sz="750" dirty="0"/>
                        <a:t> </a:t>
                      </a:r>
                      <a:r>
                        <a:rPr sz="750" dirty="0" err="1"/>
                        <a:t>준비물</a:t>
                      </a:r>
                      <a:r>
                        <a:rPr dirty="0"/>
                        <a:t> </a:t>
                      </a: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/>
                        <a:t>   </a:t>
                      </a:r>
                      <a:r>
                        <a:rPr spc="-48" dirty="0"/>
                        <a:t> </a:t>
                      </a:r>
                      <a:r>
                        <a:rPr sz="600" spc="-18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인터뷰</a:t>
                      </a:r>
                      <a:r>
                        <a:rPr sz="600" spc="-18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600" spc="-18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질문지</a:t>
                      </a:r>
                      <a:r>
                        <a:rPr sz="600" spc="-18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endParaRPr sz="600"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    </a:t>
                      </a:r>
                      <a:r>
                        <a:rPr sz="600" spc="-18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인터뷰</a:t>
                      </a:r>
                      <a:r>
                        <a:rPr sz="600" spc="-18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600" spc="-18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기록자</a:t>
                      </a:r>
                      <a:r>
                        <a:rPr sz="600" spc="-18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endParaRPr sz="600"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    </a:t>
                      </a:r>
                      <a:r>
                        <a:rPr sz="6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펜</a:t>
                      </a: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, </a:t>
                      </a:r>
                      <a:r>
                        <a:rPr sz="6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노트</a:t>
                      </a: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    </a:t>
                      </a:r>
                      <a:r>
                        <a:rPr sz="6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녹음∙촬영</a:t>
                      </a: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6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도구</a:t>
                      </a: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/>
                      </a:r>
                      <a:b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</a:br>
                      <a:r>
                        <a:rPr sz="6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   </a:t>
                      </a:r>
                      <a:r>
                        <a:rPr sz="5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(</a:t>
                      </a:r>
                      <a:r>
                        <a:rPr sz="5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핸드폰</a:t>
                      </a:r>
                      <a:r>
                        <a:rPr sz="5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, </a:t>
                      </a:r>
                      <a:r>
                        <a:rPr sz="5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카메라</a:t>
                      </a:r>
                      <a:r>
                        <a:rPr sz="5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, </a:t>
                      </a:r>
                      <a:r>
                        <a:rPr sz="5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온라인</a:t>
                      </a:r>
                      <a:r>
                        <a:rPr sz="5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등</a:t>
                      </a:r>
                      <a:r>
                        <a:rPr sz="50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)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00" name="심층 인터뷰 질문지"/>
          <p:cNvSpPr txBox="1"/>
          <p:nvPr/>
        </p:nvSpPr>
        <p:spPr>
          <a:xfrm>
            <a:off x="157888" y="213853"/>
            <a:ext cx="1310266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심층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인터뷰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질문지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aphicFrame>
        <p:nvGraphicFramePr>
          <p:cNvPr id="201" name="표"/>
          <p:cNvGraphicFramePr/>
          <p:nvPr/>
        </p:nvGraphicFramePr>
        <p:xfrm>
          <a:off x="9485665" y="3327428"/>
          <a:ext cx="5099925" cy="243937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67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31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작성일자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장소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역할분담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022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대상자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 준비물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02" name="사각형"/>
          <p:cNvSpPr/>
          <p:nvPr/>
        </p:nvSpPr>
        <p:spPr>
          <a:xfrm>
            <a:off x="247022" y="2162806"/>
            <a:ext cx="70774" cy="70775"/>
          </a:xfrm>
          <a:prstGeom prst="rect">
            <a:avLst/>
          </a:prstGeom>
          <a:ln>
            <a:solidFill>
              <a:srgbClr val="8B2622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03" name="사각형"/>
          <p:cNvSpPr/>
          <p:nvPr/>
        </p:nvSpPr>
        <p:spPr>
          <a:xfrm>
            <a:off x="247022" y="2275969"/>
            <a:ext cx="70774" cy="70775"/>
          </a:xfrm>
          <a:prstGeom prst="rect">
            <a:avLst/>
          </a:prstGeom>
          <a:ln>
            <a:solidFill>
              <a:srgbClr val="8B2622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04" name="사각형"/>
          <p:cNvSpPr/>
          <p:nvPr/>
        </p:nvSpPr>
        <p:spPr>
          <a:xfrm>
            <a:off x="247022" y="2393444"/>
            <a:ext cx="70774" cy="70775"/>
          </a:xfrm>
          <a:prstGeom prst="rect">
            <a:avLst/>
          </a:prstGeom>
          <a:ln>
            <a:solidFill>
              <a:srgbClr val="8B2622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05" name="사각형"/>
          <p:cNvSpPr/>
          <p:nvPr/>
        </p:nvSpPr>
        <p:spPr>
          <a:xfrm>
            <a:off x="247022" y="2507744"/>
            <a:ext cx="70774" cy="70775"/>
          </a:xfrm>
          <a:prstGeom prst="rect">
            <a:avLst/>
          </a:prstGeom>
          <a:ln>
            <a:solidFill>
              <a:srgbClr val="8B2622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06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2" name="1단계 발견하기">
            <a:extLst>
              <a:ext uri="{FF2B5EF4-FFF2-40B4-BE49-F238E27FC236}">
                <a16:creationId xmlns:a16="http://schemas.microsoft.com/office/drawing/2014/main" xmlns="" id="{2B5DD5D9-BD1B-F246-A9D0-6ACA99C6D84C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표"/>
          <p:cNvGraphicFramePr/>
          <p:nvPr>
            <p:extLst>
              <p:ext uri="{D42A27DB-BD31-4B8C-83A1-F6EECF244321}">
                <p14:modId xmlns:p14="http://schemas.microsoft.com/office/powerpoint/2010/main" val="1275663436"/>
              </p:ext>
            </p:extLst>
          </p:nvPr>
        </p:nvGraphicFramePr>
        <p:xfrm>
          <a:off x="180536" y="522253"/>
          <a:ext cx="1085732" cy="243937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0857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05858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일정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sz="500" spc="-14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인터뷰</a:t>
                      </a:r>
                      <a:r>
                        <a:rPr sz="500" spc="-14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14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일시</a:t>
                      </a:r>
                      <a:r>
                        <a:rPr sz="500" spc="-14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14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장소</a:t>
                      </a:r>
                      <a:endParaRPr sz="500" spc="-14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10822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대상자</a:t>
                      </a:r>
                      <a:br/>
                      <a:r>
                        <a:rPr sz="500" spc="-14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인터뷰 대상자 인적정보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22691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목표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sz="500" spc="-14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인터뷰</a:t>
                      </a:r>
                      <a:r>
                        <a:rPr sz="500" spc="-14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14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목적과</a:t>
                      </a:r>
                      <a:r>
                        <a:rPr sz="500" spc="-14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14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목표</a:t>
                      </a:r>
                      <a:endParaRPr sz="500" spc="-14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10" name="심층 인터뷰 기록지"/>
          <p:cNvSpPr txBox="1"/>
          <p:nvPr/>
        </p:nvSpPr>
        <p:spPr>
          <a:xfrm>
            <a:off x="157888" y="213853"/>
            <a:ext cx="1310266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심층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인터뷰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기록지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aphicFrame>
        <p:nvGraphicFramePr>
          <p:cNvPr id="211" name="표"/>
          <p:cNvGraphicFramePr/>
          <p:nvPr/>
        </p:nvGraphicFramePr>
        <p:xfrm>
          <a:off x="9485665" y="3327428"/>
          <a:ext cx="5099925" cy="243937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67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31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작성일자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장소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역할분담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022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대상자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 준비물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12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13" name="인터뷰 내용"/>
          <p:cNvSpPr txBox="1"/>
          <p:nvPr/>
        </p:nvSpPr>
        <p:spPr>
          <a:xfrm>
            <a:off x="1313394" y="561521"/>
            <a:ext cx="520357" cy="1749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lnSpc>
                <a:spcPct val="80000"/>
              </a:lnSpc>
              <a:defRPr sz="8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인터뷰 내용</a:t>
            </a:r>
          </a:p>
        </p:txBody>
      </p:sp>
      <p:sp>
        <p:nvSpPr>
          <p:cNvPr id="8" name="1단계 발견하기">
            <a:extLst>
              <a:ext uri="{FF2B5EF4-FFF2-40B4-BE49-F238E27FC236}">
                <a16:creationId xmlns:a16="http://schemas.microsoft.com/office/drawing/2014/main" xmlns="" id="{AC365435-9974-6943-9069-F83FDB0C2A4B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" name="표"/>
          <p:cNvGraphicFramePr/>
          <p:nvPr/>
        </p:nvGraphicFramePr>
        <p:xfrm>
          <a:off x="182610" y="532006"/>
          <a:ext cx="5095779" cy="2419866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0957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38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가장 기억에 남는 내용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고객이 말한 가장 기억에 남는 말(재미, 놀라움, 교훈 등)이나 부각되는 내용</a:t>
                      </a: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sz="500" b="0">
                          <a:solidFill>
                            <a:srgbClr val="888889"/>
                          </a:solidFill>
                        </a:rPr>
                        <a:t> 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4539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가장 중요한 것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고객이 가장 관심 있는 것 또는 중요한 것</a:t>
                      </a: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>
                        <a:solidFill>
                          <a:srgbClr val="888889"/>
                        </a:solidFill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994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기타 주목할 점 </a:t>
                      </a:r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>
                        <a:solidFill>
                          <a:srgbClr val="888889"/>
                        </a:solidFill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17" name="심층 인터뷰 내용 정리"/>
          <p:cNvSpPr txBox="1"/>
          <p:nvPr/>
        </p:nvSpPr>
        <p:spPr>
          <a:xfrm>
            <a:off x="157888" y="213853"/>
            <a:ext cx="1482749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70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심층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인터뷰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내용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정리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aphicFrame>
        <p:nvGraphicFramePr>
          <p:cNvPr id="218" name="표"/>
          <p:cNvGraphicFramePr/>
          <p:nvPr/>
        </p:nvGraphicFramePr>
        <p:xfrm>
          <a:off x="9485665" y="3327428"/>
          <a:ext cx="5099925" cy="243937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67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31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작성일자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장소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역할분담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022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대상자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 준비물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19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1단계 발견하기">
            <a:extLst>
              <a:ext uri="{FF2B5EF4-FFF2-40B4-BE49-F238E27FC236}">
                <a16:creationId xmlns:a16="http://schemas.microsoft.com/office/drawing/2014/main" xmlns="" id="{21581518-02D7-D547-9F3E-C887D85DDAC2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2" name="표"/>
          <p:cNvGraphicFramePr/>
          <p:nvPr>
            <p:extLst>
              <p:ext uri="{D42A27DB-BD31-4B8C-83A1-F6EECF244321}">
                <p14:modId xmlns:p14="http://schemas.microsoft.com/office/powerpoint/2010/main" val="2044188640"/>
              </p:ext>
            </p:extLst>
          </p:nvPr>
        </p:nvGraphicFramePr>
        <p:xfrm>
          <a:off x="180536" y="522253"/>
          <a:ext cx="1007426" cy="243240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0074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122561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3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섀도잉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목적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/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목표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FFFFFF"/>
                      </a:solidFill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09839">
                <a:tc>
                  <a:txBody>
                    <a:bodyPr/>
                    <a:lstStyle/>
                    <a:p>
                      <a:pPr marL="6350" indent="0" algn="l" defTabSz="153656">
                        <a:lnSpc>
                          <a:spcPct val="80000"/>
                        </a:lnSpc>
                        <a:tabLst/>
                        <a:defRPr sz="1800"/>
                      </a:pPr>
                      <a:endParaRPr lang="en-US" sz="3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관찰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포인트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FFFFFF"/>
                      </a:solidFill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23" name="표"/>
          <p:cNvGraphicFramePr/>
          <p:nvPr/>
        </p:nvGraphicFramePr>
        <p:xfrm>
          <a:off x="1194792" y="522253"/>
          <a:ext cx="4081409" cy="243937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47622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42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03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064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2318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675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6555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0865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258742">
                <a:tc rowSpan="2">
                  <a:txBody>
                    <a:bodyPr/>
                    <a:lstStyle/>
                    <a:p>
                      <a:pPr marL="12700" defTabSz="153656">
                        <a:lnSpc>
                          <a:spcPct val="9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일시</a:t>
                      </a:r>
                    </a:p>
                    <a:p>
                      <a:pPr marL="12700" defTabSz="153656">
                        <a:lnSpc>
                          <a:spcPct val="90000"/>
                        </a:lnSpc>
                        <a:defRPr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(시간/장소)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gridSpan="5"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인적 정보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defTabSz="153656"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대상의 주요 특징</a:t>
                      </a:r>
                    </a:p>
                    <a:p>
                      <a:pPr marL="12700" defTabSz="153656">
                        <a:lnSpc>
                          <a:spcPct val="90000"/>
                        </a:lnSpc>
                        <a:defRPr>
                          <a:solidFill>
                            <a:srgbClr val="888889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(주제와 관련된 대상의 주요 특징 작성</a:t>
                      </a:r>
                      <a:br/>
                      <a:r>
                        <a:t>예: 00제품 사용자 등) 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참고사항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509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이름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성별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연령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직업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지역</a:t>
                      </a: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8412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6453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889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80664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889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24" name="섀도잉 계획서"/>
          <p:cNvSpPr txBox="1"/>
          <p:nvPr/>
        </p:nvSpPr>
        <p:spPr>
          <a:xfrm>
            <a:off x="157888" y="213853"/>
            <a:ext cx="966326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섀도잉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계획서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225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1단계 발견하기">
            <a:extLst>
              <a:ext uri="{FF2B5EF4-FFF2-40B4-BE49-F238E27FC236}">
                <a16:creationId xmlns:a16="http://schemas.microsoft.com/office/drawing/2014/main" xmlns="" id="{D96A7A0A-2EEA-8F4E-911A-806C5DAF7E23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8" name="표"/>
          <p:cNvGraphicFramePr/>
          <p:nvPr/>
        </p:nvGraphicFramePr>
        <p:xfrm>
          <a:off x="180536" y="520281"/>
          <a:ext cx="5099926" cy="2443316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8793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103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103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231721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주요 행동 특성  </a:t>
                      </a:r>
                      <a:br/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제품∙서비스를 이용하며 주로 하는 행동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문제점</a:t>
                      </a:r>
                      <a:br/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제품∙서비스를 이용하며 대상이 느끼는 문제점</a:t>
                      </a:r>
                    </a:p>
                  </a:txBody>
                  <a:tcPr marL="50800" marR="50800" marT="50800" marB="50800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필요한 점 </a:t>
                      </a:r>
                      <a:br/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제품∙서비스를 이용하며 대상이 필요로 하는 점</a:t>
                      </a:r>
                    </a:p>
                  </a:txBody>
                  <a:tcPr marL="50800" marR="50800" marT="50800" marB="50800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11595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제품 및 서비스를 사용하는 공간</a:t>
                      </a:r>
                      <a:br/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제품∙서비스를 이용하는 공간의 환경 및 특성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주요 인사이트 </a:t>
                      </a:r>
                      <a:br/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관찰하며 얻은 핵심적인 인사이트</a:t>
                      </a:r>
                    </a:p>
                  </a:txBody>
                  <a:tcPr marL="50800" marR="50800" marT="50800" marB="50800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29" name="섀도잉 내용 정리"/>
          <p:cNvSpPr txBox="1"/>
          <p:nvPr/>
        </p:nvSpPr>
        <p:spPr>
          <a:xfrm>
            <a:off x="157888" y="213853"/>
            <a:ext cx="1160353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섀도잉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내용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정리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230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6" name="1단계 발견하기">
            <a:extLst>
              <a:ext uri="{FF2B5EF4-FFF2-40B4-BE49-F238E27FC236}">
                <a16:creationId xmlns:a16="http://schemas.microsoft.com/office/drawing/2014/main" xmlns="" id="{D927F85C-458C-674B-9183-DA744F19AACC}"/>
              </a:ext>
            </a:extLst>
          </p:cNvPr>
          <p:cNvSpPr txBox="1"/>
          <p:nvPr/>
        </p:nvSpPr>
        <p:spPr>
          <a:xfrm>
            <a:off x="4436254" y="264653"/>
            <a:ext cx="853798" cy="1953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1단계 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발견하기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3" name="표"/>
          <p:cNvGraphicFramePr/>
          <p:nvPr>
            <p:extLst>
              <p:ext uri="{D42A27DB-BD31-4B8C-83A1-F6EECF244321}">
                <p14:modId xmlns:p14="http://schemas.microsoft.com/office/powerpoint/2010/main" val="1184435134"/>
              </p:ext>
            </p:extLst>
          </p:nvPr>
        </p:nvGraphicFramePr>
        <p:xfrm>
          <a:off x="177361" y="529806"/>
          <a:ext cx="1208504" cy="241986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2085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1986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대표</a:t>
                      </a:r>
                      <a:r>
                        <a:rPr sz="8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페르소나</a:t>
                      </a: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lang="en-US"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endParaRPr sz="800" dirty="0" err="1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이름</a:t>
                      </a:r>
                      <a:r>
                        <a:rPr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ㅣ</a:t>
                      </a:r>
                      <a:endParaRPr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성별</a:t>
                      </a:r>
                      <a:r>
                        <a:rPr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ㅣ</a:t>
                      </a:r>
                      <a:endParaRPr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나이</a:t>
                      </a:r>
                      <a:r>
                        <a:rPr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ㅣ</a:t>
                      </a:r>
                      <a:endParaRPr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직업</a:t>
                      </a:r>
                      <a:r>
                        <a:rPr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ㅣ</a:t>
                      </a:r>
                      <a:endParaRPr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성격</a:t>
                      </a:r>
                      <a:r>
                        <a:rPr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ㅣ</a:t>
                      </a:r>
                      <a:endParaRPr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12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행동</a:t>
                      </a:r>
                      <a:r>
                        <a:rPr dirty="0" err="1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ㅣ</a:t>
                      </a:r>
                      <a:endParaRPr dirty="0"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B2622"/>
                      </a:solidFill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34" name="페르소나"/>
          <p:cNvSpPr txBox="1"/>
          <p:nvPr/>
        </p:nvSpPr>
        <p:spPr>
          <a:xfrm>
            <a:off x="157888" y="213853"/>
            <a:ext cx="621956" cy="23841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페르소나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aphicFrame>
        <p:nvGraphicFramePr>
          <p:cNvPr id="235" name="표"/>
          <p:cNvGraphicFramePr/>
          <p:nvPr/>
        </p:nvGraphicFramePr>
        <p:xfrm>
          <a:off x="9485665" y="3327428"/>
          <a:ext cx="5099925" cy="243937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467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31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작성일자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장소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역할분담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022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대상자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728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인터뷰 준비물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63500" algn="l" defTabSz="153656">
                        <a:lnSpc>
                          <a:spcPct val="90000"/>
                        </a:lnSpc>
                        <a:defRPr sz="500" spc="-19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36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37" name="페르소나 특징 간략히 설명"/>
          <p:cNvSpPr txBox="1"/>
          <p:nvPr/>
        </p:nvSpPr>
        <p:spPr>
          <a:xfrm>
            <a:off x="231185" y="721576"/>
            <a:ext cx="712254" cy="18253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lnSpc>
                <a:spcPct val="80000"/>
              </a:lnSpc>
              <a:defRPr sz="500">
                <a:solidFill>
                  <a:srgbClr val="888889"/>
                </a:solidFill>
                <a:latin typeface="KoPubWorld돋움체_Pro Medium"/>
                <a:ea typeface="KoPubWorld돋움체_Pro Medium"/>
                <a:cs typeface="KoPubWorld돋움체_Pro Medium"/>
                <a:sym typeface="KoPubWorld돋움체_Pro Medium"/>
              </a:defRPr>
            </a:lvl1pPr>
          </a:lstStyle>
          <a:p>
            <a:pPr>
              <a:defRPr sz="8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rPr sz="500">
                <a:solidFill>
                  <a:srgbClr val="888889"/>
                </a:solidFill>
                <a:latin typeface="KoPubWorld돋움체_Pro Medium"/>
                <a:ea typeface="KoPubWorld돋움체_Pro Medium"/>
                <a:cs typeface="KoPubWorld돋움체_Pro Medium"/>
                <a:sym typeface="KoPubWorld돋움체_Pro Medium"/>
              </a:rPr>
              <a:t>페르소나 특징 간략히 설명</a:t>
            </a:r>
          </a:p>
        </p:txBody>
      </p:sp>
      <p:sp>
        <p:nvSpPr>
          <p:cNvPr id="238" name="직사각형"/>
          <p:cNvSpPr/>
          <p:nvPr/>
        </p:nvSpPr>
        <p:spPr>
          <a:xfrm>
            <a:off x="263796" y="885346"/>
            <a:ext cx="1048336" cy="1024612"/>
          </a:xfrm>
          <a:prstGeom prst="rect">
            <a:avLst/>
          </a:prstGeom>
          <a:ln w="1270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aphicFrame>
        <p:nvGraphicFramePr>
          <p:cNvPr id="239" name="표"/>
          <p:cNvGraphicFramePr/>
          <p:nvPr>
            <p:extLst>
              <p:ext uri="{D42A27DB-BD31-4B8C-83A1-F6EECF244321}">
                <p14:modId xmlns:p14="http://schemas.microsoft.com/office/powerpoint/2010/main" val="350055461"/>
              </p:ext>
            </p:extLst>
          </p:nvPr>
        </p:nvGraphicFramePr>
        <p:xfrm>
          <a:off x="1393156" y="532006"/>
          <a:ext cx="3885072" cy="241986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8850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96872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경험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목표</a:t>
                      </a:r>
                      <a:r>
                        <a:rPr dirty="0"/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고객의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최종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목적∙목표</a:t>
                      </a: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sz="500" b="0" dirty="0">
                          <a:solidFill>
                            <a:srgbClr val="888889"/>
                          </a:solidFill>
                        </a:rPr>
                        <a:t> 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2005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고객 니즈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고객이 필요로 하는 점</a:t>
                      </a: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b="1">
                          <a:solidFill>
                            <a:srgbClr val="484848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>
                        <a:solidFill>
                          <a:srgbClr val="888889"/>
                        </a:solidFill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9099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페인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포인트</a:t>
                      </a:r>
                      <a:r>
                        <a:rPr dirty="0"/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고객이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불편∙불만을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느끼는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점</a:t>
                      </a: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40" name="선"/>
          <p:cNvSpPr/>
          <p:nvPr/>
        </p:nvSpPr>
        <p:spPr>
          <a:xfrm flipV="1">
            <a:off x="3319697" y="1893577"/>
            <a:ext cx="1" cy="1020590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241" name="영향 요소 고객과 관련이 있거나 영향을 주는 요소"/>
          <p:cNvSpPr txBox="1"/>
          <p:nvPr/>
        </p:nvSpPr>
        <p:spPr>
          <a:xfrm>
            <a:off x="3370813" y="1896972"/>
            <a:ext cx="1439252" cy="1749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algn="l" defTabSz="153656">
              <a:lnSpc>
                <a:spcPct val="80000"/>
              </a:lnSpc>
              <a:defRPr sz="8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영향 요소 </a:t>
            </a:r>
            <a:r>
              <a:rPr sz="500">
                <a:solidFill>
                  <a:srgbClr val="888889"/>
                </a:solidFill>
                <a:latin typeface="KoPubWorld돋움체_Pro Medium"/>
                <a:ea typeface="KoPubWorld돋움체_Pro Medium"/>
                <a:cs typeface="KoPubWorld돋움체_Pro Medium"/>
                <a:sym typeface="KoPubWorld돋움체_Pro Medium"/>
              </a:rPr>
              <a:t>고객과 관련이 있거나 영향을 주는 요소</a:t>
            </a:r>
          </a:p>
        </p:txBody>
      </p:sp>
      <p:sp>
        <p:nvSpPr>
          <p:cNvPr id="12" name="1단계 발견하기">
            <a:extLst>
              <a:ext uri="{FF2B5EF4-FFF2-40B4-BE49-F238E27FC236}">
                <a16:creationId xmlns:a16="http://schemas.microsoft.com/office/drawing/2014/main" xmlns="" id="{F675BA20-3357-CD46-941D-401C01A30973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2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정의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4" name="표"/>
          <p:cNvGraphicFramePr/>
          <p:nvPr>
            <p:extLst>
              <p:ext uri="{D42A27DB-BD31-4B8C-83A1-F6EECF244321}">
                <p14:modId xmlns:p14="http://schemas.microsoft.com/office/powerpoint/2010/main" val="60983039"/>
              </p:ext>
            </p:extLst>
          </p:nvPr>
        </p:nvGraphicFramePr>
        <p:xfrm>
          <a:off x="180536" y="526031"/>
          <a:ext cx="5099923" cy="2500593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134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481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33743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단계</a:t>
                      </a:r>
                      <a:endParaRPr sz="800" dirty="0">
                        <a:solidFill>
                          <a:srgbClr val="FFFFFF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8B2622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spcBef>
                          <a:spcPts val="100"/>
                        </a:spcBef>
                        <a:defRPr sz="7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spcBef>
                          <a:spcPts val="100"/>
                        </a:spcBef>
                        <a:defRPr sz="7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spcBef>
                          <a:spcPts val="100"/>
                        </a:spcBef>
                        <a:defRPr sz="7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spcBef>
                          <a:spcPts val="100"/>
                        </a:spcBef>
                        <a:defRPr sz="7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spcBef>
                          <a:spcPts val="100"/>
                        </a:spcBef>
                        <a:defRPr sz="7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spcBef>
                          <a:spcPts val="100"/>
                        </a:spcBef>
                        <a:defRPr sz="7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1966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생각</a:t>
                      </a: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484848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9949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행동</a:t>
                      </a:r>
                      <a:endParaRPr sz="7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8571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감정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50800" indent="-50800" algn="just" defTabSz="153656">
                        <a:lnSpc>
                          <a:spcPct val="120000"/>
                        </a:lnSpc>
                        <a:buSzPct val="160000"/>
                        <a:buChar char="•"/>
                        <a:defRPr sz="500">
                          <a:solidFill>
                            <a:srgbClr val="5E5E5E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b="0" i="0" dirty="0" err="1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</a:rPr>
                        <a:t>매우만족</a:t>
                      </a:r>
                      <a:endParaRPr b="0" i="0" dirty="0">
                        <a:latin typeface="KoPubWorldDotum_Pro Light" pitchFamily="2" charset="-127"/>
                        <a:ea typeface="KoPubWorldDotum_Pro Light" pitchFamily="2" charset="-127"/>
                        <a:cs typeface="KoPubWorldDotum_Pro Light" pitchFamily="2" charset="-127"/>
                      </a:endParaRPr>
                    </a:p>
                    <a:p>
                      <a:pPr marL="50800" indent="-50800" algn="just" defTabSz="153656">
                        <a:lnSpc>
                          <a:spcPct val="120000"/>
                        </a:lnSpc>
                        <a:buSzPct val="160000"/>
                        <a:buChar char="•"/>
                        <a:defRPr sz="500">
                          <a:solidFill>
                            <a:srgbClr val="5E5E5E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b="0" i="0" dirty="0" err="1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</a:rPr>
                        <a:t>만족</a:t>
                      </a:r>
                      <a:endParaRPr b="0" i="0" dirty="0">
                        <a:latin typeface="KoPubWorldDotum_Pro Light" pitchFamily="2" charset="-127"/>
                        <a:ea typeface="KoPubWorldDotum_Pro Light" pitchFamily="2" charset="-127"/>
                        <a:cs typeface="KoPubWorldDotum_Pro Light" pitchFamily="2" charset="-127"/>
                      </a:endParaRPr>
                    </a:p>
                    <a:p>
                      <a:pPr marL="50800" indent="-50800" algn="just" defTabSz="153656">
                        <a:lnSpc>
                          <a:spcPct val="120000"/>
                        </a:lnSpc>
                        <a:buSzPct val="160000"/>
                        <a:buChar char="•"/>
                        <a:defRPr sz="500">
                          <a:solidFill>
                            <a:srgbClr val="5E5E5E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b="0" i="0" dirty="0" err="1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</a:rPr>
                        <a:t>보통</a:t>
                      </a:r>
                      <a:endParaRPr b="0" i="0" dirty="0">
                        <a:latin typeface="KoPubWorldDotum_Pro Light" pitchFamily="2" charset="-127"/>
                        <a:ea typeface="KoPubWorldDotum_Pro Light" pitchFamily="2" charset="-127"/>
                        <a:cs typeface="KoPubWorldDotum_Pro Light" pitchFamily="2" charset="-127"/>
                      </a:endParaRPr>
                    </a:p>
                    <a:p>
                      <a:pPr marL="50800" indent="-50800" algn="just" defTabSz="153656">
                        <a:lnSpc>
                          <a:spcPct val="120000"/>
                        </a:lnSpc>
                        <a:buSzPct val="160000"/>
                        <a:buChar char="•"/>
                        <a:defRPr sz="500">
                          <a:solidFill>
                            <a:srgbClr val="5E5E5E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b="0" i="0" dirty="0" err="1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</a:rPr>
                        <a:t>불만</a:t>
                      </a:r>
                      <a:endParaRPr b="0" i="0" dirty="0">
                        <a:latin typeface="KoPubWorldDotum_Pro Light" pitchFamily="2" charset="-127"/>
                        <a:ea typeface="KoPubWorldDotum_Pro Light" pitchFamily="2" charset="-127"/>
                        <a:cs typeface="KoPubWorldDotum_Pro Light" pitchFamily="2" charset="-127"/>
                      </a:endParaRPr>
                    </a:p>
                    <a:p>
                      <a:pPr marL="50800" indent="-50800" algn="just" defTabSz="153656">
                        <a:lnSpc>
                          <a:spcPct val="120000"/>
                        </a:lnSpc>
                        <a:buSzPct val="160000"/>
                        <a:buChar char="•"/>
                        <a:defRPr sz="500">
                          <a:solidFill>
                            <a:srgbClr val="5E5E5E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r>
                        <a:rPr b="0" i="0" dirty="0" err="1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</a:rPr>
                        <a:t>매우불만</a:t>
                      </a:r>
                      <a:endParaRPr b="0" i="0" dirty="0">
                        <a:latin typeface="KoPubWorldDotum_Pro Light" pitchFamily="2" charset="-127"/>
                        <a:ea typeface="KoPubWorldDotum_Pro Light" pitchFamily="2" charset="-127"/>
                        <a:cs typeface="KoPubWorldDotum_Pro Light" pitchFamily="2" charset="-127"/>
                      </a:endParaRPr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3509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 spc="-35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서비스</a:t>
                      </a:r>
                      <a:r>
                        <a:rPr sz="700" spc="-35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700" spc="-35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접점</a:t>
                      </a:r>
                      <a:endParaRPr sz="700" spc="-35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7602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강점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7537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약점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8937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7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기회</a:t>
                      </a:r>
                      <a:r>
                        <a:rPr sz="7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7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영역</a:t>
                      </a:r>
                      <a:endParaRPr sz="7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45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46" name="고객 여정 지도"/>
          <p:cNvSpPr txBox="1"/>
          <p:nvPr/>
        </p:nvSpPr>
        <p:spPr>
          <a:xfrm>
            <a:off x="157888" y="213853"/>
            <a:ext cx="1010440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고객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여정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지도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247" name="선"/>
          <p:cNvSpPr/>
          <p:nvPr/>
        </p:nvSpPr>
        <p:spPr>
          <a:xfrm>
            <a:off x="1057205" y="1625912"/>
            <a:ext cx="4217261" cy="1"/>
          </a:xfrm>
          <a:prstGeom prst="line">
            <a:avLst/>
          </a:prstGeom>
          <a:ln w="12700">
            <a:solidFill>
              <a:srgbClr val="8B2622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248" name="선"/>
          <p:cNvSpPr/>
          <p:nvPr/>
        </p:nvSpPr>
        <p:spPr>
          <a:xfrm>
            <a:off x="1057205" y="1414642"/>
            <a:ext cx="4217261" cy="1"/>
          </a:xfrm>
          <a:prstGeom prst="line">
            <a:avLst/>
          </a:prstGeom>
          <a:ln w="6350">
            <a:solidFill>
              <a:srgbClr val="8B2622"/>
            </a:solidFill>
            <a:custDash>
              <a:ds d="100000" sp="200000"/>
            </a:custDash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249" name="선"/>
          <p:cNvSpPr/>
          <p:nvPr/>
        </p:nvSpPr>
        <p:spPr>
          <a:xfrm>
            <a:off x="1057205" y="1516309"/>
            <a:ext cx="4217261" cy="1"/>
          </a:xfrm>
          <a:prstGeom prst="line">
            <a:avLst/>
          </a:prstGeom>
          <a:ln w="6350">
            <a:solidFill>
              <a:srgbClr val="8B2622"/>
            </a:solidFill>
            <a:custDash>
              <a:ds d="100000" sp="200000"/>
            </a:custDash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250" name="선"/>
          <p:cNvSpPr/>
          <p:nvPr/>
        </p:nvSpPr>
        <p:spPr>
          <a:xfrm>
            <a:off x="1057205" y="1740579"/>
            <a:ext cx="4217261" cy="1"/>
          </a:xfrm>
          <a:prstGeom prst="line">
            <a:avLst/>
          </a:prstGeom>
          <a:ln w="6350">
            <a:solidFill>
              <a:srgbClr val="8B2622"/>
            </a:solidFill>
            <a:custDash>
              <a:ds d="100000" sp="200000"/>
            </a:custDash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251" name="선"/>
          <p:cNvSpPr/>
          <p:nvPr/>
        </p:nvSpPr>
        <p:spPr>
          <a:xfrm>
            <a:off x="1057205" y="1837182"/>
            <a:ext cx="4217261" cy="1"/>
          </a:xfrm>
          <a:prstGeom prst="line">
            <a:avLst/>
          </a:prstGeom>
          <a:ln w="6350">
            <a:solidFill>
              <a:srgbClr val="8B2622"/>
            </a:solidFill>
            <a:custDash>
              <a:ds d="100000" sp="200000"/>
            </a:custDash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11" name="1단계 발견하기">
            <a:extLst>
              <a:ext uri="{FF2B5EF4-FFF2-40B4-BE49-F238E27FC236}">
                <a16:creationId xmlns:a16="http://schemas.microsoft.com/office/drawing/2014/main" xmlns="" id="{4577DEF1-6702-C049-9990-8E0B65881647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2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정의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4" name="표"/>
          <p:cNvGraphicFramePr/>
          <p:nvPr/>
        </p:nvGraphicFramePr>
        <p:xfrm>
          <a:off x="180536" y="522253"/>
          <a:ext cx="5099925" cy="242512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6999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999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999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5157"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문제점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문제를 기회로 바꾸는 질문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800">
                          <a:solidFill>
                            <a:srgbClr val="FFFFFF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솔루션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8B26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94"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3994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3994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3994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3994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929292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255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56" name="HMW (How might we)"/>
          <p:cNvSpPr txBox="1"/>
          <p:nvPr/>
        </p:nvSpPr>
        <p:spPr>
          <a:xfrm>
            <a:off x="157888" y="213853"/>
            <a:ext cx="1703259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HMW (How might we)</a:t>
            </a:r>
          </a:p>
        </p:txBody>
      </p:sp>
      <p:sp>
        <p:nvSpPr>
          <p:cNvPr id="257" name="화살표"/>
          <p:cNvSpPr/>
          <p:nvPr/>
        </p:nvSpPr>
        <p:spPr>
          <a:xfrm>
            <a:off x="1876505" y="521009"/>
            <a:ext cx="76040" cy="252364"/>
          </a:xfrm>
          <a:prstGeom prst="rightArrow">
            <a:avLst>
              <a:gd name="adj1" fmla="val 32000"/>
              <a:gd name="adj2" fmla="val 264009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58" name="화살표"/>
          <p:cNvSpPr/>
          <p:nvPr/>
        </p:nvSpPr>
        <p:spPr>
          <a:xfrm>
            <a:off x="3576717" y="521009"/>
            <a:ext cx="76041" cy="252364"/>
          </a:xfrm>
          <a:prstGeom prst="rightArrow">
            <a:avLst>
              <a:gd name="adj1" fmla="val 32000"/>
              <a:gd name="adj2" fmla="val 264009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1단계 발견하기">
            <a:extLst>
              <a:ext uri="{FF2B5EF4-FFF2-40B4-BE49-F238E27FC236}">
                <a16:creationId xmlns:a16="http://schemas.microsoft.com/office/drawing/2014/main" xmlns="" id="{BEAADBAC-5EFA-194E-AA5E-B302FC749814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3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개발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62" name="만다라트"/>
          <p:cNvSpPr txBox="1"/>
          <p:nvPr/>
        </p:nvSpPr>
        <p:spPr>
          <a:xfrm>
            <a:off x="157888" y="213853"/>
            <a:ext cx="621956" cy="23841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만다라트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grpSp>
        <p:nvGrpSpPr>
          <p:cNvPr id="272" name="그룹"/>
          <p:cNvGrpSpPr/>
          <p:nvPr/>
        </p:nvGrpSpPr>
        <p:grpSpPr>
          <a:xfrm>
            <a:off x="295514" y="662431"/>
            <a:ext cx="4818858" cy="2097854"/>
            <a:chOff x="0" y="0"/>
            <a:chExt cx="4818856" cy="2097853"/>
          </a:xfrm>
        </p:grpSpPr>
        <p:graphicFrame>
          <p:nvGraphicFramePr>
            <p:cNvPr id="263" name="표"/>
            <p:cNvGraphicFramePr/>
            <p:nvPr>
              <p:extLst>
                <p:ext uri="{D42A27DB-BD31-4B8C-83A1-F6EECF244321}">
                  <p14:modId xmlns:p14="http://schemas.microsoft.com/office/powerpoint/2010/main" val="3565571053"/>
                </p:ext>
              </p:extLst>
            </p:nvPr>
          </p:nvGraphicFramePr>
          <p:xfrm>
            <a:off x="1683875" y="752230"/>
            <a:ext cx="1468007" cy="599742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9336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1</a:t>
                        </a:r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2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3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4</a:t>
                        </a:r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sz="600" b="0" i="0" spc="-42" dirty="0" err="1">
                            <a:solidFill>
                              <a:srgbClr val="888889"/>
                            </a:solidFill>
                            <a:latin typeface="KoPubWorldDotum_Pro Medium" pitchFamily="2" charset="-127"/>
                            <a:ea typeface="KoPubWorldDotum_Pro Medium" pitchFamily="2" charset="-127"/>
                            <a:cs typeface="KoPubWorldDotum_Pro Medium" pitchFamily="2" charset="-127"/>
                            <a:sym typeface="Helvetica"/>
                          </a:rPr>
                          <a:t>핵심주제</a:t>
                        </a:r>
                        <a:endParaRPr sz="600" b="0" i="0" spc="-42" dirty="0">
                          <a:solidFill>
                            <a:srgbClr val="888889"/>
                          </a:solidFill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  <a:sym typeface="Helvetica"/>
                        </a:endParaRP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5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lang="en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</a:t>
                        </a:r>
                        <a:r>
                          <a:rPr sz="500" b="1" dirty="0" err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ea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 6</a:t>
                        </a:r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7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8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64" name="표"/>
            <p:cNvGraphicFramePr/>
            <p:nvPr>
              <p:extLst>
                <p:ext uri="{D42A27DB-BD31-4B8C-83A1-F6EECF244321}">
                  <p14:modId xmlns:p14="http://schemas.microsoft.com/office/powerpoint/2010/main" val="1934720101"/>
                </p:ext>
              </p:extLst>
            </p:nvPr>
          </p:nvGraphicFramePr>
          <p:xfrm>
            <a:off x="0" y="752230"/>
            <a:ext cx="1468007" cy="599742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9336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4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65" name="표"/>
            <p:cNvGraphicFramePr/>
            <p:nvPr>
              <p:extLst>
                <p:ext uri="{D42A27DB-BD31-4B8C-83A1-F6EECF244321}">
                  <p14:modId xmlns:p14="http://schemas.microsoft.com/office/powerpoint/2010/main" val="1878979492"/>
                </p:ext>
              </p:extLst>
            </p:nvPr>
          </p:nvGraphicFramePr>
          <p:xfrm>
            <a:off x="3357995" y="752230"/>
            <a:ext cx="1460861" cy="599742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6954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6954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6954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5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66" name="표"/>
            <p:cNvGraphicFramePr/>
            <p:nvPr>
              <p:extLst>
                <p:ext uri="{D42A27DB-BD31-4B8C-83A1-F6EECF244321}">
                  <p14:modId xmlns:p14="http://schemas.microsoft.com/office/powerpoint/2010/main" val="1176845013"/>
                </p:ext>
              </p:extLst>
            </p:nvPr>
          </p:nvGraphicFramePr>
          <p:xfrm>
            <a:off x="1683875" y="0"/>
            <a:ext cx="1468007" cy="597045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9336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2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67" name="표"/>
            <p:cNvGraphicFramePr/>
            <p:nvPr>
              <p:extLst>
                <p:ext uri="{D42A27DB-BD31-4B8C-83A1-F6EECF244321}">
                  <p14:modId xmlns:p14="http://schemas.microsoft.com/office/powerpoint/2010/main" val="2446493424"/>
                </p:ext>
              </p:extLst>
            </p:nvPr>
          </p:nvGraphicFramePr>
          <p:xfrm>
            <a:off x="0" y="0"/>
            <a:ext cx="1468007" cy="597045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9336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1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68" name="표"/>
            <p:cNvGraphicFramePr/>
            <p:nvPr>
              <p:extLst>
                <p:ext uri="{D42A27DB-BD31-4B8C-83A1-F6EECF244321}">
                  <p14:modId xmlns:p14="http://schemas.microsoft.com/office/powerpoint/2010/main" val="2973626054"/>
                </p:ext>
              </p:extLst>
            </p:nvPr>
          </p:nvGraphicFramePr>
          <p:xfrm>
            <a:off x="3357995" y="0"/>
            <a:ext cx="1460861" cy="597045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6954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6954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6954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3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015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 b="1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69" name="표"/>
            <p:cNvGraphicFramePr/>
            <p:nvPr>
              <p:extLst>
                <p:ext uri="{D42A27DB-BD31-4B8C-83A1-F6EECF244321}">
                  <p14:modId xmlns:p14="http://schemas.microsoft.com/office/powerpoint/2010/main" val="2201773676"/>
                </p:ext>
              </p:extLst>
            </p:nvPr>
          </p:nvGraphicFramePr>
          <p:xfrm>
            <a:off x="1683875" y="1498111"/>
            <a:ext cx="1468007" cy="599742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9336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7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70" name="표"/>
            <p:cNvGraphicFramePr/>
            <p:nvPr>
              <p:extLst>
                <p:ext uri="{D42A27DB-BD31-4B8C-83A1-F6EECF244321}">
                  <p14:modId xmlns:p14="http://schemas.microsoft.com/office/powerpoint/2010/main" val="388829836"/>
                </p:ext>
              </p:extLst>
            </p:nvPr>
          </p:nvGraphicFramePr>
          <p:xfrm>
            <a:off x="0" y="1498111"/>
            <a:ext cx="1468007" cy="599742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9336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9336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6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  <p:graphicFrame>
          <p:nvGraphicFramePr>
            <p:cNvPr id="271" name="표"/>
            <p:cNvGraphicFramePr/>
            <p:nvPr>
              <p:extLst>
                <p:ext uri="{D42A27DB-BD31-4B8C-83A1-F6EECF244321}">
                  <p14:modId xmlns:p14="http://schemas.microsoft.com/office/powerpoint/2010/main" val="396635805"/>
                </p:ext>
              </p:extLst>
            </p:nvPr>
          </p:nvGraphicFramePr>
          <p:xfrm>
            <a:off x="3357995" y="1498111"/>
            <a:ext cx="1460861" cy="599742"/>
          </p:xfrm>
          <a:graphic>
            <a:graphicData uri="http://schemas.openxmlformats.org/drawingml/2006/table">
              <a:tbl>
                <a:tblPr>
                  <a:tableStyleId>{4C3C2611-4C71-4FC5-86AE-919BDF0F9419}</a:tableStyleId>
                </a:tblPr>
                <a:tblGrid>
                  <a:gridCol w="486954">
                    <a:extLst>
                      <a:ext uri="{9D8B030D-6E8A-4147-A177-3AD203B41FA5}">
                        <a16:colId xmlns:a16="http://schemas.microsoft.com/office/drawing/2014/main" xmlns="" val="20000"/>
                      </a:ext>
                    </a:extLst>
                  </a:gridCol>
                  <a:gridCol w="486954">
                    <a:extLst>
                      <a:ext uri="{9D8B030D-6E8A-4147-A177-3AD203B41FA5}">
                        <a16:colId xmlns:a16="http://schemas.microsoft.com/office/drawing/2014/main" xmlns="" val="20001"/>
                      </a:ext>
                    </a:extLst>
                  </a:gridCol>
                  <a:gridCol w="486954">
                    <a:extLst>
                      <a:ext uri="{9D8B030D-6E8A-4147-A177-3AD203B41FA5}">
                        <a16:colId xmlns:a16="http://schemas.microsoft.com/office/drawing/2014/main" xmlns="" val="20002"/>
                      </a:ext>
                    </a:extLst>
                  </a:gridCol>
                </a:tblGrid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 w="15240">
                        <a:solidFill>
                          <a:srgbClr val="8B2622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0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1800"/>
                        </a:pPr>
                        <a:r>
                          <a:rPr lang="en-US" altLang="x-none"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I</a:t>
                        </a:r>
                        <a:r>
                          <a:rPr sz="500" b="1" dirty="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rPr>
                          <a:t>dea 8</a:t>
                        </a:r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  <a:solidFill>
                        <a:srgbClr val="8B2622">
                          <a:alpha val="30986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>
                        <a:solidFill>
                          <a:srgbClr val="888889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1"/>
                    </a:ext>
                  </a:extLst>
                </a:tr>
                <a:tr h="199914"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 w="15240">
                        <a:solidFill>
                          <a:srgbClr val="8B2622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>
                        <a:solidFill>
                          <a:srgbClr val="888889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tc>
                    <a:txBody>
                      <a:bodyPr/>
                      <a:lstStyle/>
                      <a:p>
                        <a:pPr defTabSz="153656">
                          <a:defRPr sz="500">
                            <a:solidFill>
                              <a:srgbClr val="888889"/>
                            </a:solidFill>
                            <a:latin typeface="Helvetica"/>
                            <a:ea typeface="Helvetica"/>
                            <a:cs typeface="Helvetica"/>
                            <a:sym typeface="Helvetica"/>
                          </a:defRPr>
                        </a:pPr>
                        <a:endParaRPr dirty="0"/>
                      </a:p>
                    </a:txBody>
                    <a:tcPr marL="50800" marR="50800" marT="50800" marB="50800" anchor="ctr" horzOverflow="overflow">
                      <a:lnL>
                        <a:solidFill>
                          <a:srgbClr val="888889"/>
                        </a:solidFill>
                        <a:miter lim="400000"/>
                      </a:lnL>
                      <a:lnR w="15240">
                        <a:solidFill>
                          <a:srgbClr val="8B2622"/>
                        </a:solidFill>
                        <a:miter lim="400000"/>
                      </a:lnR>
                      <a:lnT>
                        <a:solidFill>
                          <a:srgbClr val="888889"/>
                        </a:solidFill>
                        <a:miter lim="400000"/>
                      </a:lnT>
                      <a:lnB w="15240">
                        <a:solidFill>
                          <a:srgbClr val="8B2622"/>
                        </a:solidFill>
                        <a:miter lim="400000"/>
                      </a:lnB>
                    </a:tcPr>
                  </a:tc>
                  <a:extLst>
                    <a:ext uri="{0D108BD9-81ED-4DB2-BD59-A6C34878D82A}">
                      <a16:rowId xmlns:a16="http://schemas.microsoft.com/office/drawing/2014/main" xmlns="" val="10002"/>
                    </a:ext>
                  </a:extLst>
                </a:tr>
              </a:tbl>
            </a:graphicData>
          </a:graphic>
        </p:graphicFrame>
      </p:grpSp>
      <p:sp>
        <p:nvSpPr>
          <p:cNvPr id="15" name="1단계 발견하기">
            <a:extLst>
              <a:ext uri="{FF2B5EF4-FFF2-40B4-BE49-F238E27FC236}">
                <a16:creationId xmlns:a16="http://schemas.microsoft.com/office/drawing/2014/main" xmlns="" id="{E3829155-AC51-5F48-AD7F-2FCC897F8F78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3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개발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5" name="표"/>
          <p:cNvGraphicFramePr/>
          <p:nvPr>
            <p:extLst>
              <p:ext uri="{D42A27DB-BD31-4B8C-83A1-F6EECF244321}">
                <p14:modId xmlns:p14="http://schemas.microsoft.com/office/powerpoint/2010/main" val="3542208694"/>
              </p:ext>
            </p:extLst>
          </p:nvPr>
        </p:nvGraphicFramePr>
        <p:xfrm>
          <a:off x="180536" y="522253"/>
          <a:ext cx="5099926" cy="256144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5418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581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33720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아이디어명</a:t>
                      </a:r>
                      <a:r>
                        <a:rPr dirty="0"/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아이디어의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정체성에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대한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한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마디</a:t>
                      </a: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/>
                        <a:t/>
                      </a:r>
                      <a:br>
                        <a:rPr dirty="0"/>
                      </a:b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51449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아이디어 설명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아이디어 주요 기능과 사용 과정/문제를 해결하는 상황 서술</a:t>
                      </a:r>
                    </a:p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/>
                      </a:r>
                      <a:br/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그림/설명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아이디어를 설명하는 그림</a:t>
                      </a:r>
                      <a:r>
                        <a:t/>
                      </a:r>
                      <a:br/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12700">
                      <a:solidFill>
                        <a:srgbClr val="88888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5570">
                <a:tc rowSpan="2"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배경 및 의도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아이디어를 떠올리게 된 이유∙배경</a:t>
                      </a:r>
                      <a:r>
                        <a:t/>
                      </a:r>
                      <a:br/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타깃 고객 </a:t>
                      </a:r>
                      <a:r>
                        <a:rPr sz="50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아이디어 대상</a:t>
                      </a:r>
                      <a:r>
                        <a:t/>
                      </a:r>
                      <a:br/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12700">
                      <a:solidFill>
                        <a:srgbClr val="88888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8633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사용자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이점</a:t>
                      </a:r>
                      <a:r>
                        <a:rPr dirty="0"/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아이디어로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인해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사용자가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얻게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되는</a:t>
                      </a:r>
                      <a:r>
                        <a:rPr sz="500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혜택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endParaRPr sz="500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12700">
                      <a:solidFill>
                        <a:srgbClr val="88888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76" name="아이디어 캔버스"/>
          <p:cNvSpPr txBox="1"/>
          <p:nvPr/>
        </p:nvSpPr>
        <p:spPr>
          <a:xfrm>
            <a:off x="157888" y="213853"/>
            <a:ext cx="1116238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아이디어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캔버스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277" name="아이디어 한 줄 설명 차별화되는 특징"/>
          <p:cNvSpPr txBox="1"/>
          <p:nvPr/>
        </p:nvSpPr>
        <p:spPr>
          <a:xfrm>
            <a:off x="2293233" y="502854"/>
            <a:ext cx="1280553" cy="2638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algn="l" defTabSz="153656">
              <a:defRPr sz="8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rPr dirty="0" err="1"/>
              <a:t>아이디어</a:t>
            </a:r>
            <a:r>
              <a:rPr dirty="0"/>
              <a:t> </a:t>
            </a:r>
            <a:r>
              <a:rPr dirty="0" err="1"/>
              <a:t>한</a:t>
            </a:r>
            <a:r>
              <a:rPr dirty="0"/>
              <a:t> </a:t>
            </a:r>
            <a:r>
              <a:rPr dirty="0" err="1"/>
              <a:t>줄</a:t>
            </a:r>
            <a:r>
              <a:rPr dirty="0"/>
              <a:t> </a:t>
            </a:r>
            <a:r>
              <a:rPr dirty="0" err="1"/>
              <a:t>설명</a:t>
            </a:r>
            <a:r>
              <a:rPr dirty="0"/>
              <a:t> </a:t>
            </a:r>
            <a:r>
              <a:rPr sz="500" dirty="0" err="1">
                <a:solidFill>
                  <a:srgbClr val="888889"/>
                </a:solidFill>
                <a:latin typeface="KoPubWorld돋움체_Pro Medium"/>
                <a:ea typeface="KoPubWorld돋움체_Pro Medium"/>
                <a:cs typeface="KoPubWorld돋움체_Pro Medium"/>
                <a:sym typeface="KoPubWorld돋움체_Pro Medium"/>
              </a:rPr>
              <a:t>차별화되는</a:t>
            </a:r>
            <a:r>
              <a:rPr sz="500" dirty="0">
                <a:solidFill>
                  <a:srgbClr val="888889"/>
                </a:solidFill>
                <a:latin typeface="KoPubWorld돋움체_Pro Medium"/>
                <a:ea typeface="KoPubWorld돋움체_Pro Medium"/>
                <a:cs typeface="KoPubWorld돋움체_Pro Medium"/>
                <a:sym typeface="KoPubWorld돋움체_Pro Medium"/>
              </a:rPr>
              <a:t> </a:t>
            </a:r>
            <a:r>
              <a:rPr sz="500" dirty="0" err="1">
                <a:solidFill>
                  <a:srgbClr val="888889"/>
                </a:solidFill>
                <a:latin typeface="KoPubWorld돋움체_Pro Medium"/>
                <a:ea typeface="KoPubWorld돋움체_Pro Medium"/>
                <a:cs typeface="KoPubWorld돋움체_Pro Medium"/>
                <a:sym typeface="KoPubWorld돋움체_Pro Medium"/>
              </a:rPr>
              <a:t>특징</a:t>
            </a:r>
            <a:endParaRPr sz="500" dirty="0">
              <a:solidFill>
                <a:srgbClr val="888889"/>
              </a:solidFill>
              <a:latin typeface="KoPubWorld돋움체_Pro Medium"/>
              <a:ea typeface="KoPubWorld돋움체_Pro Medium"/>
              <a:cs typeface="KoPubWorld돋움체_Pro Medium"/>
              <a:sym typeface="KoPubWorld돋움체_Pro Medium"/>
            </a:endParaRPr>
          </a:p>
        </p:txBody>
      </p:sp>
      <p:sp>
        <p:nvSpPr>
          <p:cNvPr id="278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79" name="선"/>
          <p:cNvSpPr/>
          <p:nvPr/>
        </p:nvSpPr>
        <p:spPr>
          <a:xfrm flipV="1">
            <a:off x="2263622" y="557473"/>
            <a:ext cx="1" cy="268231"/>
          </a:xfrm>
          <a:prstGeom prst="line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8" name="1단계 발견하기">
            <a:extLst>
              <a:ext uri="{FF2B5EF4-FFF2-40B4-BE49-F238E27FC236}">
                <a16:creationId xmlns:a16="http://schemas.microsoft.com/office/drawing/2014/main" xmlns="" id="{FD961016-E3E4-F544-A11A-614F9E2AE9B6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3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개발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2" name="표"/>
          <p:cNvGraphicFramePr/>
          <p:nvPr/>
        </p:nvGraphicFramePr>
        <p:xfrm>
          <a:off x="180536" y="522253"/>
          <a:ext cx="5099926" cy="2652559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5418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581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08453">
                <a:tc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>제목  </a:t>
                      </a:r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t/>
                      </a:r>
                      <a:br/>
                      <a:endParaRPr sz="50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30919">
                <a:tc gridSpan="2">
                  <a:txBody>
                    <a:bodyPr/>
                    <a:lstStyle/>
                    <a:p>
                      <a:pPr marL="12700" algn="l" defTabSz="153656"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dirty="0"/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83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84" name="서비스 시나리오"/>
          <p:cNvSpPr txBox="1"/>
          <p:nvPr/>
        </p:nvSpPr>
        <p:spPr>
          <a:xfrm>
            <a:off x="157888" y="213853"/>
            <a:ext cx="1116238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서비스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시나리오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285" name="타깃 고객"/>
          <p:cNvSpPr txBox="1"/>
          <p:nvPr/>
        </p:nvSpPr>
        <p:spPr>
          <a:xfrm>
            <a:off x="3205253" y="548519"/>
            <a:ext cx="431762" cy="1749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8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타깃 고객</a:t>
            </a:r>
          </a:p>
        </p:txBody>
      </p:sp>
      <p:sp>
        <p:nvSpPr>
          <p:cNvPr id="286" name="선"/>
          <p:cNvSpPr/>
          <p:nvPr/>
        </p:nvSpPr>
        <p:spPr>
          <a:xfrm flipV="1">
            <a:off x="3186765" y="557473"/>
            <a:ext cx="1" cy="139818"/>
          </a:xfrm>
          <a:prstGeom prst="line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AA068F58-D696-2947-BA81-F289FA24FFDB}"/>
              </a:ext>
            </a:extLst>
          </p:cNvPr>
          <p:cNvGrpSpPr/>
          <p:nvPr/>
        </p:nvGrpSpPr>
        <p:grpSpPr>
          <a:xfrm>
            <a:off x="263796" y="1018043"/>
            <a:ext cx="4933408" cy="846753"/>
            <a:chOff x="263796" y="937355"/>
            <a:chExt cx="4933408" cy="980806"/>
          </a:xfrm>
        </p:grpSpPr>
        <p:sp>
          <p:nvSpPr>
            <p:cNvPr id="287" name="직사각형"/>
            <p:cNvSpPr/>
            <p:nvPr/>
          </p:nvSpPr>
          <p:spPr>
            <a:xfrm>
              <a:off x="263796" y="937355"/>
              <a:ext cx="1188490" cy="980806"/>
            </a:xfrm>
            <a:prstGeom prst="rect">
              <a:avLst/>
            </a:prstGeom>
            <a:ln w="12700">
              <a:solidFill>
                <a:srgbClr val="888889"/>
              </a:solidFill>
              <a:miter lim="400000"/>
            </a:ln>
          </p:spPr>
          <p:txBody>
            <a:bodyPr lIns="11257" tIns="11257" rIns="11257" bIns="11257" anchor="ctr"/>
            <a:lstStyle/>
            <a:p>
              <a:pPr defTabSz="191087">
                <a:defRPr sz="6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88" name="직사각형"/>
            <p:cNvSpPr/>
            <p:nvPr/>
          </p:nvSpPr>
          <p:spPr>
            <a:xfrm>
              <a:off x="1512102" y="937355"/>
              <a:ext cx="1188490" cy="980806"/>
            </a:xfrm>
            <a:prstGeom prst="rect">
              <a:avLst/>
            </a:prstGeom>
            <a:ln w="12700">
              <a:solidFill>
                <a:srgbClr val="888889"/>
              </a:solidFill>
              <a:miter lim="400000"/>
            </a:ln>
          </p:spPr>
          <p:txBody>
            <a:bodyPr lIns="11257" tIns="11257" rIns="11257" bIns="11257" anchor="ctr"/>
            <a:lstStyle/>
            <a:p>
              <a:pPr defTabSz="191087">
                <a:defRPr sz="6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89" name="직사각형"/>
            <p:cNvSpPr/>
            <p:nvPr/>
          </p:nvSpPr>
          <p:spPr>
            <a:xfrm>
              <a:off x="2760408" y="937355"/>
              <a:ext cx="1188490" cy="980806"/>
            </a:xfrm>
            <a:prstGeom prst="rect">
              <a:avLst/>
            </a:prstGeom>
            <a:ln w="12700">
              <a:solidFill>
                <a:srgbClr val="888889"/>
              </a:solidFill>
              <a:miter lim="400000"/>
            </a:ln>
          </p:spPr>
          <p:txBody>
            <a:bodyPr lIns="11257" tIns="11257" rIns="11257" bIns="11257" anchor="ctr"/>
            <a:lstStyle/>
            <a:p>
              <a:pPr defTabSz="191087">
                <a:defRPr sz="6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290" name="직사각형"/>
            <p:cNvSpPr/>
            <p:nvPr/>
          </p:nvSpPr>
          <p:spPr>
            <a:xfrm>
              <a:off x="4008714" y="937355"/>
              <a:ext cx="1188490" cy="980806"/>
            </a:xfrm>
            <a:prstGeom prst="rect">
              <a:avLst/>
            </a:prstGeom>
            <a:ln w="12700">
              <a:solidFill>
                <a:srgbClr val="888889"/>
              </a:solidFill>
              <a:miter lim="400000"/>
            </a:ln>
          </p:spPr>
          <p:txBody>
            <a:bodyPr lIns="11257" tIns="11257" rIns="11257" bIns="11257" anchor="ctr"/>
            <a:lstStyle/>
            <a:p>
              <a:pPr defTabSz="191087">
                <a:defRPr sz="6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  <p:sp>
        <p:nvSpPr>
          <p:cNvPr id="291" name="#SCENE NO.____"/>
          <p:cNvSpPr txBox="1"/>
          <p:nvPr/>
        </p:nvSpPr>
        <p:spPr>
          <a:xfrm>
            <a:off x="241187" y="783799"/>
            <a:ext cx="544296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#SCENE NO.____</a:t>
            </a:r>
          </a:p>
        </p:txBody>
      </p:sp>
      <p:sp>
        <p:nvSpPr>
          <p:cNvPr id="292" name="(간단히 그림 또는 사진 부착)"/>
          <p:cNvSpPr txBox="1"/>
          <p:nvPr/>
        </p:nvSpPr>
        <p:spPr>
          <a:xfrm>
            <a:off x="769491" y="783799"/>
            <a:ext cx="608343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pc="-8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(간단히 그림 또는 사진 부착)</a:t>
            </a:r>
          </a:p>
        </p:txBody>
      </p:sp>
      <p:sp>
        <p:nvSpPr>
          <p:cNvPr id="293" name="#NO.____"/>
          <p:cNvSpPr txBox="1"/>
          <p:nvPr/>
        </p:nvSpPr>
        <p:spPr>
          <a:xfrm>
            <a:off x="1492434" y="783799"/>
            <a:ext cx="322618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#NO.____</a:t>
            </a:r>
          </a:p>
        </p:txBody>
      </p:sp>
      <p:sp>
        <p:nvSpPr>
          <p:cNvPr id="294" name="#NO.____"/>
          <p:cNvSpPr txBox="1"/>
          <p:nvPr/>
        </p:nvSpPr>
        <p:spPr>
          <a:xfrm>
            <a:off x="2743682" y="783799"/>
            <a:ext cx="322618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#NO.____</a:t>
            </a:r>
          </a:p>
        </p:txBody>
      </p:sp>
      <p:sp>
        <p:nvSpPr>
          <p:cNvPr id="295" name="#NO.____"/>
          <p:cNvSpPr txBox="1"/>
          <p:nvPr/>
        </p:nvSpPr>
        <p:spPr>
          <a:xfrm>
            <a:off x="3978246" y="783799"/>
            <a:ext cx="322618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#NO.____</a:t>
            </a:r>
          </a:p>
        </p:txBody>
      </p:sp>
      <p:sp>
        <p:nvSpPr>
          <p:cNvPr id="296" name="장면 설명 (사용자 BENEFIT 관점에서 서술)"/>
          <p:cNvSpPr txBox="1"/>
          <p:nvPr/>
        </p:nvSpPr>
        <p:spPr>
          <a:xfrm>
            <a:off x="241187" y="1912702"/>
            <a:ext cx="983450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장면 설명 </a:t>
            </a:r>
            <a:r>
              <a:rPr sz="400">
                <a:solidFill>
                  <a:srgbClr val="888889"/>
                </a:solidFill>
              </a:rPr>
              <a:t>(사용자 BENEFIT 관점에서 서술)</a:t>
            </a:r>
          </a:p>
        </p:txBody>
      </p:sp>
      <p:sp>
        <p:nvSpPr>
          <p:cNvPr id="297" name="장면 설명 (사용자 BENEFIT 관점에서 서술)"/>
          <p:cNvSpPr txBox="1"/>
          <p:nvPr/>
        </p:nvSpPr>
        <p:spPr>
          <a:xfrm>
            <a:off x="1486873" y="1912702"/>
            <a:ext cx="983450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장면 설명 </a:t>
            </a:r>
            <a:r>
              <a:rPr sz="400">
                <a:solidFill>
                  <a:srgbClr val="888889"/>
                </a:solidFill>
              </a:rPr>
              <a:t>(사용자 BENEFIT 관점에서 서술)</a:t>
            </a:r>
          </a:p>
        </p:txBody>
      </p:sp>
      <p:sp>
        <p:nvSpPr>
          <p:cNvPr id="298" name="장면 설명 (사용자 BENEFIT 관점에서 서술)"/>
          <p:cNvSpPr txBox="1"/>
          <p:nvPr/>
        </p:nvSpPr>
        <p:spPr>
          <a:xfrm>
            <a:off x="2730500" y="1912702"/>
            <a:ext cx="983449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장면 설명 </a:t>
            </a:r>
            <a:r>
              <a:rPr sz="400">
                <a:solidFill>
                  <a:srgbClr val="888889"/>
                </a:solidFill>
              </a:rPr>
              <a:t>(사용자 BENEFIT 관점에서 서술)</a:t>
            </a:r>
          </a:p>
        </p:txBody>
      </p:sp>
      <p:sp>
        <p:nvSpPr>
          <p:cNvPr id="299" name="장면 설명 (사용자 BENEFIT 관점에서 서술)"/>
          <p:cNvSpPr txBox="1"/>
          <p:nvPr/>
        </p:nvSpPr>
        <p:spPr>
          <a:xfrm>
            <a:off x="3978246" y="1912702"/>
            <a:ext cx="983449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/>
          <a:p>
            <a: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pPr>
            <a:r>
              <a:t>장면 설명 </a:t>
            </a:r>
            <a:r>
              <a:rPr sz="400">
                <a:solidFill>
                  <a:srgbClr val="888889"/>
                </a:solidFill>
              </a:rPr>
              <a:t>(사용자 BENEFIT 관점에서 서술)</a:t>
            </a:r>
          </a:p>
        </p:txBody>
      </p:sp>
      <p:grpSp>
        <p:nvGrpSpPr>
          <p:cNvPr id="303" name="그룹"/>
          <p:cNvGrpSpPr/>
          <p:nvPr/>
        </p:nvGrpSpPr>
        <p:grpSpPr>
          <a:xfrm>
            <a:off x="269425" y="2138811"/>
            <a:ext cx="1178609" cy="281785"/>
            <a:chOff x="0" y="0"/>
            <a:chExt cx="1178608" cy="281783"/>
          </a:xfrm>
        </p:grpSpPr>
        <p:sp>
          <p:nvSpPr>
            <p:cNvPr id="300" name="선"/>
            <p:cNvSpPr/>
            <p:nvPr/>
          </p:nvSpPr>
          <p:spPr>
            <a:xfrm>
              <a:off x="0" y="0"/>
              <a:ext cx="1178609" cy="0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01" name="선"/>
            <p:cNvSpPr/>
            <p:nvPr/>
          </p:nvSpPr>
          <p:spPr>
            <a:xfrm>
              <a:off x="0" y="140891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02" name="선"/>
            <p:cNvSpPr/>
            <p:nvPr/>
          </p:nvSpPr>
          <p:spPr>
            <a:xfrm>
              <a:off x="0" y="281783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</p:grpSp>
      <p:grpSp>
        <p:nvGrpSpPr>
          <p:cNvPr id="307" name="그룹"/>
          <p:cNvGrpSpPr/>
          <p:nvPr/>
        </p:nvGrpSpPr>
        <p:grpSpPr>
          <a:xfrm>
            <a:off x="1512447" y="2138811"/>
            <a:ext cx="1178610" cy="281785"/>
            <a:chOff x="0" y="0"/>
            <a:chExt cx="1178608" cy="281783"/>
          </a:xfrm>
        </p:grpSpPr>
        <p:sp>
          <p:nvSpPr>
            <p:cNvPr id="304" name="선"/>
            <p:cNvSpPr/>
            <p:nvPr/>
          </p:nvSpPr>
          <p:spPr>
            <a:xfrm>
              <a:off x="0" y="0"/>
              <a:ext cx="1178609" cy="0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05" name="선"/>
            <p:cNvSpPr/>
            <p:nvPr/>
          </p:nvSpPr>
          <p:spPr>
            <a:xfrm>
              <a:off x="0" y="140891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06" name="선"/>
            <p:cNvSpPr/>
            <p:nvPr/>
          </p:nvSpPr>
          <p:spPr>
            <a:xfrm>
              <a:off x="0" y="281783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</p:grpSp>
      <p:grpSp>
        <p:nvGrpSpPr>
          <p:cNvPr id="311" name="그룹"/>
          <p:cNvGrpSpPr/>
          <p:nvPr/>
        </p:nvGrpSpPr>
        <p:grpSpPr>
          <a:xfrm>
            <a:off x="2755469" y="2138811"/>
            <a:ext cx="1178610" cy="281785"/>
            <a:chOff x="0" y="0"/>
            <a:chExt cx="1178608" cy="281783"/>
          </a:xfrm>
        </p:grpSpPr>
        <p:sp>
          <p:nvSpPr>
            <p:cNvPr id="308" name="선"/>
            <p:cNvSpPr/>
            <p:nvPr/>
          </p:nvSpPr>
          <p:spPr>
            <a:xfrm>
              <a:off x="0" y="0"/>
              <a:ext cx="1178609" cy="0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09" name="선"/>
            <p:cNvSpPr/>
            <p:nvPr/>
          </p:nvSpPr>
          <p:spPr>
            <a:xfrm>
              <a:off x="0" y="140891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10" name="선"/>
            <p:cNvSpPr/>
            <p:nvPr/>
          </p:nvSpPr>
          <p:spPr>
            <a:xfrm>
              <a:off x="0" y="281783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</p:grpSp>
      <p:grpSp>
        <p:nvGrpSpPr>
          <p:cNvPr id="315" name="그룹"/>
          <p:cNvGrpSpPr/>
          <p:nvPr/>
        </p:nvGrpSpPr>
        <p:grpSpPr>
          <a:xfrm>
            <a:off x="3998492" y="2138811"/>
            <a:ext cx="1178609" cy="281785"/>
            <a:chOff x="0" y="0"/>
            <a:chExt cx="1178608" cy="281783"/>
          </a:xfrm>
        </p:grpSpPr>
        <p:sp>
          <p:nvSpPr>
            <p:cNvPr id="312" name="선"/>
            <p:cNvSpPr/>
            <p:nvPr/>
          </p:nvSpPr>
          <p:spPr>
            <a:xfrm>
              <a:off x="0" y="0"/>
              <a:ext cx="1178609" cy="0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13" name="선"/>
            <p:cNvSpPr/>
            <p:nvPr/>
          </p:nvSpPr>
          <p:spPr>
            <a:xfrm>
              <a:off x="0" y="140891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  <p:sp>
          <p:nvSpPr>
            <p:cNvPr id="314" name="선"/>
            <p:cNvSpPr/>
            <p:nvPr/>
          </p:nvSpPr>
          <p:spPr>
            <a:xfrm>
              <a:off x="0" y="281783"/>
              <a:ext cx="1178609" cy="1"/>
            </a:xfrm>
            <a:prstGeom prst="line">
              <a:avLst/>
            </a:prstGeom>
            <a:noFill/>
            <a:ln w="3175" cap="flat">
              <a:solidFill>
                <a:srgbClr val="888889"/>
              </a:solidFill>
              <a:prstDash val="solid"/>
              <a:miter lim="400000"/>
            </a:ln>
            <a:effectLst/>
          </p:spPr>
          <p:txBody>
            <a:bodyPr wrap="square" lIns="11257" tIns="11257" rIns="11257" bIns="11257" numCol="1" anchor="ctr">
              <a:noAutofit/>
            </a:bodyPr>
            <a:lstStyle/>
            <a:p>
              <a:endParaRPr/>
            </a:p>
          </p:txBody>
        </p:sp>
      </p:grpSp>
      <p:sp>
        <p:nvSpPr>
          <p:cNvPr id="316" name="터치 포인트"/>
          <p:cNvSpPr txBox="1"/>
          <p:nvPr/>
        </p:nvSpPr>
        <p:spPr>
          <a:xfrm>
            <a:off x="241187" y="2541106"/>
            <a:ext cx="343192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터치 포인트</a:t>
            </a:r>
          </a:p>
        </p:txBody>
      </p:sp>
      <p:sp>
        <p:nvSpPr>
          <p:cNvPr id="317" name="선"/>
          <p:cNvSpPr/>
          <p:nvPr/>
        </p:nvSpPr>
        <p:spPr>
          <a:xfrm>
            <a:off x="269425" y="2665150"/>
            <a:ext cx="1178609" cy="1"/>
          </a:xfrm>
          <a:prstGeom prst="line">
            <a:avLst/>
          </a:prstGeom>
          <a:ln w="1270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18" name="선"/>
          <p:cNvSpPr/>
          <p:nvPr/>
        </p:nvSpPr>
        <p:spPr>
          <a:xfrm>
            <a:off x="1512447" y="2665150"/>
            <a:ext cx="1178610" cy="1"/>
          </a:xfrm>
          <a:prstGeom prst="line">
            <a:avLst/>
          </a:prstGeom>
          <a:ln w="1270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19" name="선"/>
          <p:cNvSpPr/>
          <p:nvPr/>
        </p:nvSpPr>
        <p:spPr>
          <a:xfrm>
            <a:off x="2755469" y="2665150"/>
            <a:ext cx="1178610" cy="1"/>
          </a:xfrm>
          <a:prstGeom prst="line">
            <a:avLst/>
          </a:prstGeom>
          <a:ln w="1270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20" name="선"/>
          <p:cNvSpPr/>
          <p:nvPr/>
        </p:nvSpPr>
        <p:spPr>
          <a:xfrm>
            <a:off x="3998492" y="2665150"/>
            <a:ext cx="1178609" cy="1"/>
          </a:xfrm>
          <a:prstGeom prst="line">
            <a:avLst/>
          </a:prstGeom>
          <a:ln w="1270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21" name="터치 포인트"/>
          <p:cNvSpPr txBox="1"/>
          <p:nvPr/>
        </p:nvSpPr>
        <p:spPr>
          <a:xfrm>
            <a:off x="1487708" y="2541106"/>
            <a:ext cx="343192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터치 포인트</a:t>
            </a:r>
          </a:p>
        </p:txBody>
      </p:sp>
      <p:sp>
        <p:nvSpPr>
          <p:cNvPr id="322" name="터치 포인트"/>
          <p:cNvSpPr txBox="1"/>
          <p:nvPr/>
        </p:nvSpPr>
        <p:spPr>
          <a:xfrm>
            <a:off x="2734385" y="2541106"/>
            <a:ext cx="343192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터치 포인트</a:t>
            </a:r>
          </a:p>
        </p:txBody>
      </p:sp>
      <p:sp>
        <p:nvSpPr>
          <p:cNvPr id="323" name="터치 포인트"/>
          <p:cNvSpPr txBox="1"/>
          <p:nvPr/>
        </p:nvSpPr>
        <p:spPr>
          <a:xfrm>
            <a:off x="3975345" y="2541106"/>
            <a:ext cx="343192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터치 포인트</a:t>
            </a:r>
          </a:p>
        </p:txBody>
      </p:sp>
      <p:sp>
        <p:nvSpPr>
          <p:cNvPr id="45" name="1단계 발견하기">
            <a:extLst>
              <a:ext uri="{FF2B5EF4-FFF2-40B4-BE49-F238E27FC236}">
                <a16:creationId xmlns:a16="http://schemas.microsoft.com/office/drawing/2014/main" xmlns="" id="{C9F8DE5A-1954-5D4D-AC09-98DF9469F399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3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개발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6" name="표"/>
          <p:cNvGraphicFramePr/>
          <p:nvPr>
            <p:extLst>
              <p:ext uri="{D42A27DB-BD31-4B8C-83A1-F6EECF244321}">
                <p14:modId xmlns:p14="http://schemas.microsoft.com/office/powerpoint/2010/main" val="3572344746"/>
              </p:ext>
            </p:extLst>
          </p:nvPr>
        </p:nvGraphicFramePr>
        <p:xfrm>
          <a:off x="180536" y="536214"/>
          <a:ext cx="5099926" cy="2425663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5479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519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6237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프로젝트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개요</a:t>
                      </a:r>
                      <a:endParaRPr sz="500" spc="-25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/>
                        <a:t/>
                      </a:r>
                      <a:br>
                        <a:rPr dirty="0"/>
                      </a:br>
                      <a:endParaRPr sz="500" spc="-25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874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/>
                        <a:t>_____</a:t>
                      </a:r>
                      <a:r>
                        <a:rPr dirty="0" err="1"/>
                        <a:t>차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프로토타이핑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진행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목표</a:t>
                      </a:r>
                      <a:r>
                        <a:rPr dirty="0"/>
                        <a:t> </a:t>
                      </a:r>
                      <a:br>
                        <a:rPr dirty="0"/>
                      </a:br>
                      <a:endParaRPr lang="en-US" sz="300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얻고자</a:t>
                      </a:r>
                      <a:r>
                        <a:rPr sz="500" spc="-25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하는</a:t>
                      </a:r>
                      <a:r>
                        <a:rPr sz="500" spc="-25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시행착오</a:t>
                      </a:r>
                      <a:r>
                        <a:rPr sz="500" spc="-25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및</a:t>
                      </a:r>
                      <a:r>
                        <a:rPr sz="500" spc="-25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솔루션</a:t>
                      </a:r>
                      <a:r>
                        <a:rPr sz="500" spc="-25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검증</a:t>
                      </a:r>
                      <a:r>
                        <a:rPr sz="500" spc="-25" dirty="0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 </a:t>
                      </a:r>
                      <a:r>
                        <a:rPr sz="500" spc="-25" dirty="0" err="1">
                          <a:solidFill>
                            <a:srgbClr val="888889"/>
                          </a:solidFill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내용</a:t>
                      </a:r>
                      <a:endParaRPr sz="500" spc="-25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/>
                        <a:t/>
                      </a:r>
                      <a:br>
                        <a:rPr dirty="0"/>
                      </a:br>
                      <a:endParaRPr sz="500" spc="-25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ko-KR" altLang="en-US" dirty="0" err="1"/>
                        <a:t>프로토타입</a:t>
                      </a:r>
                      <a:r>
                        <a:rPr lang="ko-KR" altLang="en-US" dirty="0"/>
                        <a:t> 테스트</a:t>
                      </a:r>
                      <a:br>
                        <a:rPr lang="ko-KR" altLang="en-US" dirty="0"/>
                      </a:br>
                      <a:endParaRPr lang="ko-KR" altLang="en-US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ko-KR" altLang="en-US" sz="600" spc="-30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ko-KR" altLang="en-US" sz="600" spc="-30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ko-KR" altLang="en-US"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테스트 기간                            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_____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년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월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일 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~ _____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년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월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일 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(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총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개월</a:t>
                      </a:r>
                      <a:r>
                        <a:rPr lang="en-US" altLang="ko-KR" sz="600" spc="-30" dirty="0">
                          <a:latin typeface="KoPubWorld돋움체_Pro Medium"/>
                          <a:ea typeface="KoPubWorld돋움체_Pro Medium"/>
                          <a:cs typeface="KoPubWorld돋움체_Pro Medium"/>
                          <a:sym typeface="KoPubWorld돋움체_Pro Medium"/>
                        </a:rPr>
                        <a:t>)</a:t>
                      </a: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ko-KR" altLang="en-US" sz="600" spc="-30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ko-KR" altLang="en-US" sz="600" spc="-30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ko-KR" altLang="en-US" sz="600" spc="-30" dirty="0"/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ko-KR" altLang="en-US"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테스트 장소</a:t>
                      </a: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3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ko-KR" altLang="en-US"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테스트 방법</a:t>
                      </a: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dirty="0"/>
                    </a:p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기타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협의사항</a:t>
                      </a:r>
                      <a:endParaRPr sz="500" spc="-25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12700">
                      <a:solidFill>
                        <a:srgbClr val="88888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89285">
                <a:tc>
                  <a:txBody>
                    <a:bodyPr/>
                    <a:lstStyle/>
                    <a:p>
                      <a:pPr marL="12700" algn="l" defTabSz="153656"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프로토타입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제작</a:t>
                      </a:r>
                      <a:r>
                        <a:rPr dirty="0"/>
                        <a:t> </a:t>
                      </a:r>
                      <a:br>
                        <a:rPr dirty="0"/>
                      </a:br>
                      <a:r>
                        <a:rPr sz="600" b="0" i="0" spc="-30" dirty="0" err="1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구현</a:t>
                      </a:r>
                      <a:r>
                        <a:rPr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 </a:t>
                      </a:r>
                      <a:r>
                        <a:rPr sz="600" b="0" i="0" spc="-30" dirty="0" err="1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사항</a:t>
                      </a:r>
                    </a:p>
                    <a:p>
                      <a:pPr marL="12700" algn="l" defTabSz="153656"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dirty="0"/>
                    </a:p>
                    <a:p>
                      <a:pPr marL="12700" algn="l" defTabSz="153656"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dirty="0"/>
                    </a:p>
                    <a:p>
                      <a:pPr marL="12700" algn="l" defTabSz="153656"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sz="300" dirty="0"/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en-US" altLang="ko-KR" sz="3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/>
                      </a:r>
                      <a:br>
                        <a:rPr lang="en-US" altLang="ko-KR" sz="3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</a:br>
                      <a:r>
                        <a:rPr lang="ko-KR" altLang="en-US"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제작 방법</a:t>
                      </a:r>
                    </a:p>
                    <a:p>
                      <a:pPr marL="12700" algn="l" defTabSz="153656"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dirty="0"/>
                    </a:p>
                    <a:p>
                      <a:pPr marL="12700" algn="l" defTabSz="153656"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dirty="0"/>
                    </a:p>
                    <a:p>
                      <a:pPr marL="12700" algn="l" defTabSz="153656"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sz="300" dirty="0"/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ko-KR" altLang="en-US"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제작 소요 기간                        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_____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년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월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일 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~ _____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년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월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일 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(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총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___</a:t>
                      </a:r>
                      <a:r>
                        <a:rPr lang="ko-KR" altLang="en-US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개월</a:t>
                      </a:r>
                      <a:r>
                        <a:rPr lang="en-US" altLang="ko-KR" sz="600" spc="-30" dirty="0">
                          <a:latin typeface="KoPubWorldDotum_Pro Light" pitchFamily="2" charset="-127"/>
                          <a:ea typeface="KoPubWorldDotum_Pro Light" pitchFamily="2" charset="-127"/>
                          <a:cs typeface="KoPubWorldDotum_Pro Light" pitchFamily="2" charset="-127"/>
                          <a:sym typeface="KoPubWorld돋움체_Pro Medium"/>
                        </a:rPr>
                        <a:t>)</a:t>
                      </a: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lang="en-US" altLang="ko-KR" sz="600" b="0" i="0" spc="-30" dirty="0">
                        <a:latin typeface="KoPubWorldDotum_Pro Medium" pitchFamily="2" charset="-127"/>
                        <a:ea typeface="KoPubWorldDotum_Pro Medium" pitchFamily="2" charset="-127"/>
                        <a:cs typeface="KoPubWorldDotum_Pro Medium" pitchFamily="2" charset="-127"/>
                      </a:endParaRPr>
                    </a:p>
                    <a:p>
                      <a:pPr marL="12700" marR="0" lvl="0" indent="0" algn="l" defTabSz="1536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600" spc="-3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lang="ko-KR" altLang="en-US" sz="600" b="0" i="0" spc="-30" dirty="0">
                          <a:latin typeface="KoPubWorldDotum_Pro Medium" pitchFamily="2" charset="-127"/>
                          <a:ea typeface="KoPubWorldDotum_Pro Medium" pitchFamily="2" charset="-127"/>
                          <a:cs typeface="KoPubWorldDotum_Pro Medium" pitchFamily="2" charset="-127"/>
                        </a:rPr>
                        <a:t>제작 소요 예산     </a:t>
                      </a: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12700" cap="flat" cmpd="sng" algn="ctr">
                      <a:solidFill>
                        <a:srgbClr val="888889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9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 spc="-4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sz="600" spc="-30" dirty="0" err="1"/>
                        <a:t>테스트</a:t>
                      </a:r>
                      <a:r>
                        <a:rPr sz="600" spc="-30" dirty="0"/>
                        <a:t> </a:t>
                      </a:r>
                      <a:r>
                        <a:rPr sz="600" spc="-30" dirty="0" err="1"/>
                        <a:t>장소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endParaRPr sz="500" spc="-25"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888889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0">
                      <a:noFill/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27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28" name="프로토타입 계획서"/>
          <p:cNvSpPr txBox="1"/>
          <p:nvPr/>
        </p:nvSpPr>
        <p:spPr>
          <a:xfrm>
            <a:off x="157888" y="213853"/>
            <a:ext cx="1266151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프로토타입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계획서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329" name="기업명"/>
          <p:cNvSpPr txBox="1"/>
          <p:nvPr/>
        </p:nvSpPr>
        <p:spPr>
          <a:xfrm>
            <a:off x="3210814" y="556264"/>
            <a:ext cx="313703" cy="17491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 sz="8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기업명</a:t>
            </a:r>
          </a:p>
        </p:txBody>
      </p:sp>
      <p:sp>
        <p:nvSpPr>
          <p:cNvPr id="331" name="선"/>
          <p:cNvSpPr/>
          <p:nvPr/>
        </p:nvSpPr>
        <p:spPr>
          <a:xfrm>
            <a:off x="241620" y="2067347"/>
            <a:ext cx="2431827" cy="1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32" name="선"/>
          <p:cNvSpPr/>
          <p:nvPr/>
        </p:nvSpPr>
        <p:spPr>
          <a:xfrm>
            <a:off x="241620" y="2380878"/>
            <a:ext cx="2431827" cy="1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33" name="선"/>
          <p:cNvSpPr/>
          <p:nvPr/>
        </p:nvSpPr>
        <p:spPr>
          <a:xfrm>
            <a:off x="241620" y="2660310"/>
            <a:ext cx="2431827" cy="1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34" name="선"/>
          <p:cNvSpPr/>
          <p:nvPr/>
        </p:nvSpPr>
        <p:spPr>
          <a:xfrm>
            <a:off x="2788603" y="1230692"/>
            <a:ext cx="2431827" cy="1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35" name="선"/>
          <p:cNvSpPr/>
          <p:nvPr/>
        </p:nvSpPr>
        <p:spPr>
          <a:xfrm>
            <a:off x="2788602" y="1511759"/>
            <a:ext cx="2431827" cy="1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36" name="선"/>
          <p:cNvSpPr/>
          <p:nvPr/>
        </p:nvSpPr>
        <p:spPr>
          <a:xfrm>
            <a:off x="2734981" y="2595427"/>
            <a:ext cx="2549963" cy="0"/>
          </a:xfrm>
          <a:prstGeom prst="line">
            <a:avLst/>
          </a:prstGeom>
          <a:ln w="1270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14" name="1단계 발견하기">
            <a:extLst>
              <a:ext uri="{FF2B5EF4-FFF2-40B4-BE49-F238E27FC236}">
                <a16:creationId xmlns:a16="http://schemas.microsoft.com/office/drawing/2014/main" xmlns="" id="{368D3A29-C197-8B4C-B75F-EE0AB3D0C0B9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3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개발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  <p:sp>
        <p:nvSpPr>
          <p:cNvPr id="20" name="선">
            <a:extLst>
              <a:ext uri="{FF2B5EF4-FFF2-40B4-BE49-F238E27FC236}">
                <a16:creationId xmlns:a16="http://schemas.microsoft.com/office/drawing/2014/main" xmlns="" id="{82DA5611-9526-2A46-AE1E-947AB739DCA2}"/>
              </a:ext>
            </a:extLst>
          </p:cNvPr>
          <p:cNvSpPr/>
          <p:nvPr/>
        </p:nvSpPr>
        <p:spPr>
          <a:xfrm>
            <a:off x="2787553" y="2067347"/>
            <a:ext cx="2431827" cy="1"/>
          </a:xfrm>
          <a:prstGeom prst="line">
            <a:avLst/>
          </a:prstGeom>
          <a:ln w="6350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cxnSp>
        <p:nvCxnSpPr>
          <p:cNvPr id="23" name="직선 연결선[R] 22">
            <a:extLst>
              <a:ext uri="{FF2B5EF4-FFF2-40B4-BE49-F238E27FC236}">
                <a16:creationId xmlns:a16="http://schemas.microsoft.com/office/drawing/2014/main" xmlns="" id="{E2A0997D-AA4C-1444-B501-023D2F224002}"/>
              </a:ext>
            </a:extLst>
          </p:cNvPr>
          <p:cNvCxnSpPr/>
          <p:nvPr/>
        </p:nvCxnSpPr>
        <p:spPr>
          <a:xfrm flipV="1">
            <a:off x="3191971" y="569021"/>
            <a:ext cx="0" cy="139818"/>
          </a:xfrm>
          <a:prstGeom prst="line">
            <a:avLst/>
          </a:prstGeom>
          <a:noFill/>
          <a:ln w="9525" cap="flat">
            <a:solidFill>
              <a:srgbClr val="888889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" name="표"/>
          <p:cNvGraphicFramePr/>
          <p:nvPr/>
        </p:nvGraphicFramePr>
        <p:xfrm>
          <a:off x="180536" y="531071"/>
          <a:ext cx="5099925" cy="1679438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0199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99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199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199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1998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3996"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주요 파트너</a:t>
                      </a:r>
                    </a:p>
                  </a:txBody>
                  <a:tcPr marL="50800" marR="50800" marT="50800" marB="50800" horzOverflow="overflow">
                    <a:lnL w="7620">
                      <a:solidFill>
                        <a:srgbClr val="D5D5D5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주요 활동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가치 제안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고객 관계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고객 유형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9465">
                <a:tc rowSpan="3"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3"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 rowSpan="3">
                  <a:txBody>
                    <a:bodyPr/>
                    <a:lstStyle/>
                    <a:p>
                      <a:pPr marL="76200" algn="l" defTabSz="153656">
                        <a:lnSpc>
                          <a:spcPct val="90000"/>
                        </a:lnSpc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0886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핵심 자원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채널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5091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340" name="표"/>
          <p:cNvGraphicFramePr/>
          <p:nvPr/>
        </p:nvGraphicFramePr>
        <p:xfrm>
          <a:off x="180536" y="2200923"/>
          <a:ext cx="5099926" cy="744078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5383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615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22983">
                <a:tc>
                  <a:txBody>
                    <a:bodyPr/>
                    <a:lstStyle/>
                    <a:p>
                      <a:pPr algn="l"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                               비용 구조</a:t>
                      </a:r>
                    </a:p>
                  </a:txBody>
                  <a:tcPr marL="50800" marR="50800" marT="50800" marB="50800" horzOverflow="overflow">
                    <a:lnL w="7620">
                      <a:solidFill>
                        <a:srgbClr val="D5D5D5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1800"/>
                      </a:pPr>
                      <a:r>
                        <a:rPr sz="7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                                 수익원</a:t>
                      </a:r>
                    </a:p>
                  </a:txBody>
                  <a:tcPr marL="50800" marR="50800" marT="50800" marB="50800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7620">
                      <a:solidFill>
                        <a:srgbClr val="D5D5D5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1095"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8890">
                      <a:solidFill>
                        <a:srgbClr val="C8C9C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153656">
                        <a:defRPr sz="500">
                          <a:solidFill>
                            <a:srgbClr val="888889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41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42" name="비즈니스 모델 캔버스"/>
          <p:cNvSpPr txBox="1"/>
          <p:nvPr/>
        </p:nvSpPr>
        <p:spPr>
          <a:xfrm>
            <a:off x="157888" y="213853"/>
            <a:ext cx="1460179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비즈니스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모델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캔버스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343" name="Key Partners"/>
          <p:cNvSpPr txBox="1"/>
          <p:nvPr/>
        </p:nvSpPr>
        <p:spPr>
          <a:xfrm>
            <a:off x="506947" y="668210"/>
            <a:ext cx="342709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Key Partners</a:t>
            </a:r>
          </a:p>
        </p:txBody>
      </p:sp>
      <p:sp>
        <p:nvSpPr>
          <p:cNvPr id="344" name="Key Activities"/>
          <p:cNvSpPr txBox="1"/>
          <p:nvPr/>
        </p:nvSpPr>
        <p:spPr>
          <a:xfrm>
            <a:off x="1529984" y="668210"/>
            <a:ext cx="362521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Key Activities</a:t>
            </a:r>
          </a:p>
        </p:txBody>
      </p:sp>
      <p:sp>
        <p:nvSpPr>
          <p:cNvPr id="345" name="Value Propositions"/>
          <p:cNvSpPr txBox="1"/>
          <p:nvPr/>
        </p:nvSpPr>
        <p:spPr>
          <a:xfrm>
            <a:off x="2496039" y="668210"/>
            <a:ext cx="476161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Value Propositions</a:t>
            </a:r>
          </a:p>
        </p:txBody>
      </p:sp>
      <p:sp>
        <p:nvSpPr>
          <p:cNvPr id="346" name="Customer Relationships"/>
          <p:cNvSpPr txBox="1"/>
          <p:nvPr/>
        </p:nvSpPr>
        <p:spPr>
          <a:xfrm>
            <a:off x="3454596" y="668210"/>
            <a:ext cx="602094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Customer Relationships</a:t>
            </a:r>
          </a:p>
        </p:txBody>
      </p:sp>
      <p:sp>
        <p:nvSpPr>
          <p:cNvPr id="347" name="Customer Segments"/>
          <p:cNvSpPr txBox="1"/>
          <p:nvPr/>
        </p:nvSpPr>
        <p:spPr>
          <a:xfrm>
            <a:off x="4497545" y="668210"/>
            <a:ext cx="527977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Customer Segments</a:t>
            </a:r>
          </a:p>
        </p:txBody>
      </p:sp>
      <p:sp>
        <p:nvSpPr>
          <p:cNvPr id="348" name="Key Resources"/>
          <p:cNvSpPr txBox="1"/>
          <p:nvPr/>
        </p:nvSpPr>
        <p:spPr>
          <a:xfrm>
            <a:off x="1522085" y="1477534"/>
            <a:ext cx="391020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Key Resources</a:t>
            </a:r>
          </a:p>
        </p:txBody>
      </p:sp>
      <p:sp>
        <p:nvSpPr>
          <p:cNvPr id="349" name="Channels"/>
          <p:cNvSpPr txBox="1"/>
          <p:nvPr/>
        </p:nvSpPr>
        <p:spPr>
          <a:xfrm>
            <a:off x="3624091" y="1477534"/>
            <a:ext cx="263105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Channels</a:t>
            </a:r>
          </a:p>
        </p:txBody>
      </p:sp>
      <p:sp>
        <p:nvSpPr>
          <p:cNvPr id="350" name="Cost Structure"/>
          <p:cNvSpPr txBox="1"/>
          <p:nvPr/>
        </p:nvSpPr>
        <p:spPr>
          <a:xfrm>
            <a:off x="1423626" y="2256047"/>
            <a:ext cx="382486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Cost Structure</a:t>
            </a:r>
          </a:p>
        </p:txBody>
      </p:sp>
      <p:sp>
        <p:nvSpPr>
          <p:cNvPr id="351" name="Revenue Streams"/>
          <p:cNvSpPr txBox="1"/>
          <p:nvPr/>
        </p:nvSpPr>
        <p:spPr>
          <a:xfrm>
            <a:off x="3905222" y="2256047"/>
            <a:ext cx="459142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lnSpc>
                <a:spcPct val="80000"/>
              </a:lnSpc>
              <a:defRPr spc="4"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pc="0"/>
            </a:pPr>
            <a:r>
              <a:rPr spc="4"/>
              <a:t>Revenue Streams</a:t>
            </a:r>
          </a:p>
        </p:txBody>
      </p:sp>
      <p:sp>
        <p:nvSpPr>
          <p:cNvPr id="16" name="1단계 발견하기">
            <a:extLst>
              <a:ext uri="{FF2B5EF4-FFF2-40B4-BE49-F238E27FC236}">
                <a16:creationId xmlns:a16="http://schemas.microsoft.com/office/drawing/2014/main" xmlns="" id="{231B7E8F-ADD4-9F4B-AEC5-3737CAC4D7BD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4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전달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4" name="표"/>
          <p:cNvGraphicFramePr/>
          <p:nvPr>
            <p:extLst>
              <p:ext uri="{D42A27DB-BD31-4B8C-83A1-F6EECF244321}">
                <p14:modId xmlns:p14="http://schemas.microsoft.com/office/powerpoint/2010/main" val="311423917"/>
              </p:ext>
            </p:extLst>
          </p:nvPr>
        </p:nvGraphicFramePr>
        <p:xfrm>
          <a:off x="180536" y="522254"/>
          <a:ext cx="5099926" cy="242426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923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076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51408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물</a:t>
                      </a:r>
                      <a:endParaRPr dirty="0"/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리</a:t>
                      </a:r>
                      <a:endParaRPr dirty="0"/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적</a:t>
                      </a:r>
                      <a:endParaRPr dirty="0"/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증</a:t>
                      </a:r>
                      <a:endParaRPr dirty="0"/>
                    </a:p>
                    <a:p>
                      <a:pPr marL="12700" algn="l" defTabSz="153656">
                        <a:lnSpc>
                          <a:spcPct val="90000"/>
                        </a:lnSpc>
                        <a:defRPr sz="6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r>
                        <a:rPr dirty="0" err="1"/>
                        <a:t>거</a:t>
                      </a:r>
                      <a:r>
                        <a:rPr dirty="0"/>
                        <a:t>  </a:t>
                      </a:r>
                      <a:endParaRPr dirty="0">
                        <a:solidFill>
                          <a:srgbClr val="888889"/>
                        </a:solidFill>
                        <a:latin typeface="KoPubWorld돋움체_Pro Medium"/>
                        <a:ea typeface="KoPubWorld돋움체_Pro Medium"/>
                        <a:cs typeface="KoPubWorld돋움체_Pro Medium"/>
                        <a:sym typeface="KoPubWorld돋움체_Pro Medium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noFill/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dirty="0"/>
                    </a:p>
                  </a:txBody>
                  <a:tcPr marL="50800" marR="50800" marT="50800" marB="50800" horzOverflow="overflow">
                    <a:lnL w="0">
                      <a:noFill/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3356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고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객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활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동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noFill/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0">
                      <a:noFill/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3940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전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방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영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noFill/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0">
                      <a:noFill/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0204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후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방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영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noFill/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horzOverflow="overflow">
                    <a:lnL w="0">
                      <a:noFill/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5359"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90000"/>
                        </a:lnSpc>
                        <a:defRPr sz="1800"/>
                      </a:pP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지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원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과</a:t>
                      </a:r>
                      <a:r>
                        <a:rPr sz="6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
</a:t>
                      </a:r>
                      <a:r>
                        <a:rPr sz="6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정</a:t>
                      </a:r>
                      <a:endParaRPr sz="6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horzOverflow="overflow">
                    <a:lnL w="0">
                      <a:miter lim="400000"/>
                    </a:lnL>
                    <a:lnR w="0">
                      <a:noFill/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 dirty="0"/>
                    </a:p>
                  </a:txBody>
                  <a:tcPr marL="50800" marR="50800" marT="50800" marB="50800" horzOverflow="overflow">
                    <a:lnL w="0">
                      <a:noFill/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55" name="선"/>
          <p:cNvSpPr/>
          <p:nvPr/>
        </p:nvSpPr>
        <p:spPr>
          <a:xfrm>
            <a:off x="414700" y="1555742"/>
            <a:ext cx="4859898" cy="1"/>
          </a:xfrm>
          <a:prstGeom prst="line">
            <a:avLst/>
          </a:prstGeom>
          <a:ln>
            <a:solidFill>
              <a:srgbClr val="888889"/>
            </a:solidFill>
            <a:prstDash val="sysDot"/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56" name="선"/>
          <p:cNvSpPr/>
          <p:nvPr/>
        </p:nvSpPr>
        <p:spPr>
          <a:xfrm>
            <a:off x="414700" y="2027974"/>
            <a:ext cx="4852110" cy="1"/>
          </a:xfrm>
          <a:prstGeom prst="line">
            <a:avLst/>
          </a:prstGeom>
          <a:ln>
            <a:solidFill>
              <a:srgbClr val="888889"/>
            </a:solidFill>
            <a:prstDash val="sysDot"/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57" name="선"/>
          <p:cNvSpPr/>
          <p:nvPr/>
        </p:nvSpPr>
        <p:spPr>
          <a:xfrm>
            <a:off x="414700" y="2490679"/>
            <a:ext cx="4848301" cy="1"/>
          </a:xfrm>
          <a:prstGeom prst="line">
            <a:avLst/>
          </a:prstGeom>
          <a:ln>
            <a:solidFill>
              <a:srgbClr val="888889"/>
            </a:solidFill>
            <a:prstDash val="sysDot"/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358" name="직사각형"/>
          <p:cNvSpPr/>
          <p:nvPr/>
        </p:nvSpPr>
        <p:spPr>
          <a:xfrm>
            <a:off x="177361" y="529806"/>
            <a:ext cx="5106278" cy="2424268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59" name="서비스 청사진"/>
          <p:cNvSpPr txBox="1"/>
          <p:nvPr/>
        </p:nvSpPr>
        <p:spPr>
          <a:xfrm>
            <a:off x="157888" y="213853"/>
            <a:ext cx="966326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서비스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청사진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360" name="상호작용선"/>
          <p:cNvSpPr txBox="1"/>
          <p:nvPr/>
        </p:nvSpPr>
        <p:spPr>
          <a:xfrm>
            <a:off x="388198" y="1434429"/>
            <a:ext cx="269404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z="500">
                <a:solidFill>
                  <a:srgbClr val="484848"/>
                </a:solidFill>
              </a:defRPr>
            </a:pPr>
            <a:r>
              <a:rPr sz="400">
                <a:solidFill>
                  <a:srgbClr val="888889"/>
                </a:solidFill>
              </a:rPr>
              <a:t>상호작용선</a:t>
            </a:r>
          </a:p>
        </p:txBody>
      </p:sp>
      <p:sp>
        <p:nvSpPr>
          <p:cNvPr id="361" name="직사각형"/>
          <p:cNvSpPr/>
          <p:nvPr/>
        </p:nvSpPr>
        <p:spPr>
          <a:xfrm>
            <a:off x="939192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2" name="직사각형"/>
          <p:cNvSpPr/>
          <p:nvPr/>
        </p:nvSpPr>
        <p:spPr>
          <a:xfrm>
            <a:off x="1556704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3" name="직사각형"/>
          <p:cNvSpPr/>
          <p:nvPr/>
        </p:nvSpPr>
        <p:spPr>
          <a:xfrm>
            <a:off x="2174216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4" name="직사각형"/>
          <p:cNvSpPr/>
          <p:nvPr/>
        </p:nvSpPr>
        <p:spPr>
          <a:xfrm>
            <a:off x="2791728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5" name="직사각형"/>
          <p:cNvSpPr/>
          <p:nvPr/>
        </p:nvSpPr>
        <p:spPr>
          <a:xfrm>
            <a:off x="3409240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6" name="직사각형"/>
          <p:cNvSpPr/>
          <p:nvPr/>
        </p:nvSpPr>
        <p:spPr>
          <a:xfrm>
            <a:off x="4026752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7" name="직사각형"/>
          <p:cNvSpPr/>
          <p:nvPr/>
        </p:nvSpPr>
        <p:spPr>
          <a:xfrm>
            <a:off x="4644264" y="591122"/>
            <a:ext cx="579260" cy="382702"/>
          </a:xfrm>
          <a:prstGeom prst="rect">
            <a:avLst/>
          </a:prstGeom>
          <a:ln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pPr defTabSz="191087">
              <a:defRPr sz="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68" name="가시선"/>
          <p:cNvSpPr txBox="1"/>
          <p:nvPr/>
        </p:nvSpPr>
        <p:spPr>
          <a:xfrm>
            <a:off x="388198" y="1898945"/>
            <a:ext cx="180809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z="500">
                <a:solidFill>
                  <a:srgbClr val="484848"/>
                </a:solidFill>
              </a:defRPr>
            </a:pPr>
            <a:r>
              <a:rPr sz="400" dirty="0" err="1">
                <a:solidFill>
                  <a:srgbClr val="888889"/>
                </a:solidFill>
              </a:rPr>
              <a:t>가시선</a:t>
            </a:r>
            <a:endParaRPr sz="400" dirty="0">
              <a:solidFill>
                <a:srgbClr val="888889"/>
              </a:solidFill>
            </a:endParaRPr>
          </a:p>
        </p:txBody>
      </p:sp>
      <p:sp>
        <p:nvSpPr>
          <p:cNvPr id="369" name="내부 상호작용"/>
          <p:cNvSpPr txBox="1"/>
          <p:nvPr/>
        </p:nvSpPr>
        <p:spPr>
          <a:xfrm>
            <a:off x="388198" y="2372439"/>
            <a:ext cx="328434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algn="l" defTabSz="153656">
              <a:defRPr>
                <a:solidFill>
                  <a:srgbClr val="888889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pPr>
              <a:defRPr sz="500">
                <a:solidFill>
                  <a:srgbClr val="484848"/>
                </a:solidFill>
              </a:defRPr>
            </a:pPr>
            <a:r>
              <a:rPr sz="400" dirty="0" err="1">
                <a:solidFill>
                  <a:srgbClr val="888889"/>
                </a:solidFill>
              </a:rPr>
              <a:t>내부</a:t>
            </a:r>
            <a:r>
              <a:rPr sz="400" dirty="0">
                <a:solidFill>
                  <a:srgbClr val="888889"/>
                </a:solidFill>
              </a:rPr>
              <a:t> </a:t>
            </a:r>
            <a:r>
              <a:rPr sz="400" dirty="0" err="1">
                <a:solidFill>
                  <a:srgbClr val="888889"/>
                </a:solidFill>
              </a:rPr>
              <a:t>상호작용</a:t>
            </a:r>
            <a:endParaRPr sz="400" dirty="0">
              <a:solidFill>
                <a:srgbClr val="888889"/>
              </a:solidFill>
            </a:endParaRPr>
          </a:p>
        </p:txBody>
      </p:sp>
      <p:sp>
        <p:nvSpPr>
          <p:cNvPr id="19" name="1단계 발견하기">
            <a:extLst>
              <a:ext uri="{FF2B5EF4-FFF2-40B4-BE49-F238E27FC236}">
                <a16:creationId xmlns:a16="http://schemas.microsoft.com/office/drawing/2014/main" xmlns="" id="{617DE747-0CBF-924A-8AC6-76257D90B9CA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4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전달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2" name="표"/>
          <p:cNvGraphicFramePr/>
          <p:nvPr>
            <p:extLst>
              <p:ext uri="{D42A27DB-BD31-4B8C-83A1-F6EECF244321}">
                <p14:modId xmlns:p14="http://schemas.microsoft.com/office/powerpoint/2010/main" val="3819793435"/>
              </p:ext>
            </p:extLst>
          </p:nvPr>
        </p:nvGraphicFramePr>
        <p:xfrm>
          <a:off x="182622" y="828585"/>
          <a:ext cx="5102727" cy="2120323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067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23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545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5455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545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15116"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단기</a:t>
                      </a:r>
                      <a:endParaRPr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b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중기</a:t>
                      </a:r>
                      <a:endParaRPr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b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장기</a:t>
                      </a:r>
                      <a:endParaRPr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b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179">
                <a:tc rowSpan="2"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전반전</a:t>
                      </a:r>
                      <a:r>
                        <a:rPr sz="8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 </a:t>
                      </a: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전략</a:t>
                      </a:r>
                      <a:endParaRPr sz="800" dirty="0">
                        <a:solidFill>
                          <a:srgbClr val="484848"/>
                        </a:solidFill>
                        <a:latin typeface="KoPubWorld돋움체_Pro Bold"/>
                        <a:ea typeface="KoPubWorld돋움체_Pro Bold"/>
                        <a:cs typeface="KoPubWorld돋움체_Pro Bold"/>
                        <a:sym typeface="KoPubWorld돋움체_Pro Bold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라벨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917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성명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179">
                <a:tc rowSpan="3">
                  <a:txBody>
                    <a:bodyPr/>
                    <a:lstStyle/>
                    <a:p>
                      <a:pPr defTabSz="153656">
                        <a:defRPr sz="5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내부</a:t>
                      </a:r>
                      <a:r>
                        <a:rPr sz="8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(</a:t>
                      </a: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부서</a:t>
                      </a:r>
                      <a:r>
                        <a:rPr sz="8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)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강점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17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약점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917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역량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1270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9179">
                <a:tc rowSpan="4"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외부</a:t>
                      </a:r>
                      <a:r>
                        <a:rPr sz="8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(</a:t>
                      </a:r>
                      <a:r>
                        <a:rPr sz="800" dirty="0" err="1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시장</a:t>
                      </a:r>
                      <a:r>
                        <a:rPr sz="800" dirty="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)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기회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1270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917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위협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9179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경쟁자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6350">
                      <a:solidFill>
                        <a:srgbClr val="888889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31775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5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보완자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6350">
                      <a:solidFill>
                        <a:srgbClr val="88888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153656">
                        <a:defRPr sz="500"/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888889"/>
                      </a:solidFill>
                      <a:miter lim="400000"/>
                    </a:lnL>
                    <a:lnR w="8890">
                      <a:solidFill>
                        <a:srgbClr val="C8C9C9"/>
                      </a:solidFill>
                      <a:miter lim="400000"/>
                    </a:lnR>
                    <a:lnT w="6350">
                      <a:solidFill>
                        <a:srgbClr val="888889"/>
                      </a:solidFill>
                      <a:miter lim="400000"/>
                    </a:lnT>
                    <a:lnB w="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graphicFrame>
        <p:nvGraphicFramePr>
          <p:cNvPr id="373" name="표"/>
          <p:cNvGraphicFramePr/>
          <p:nvPr/>
        </p:nvGraphicFramePr>
        <p:xfrm>
          <a:off x="180536" y="526031"/>
          <a:ext cx="5099923" cy="26035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134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481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4767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60350">
                <a:tc gridSpan="7">
                  <a:txBody>
                    <a:bodyPr/>
                    <a:lstStyle/>
                    <a:p>
                      <a:pPr marL="12700" algn="l" defTabSz="153656">
                        <a:lnSpc>
                          <a:spcPct val="80000"/>
                        </a:lnSpc>
                        <a:defRPr sz="1800"/>
                      </a:pPr>
                      <a:r>
                        <a:rPr sz="800">
                          <a:solidFill>
                            <a:srgbClr val="484848"/>
                          </a:solidFill>
                          <a:latin typeface="KoPubWorld돋움체_Pro Bold"/>
                          <a:ea typeface="KoPubWorld돋움체_Pro Bold"/>
                          <a:cs typeface="KoPubWorld돋움체_Pro Bold"/>
                          <a:sym typeface="KoPubWorld돋움체_Pro Bold"/>
                        </a:rPr>
                        <a:t>솔루션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0">
                      <a:miter lim="400000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374" name="직사각형"/>
          <p:cNvSpPr/>
          <p:nvPr/>
        </p:nvSpPr>
        <p:spPr>
          <a:xfrm>
            <a:off x="177361" y="826272"/>
            <a:ext cx="5106278" cy="2127802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75" name="비즈니스 로드맵"/>
          <p:cNvSpPr txBox="1"/>
          <p:nvPr/>
        </p:nvSpPr>
        <p:spPr>
          <a:xfrm>
            <a:off x="157888" y="213853"/>
            <a:ext cx="1116238" cy="2381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l" defTabSz="2438338">
              <a:defRPr sz="1400" b="1" spc="-56">
                <a:solidFill>
                  <a:srgbClr val="8B2622"/>
                </a:solidFill>
              </a:defRPr>
            </a:lvl1pPr>
          </a:lstStyle>
          <a:p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비즈니스</a:t>
            </a:r>
            <a:r>
              <a:rPr dirty="0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 </a:t>
            </a:r>
            <a:r>
              <a:rPr dirty="0" err="1">
                <a:latin typeface="KoPubWorldDotum_Pro Bold" pitchFamily="2" charset="-127"/>
                <a:ea typeface="KoPubWorldDotum_Pro Bold" pitchFamily="2" charset="-127"/>
                <a:cs typeface="KoPubWorldDotum_Pro Bold" pitchFamily="2" charset="-127"/>
              </a:rPr>
              <a:t>로드맵</a:t>
            </a:r>
            <a:endParaRPr dirty="0">
              <a:latin typeface="KoPubWorldDotum_Pro Bold" pitchFamily="2" charset="-127"/>
              <a:ea typeface="KoPubWorldDotum_Pro Bold" pitchFamily="2" charset="-127"/>
              <a:cs typeface="KoPubWorldDotum_Pro Bold" pitchFamily="2" charset="-127"/>
            </a:endParaRPr>
          </a:p>
        </p:txBody>
      </p:sp>
      <p:sp>
        <p:nvSpPr>
          <p:cNvPr id="376" name="직사각형"/>
          <p:cNvSpPr/>
          <p:nvPr/>
        </p:nvSpPr>
        <p:spPr>
          <a:xfrm>
            <a:off x="177361" y="529806"/>
            <a:ext cx="5106278" cy="259150"/>
          </a:xfrm>
          <a:prstGeom prst="rect">
            <a:avLst/>
          </a:prstGeom>
          <a:ln w="19050">
            <a:solidFill>
              <a:srgbClr val="8B2622"/>
            </a:solidFill>
            <a:miter lim="400000"/>
          </a:ln>
        </p:spPr>
        <p:txBody>
          <a:bodyPr lIns="71437" tIns="71437" rIns="71437" bIns="71437" anchor="ctr"/>
          <a:lstStyle/>
          <a:p>
            <a:pPr defTabSz="821531">
              <a:defRPr sz="3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77" name="요소"/>
          <p:cNvSpPr txBox="1"/>
          <p:nvPr/>
        </p:nvSpPr>
        <p:spPr>
          <a:xfrm>
            <a:off x="780849" y="920717"/>
            <a:ext cx="158661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요소</a:t>
            </a:r>
          </a:p>
        </p:txBody>
      </p:sp>
      <p:sp>
        <p:nvSpPr>
          <p:cNvPr id="378" name="시간"/>
          <p:cNvSpPr txBox="1"/>
          <p:nvPr/>
        </p:nvSpPr>
        <p:spPr>
          <a:xfrm>
            <a:off x="1050498" y="823644"/>
            <a:ext cx="158660" cy="12700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 anchor="ctr">
            <a:spAutoFit/>
          </a:bodyPr>
          <a:lstStyle>
            <a:lvl1pPr marL="12700" defTabSz="153656">
              <a:lnSpc>
                <a:spcPct val="80000"/>
              </a:lnSpc>
              <a:defRPr sz="500">
                <a:solidFill>
                  <a:srgbClr val="484848"/>
                </a:solidFill>
                <a:latin typeface="KoPubWorld돋움체_Pro Bold"/>
                <a:ea typeface="KoPubWorld돋움체_Pro Bold"/>
                <a:cs typeface="KoPubWorld돋움체_Pro Bold"/>
                <a:sym typeface="KoPubWorld돋움체_Pro Bold"/>
              </a:defRPr>
            </a:lvl1pPr>
          </a:lstStyle>
          <a:p>
            <a:r>
              <a:t>시간</a:t>
            </a:r>
          </a:p>
        </p:txBody>
      </p:sp>
      <p:sp>
        <p:nvSpPr>
          <p:cNvPr id="379" name="선"/>
          <p:cNvSpPr/>
          <p:nvPr/>
        </p:nvSpPr>
        <p:spPr>
          <a:xfrm>
            <a:off x="791703" y="833841"/>
            <a:ext cx="432317" cy="205370"/>
          </a:xfrm>
          <a:prstGeom prst="line">
            <a:avLst/>
          </a:prstGeom>
          <a:ln w="3175">
            <a:solidFill>
              <a:srgbClr val="888889"/>
            </a:solidFill>
            <a:miter lim="400000"/>
          </a:ln>
        </p:spPr>
        <p:txBody>
          <a:bodyPr lIns="11257" tIns="11257" rIns="11257" bIns="11257" anchor="ctr"/>
          <a:lstStyle/>
          <a:p>
            <a:endParaRPr/>
          </a:p>
        </p:txBody>
      </p:sp>
      <p:sp>
        <p:nvSpPr>
          <p:cNvPr id="11" name="1단계 발견하기">
            <a:extLst>
              <a:ext uri="{FF2B5EF4-FFF2-40B4-BE49-F238E27FC236}">
                <a16:creationId xmlns:a16="http://schemas.microsoft.com/office/drawing/2014/main" xmlns="" id="{ED3134E3-41DA-B948-A6BA-EE313886931A}"/>
              </a:ext>
            </a:extLst>
          </p:cNvPr>
          <p:cNvSpPr txBox="1"/>
          <p:nvPr/>
        </p:nvSpPr>
        <p:spPr>
          <a:xfrm>
            <a:off x="4430230" y="264653"/>
            <a:ext cx="859822" cy="1966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11257" tIns="11257" rIns="11257" bIns="11257">
            <a:spAutoFit/>
          </a:bodyPr>
          <a:lstStyle>
            <a:lvl1pPr algn="r" defTabSz="2438338">
              <a:defRPr sz="1130" spc="-45">
                <a:solidFill>
                  <a:srgbClr val="929292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US" altLang="ko-KR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4</a:t>
            </a:r>
            <a:r>
              <a:rPr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단계 </a:t>
            </a:r>
            <a:r>
              <a:rPr lang="ko-KR" altLang="en-US" dirty="0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전달</a:t>
            </a:r>
            <a:r>
              <a:rPr dirty="0" err="1">
                <a:latin typeface="KoPubWorldDotum_Pro Medium" pitchFamily="2" charset="-127"/>
                <a:ea typeface="KoPubWorldDotum_Pro Medium" pitchFamily="2" charset="-127"/>
                <a:cs typeface="KoPubWorldDotum_Pro Medium" pitchFamily="2" charset="-127"/>
              </a:rPr>
              <a:t>하기</a:t>
            </a:r>
            <a:endParaRPr dirty="0">
              <a:latin typeface="KoPubWorldDotum_Pro Medium" pitchFamily="2" charset="-127"/>
              <a:ea typeface="KoPubWorldDotum_Pro Medium" pitchFamily="2" charset="-127"/>
              <a:cs typeface="KoPubWorldDotum_Pro Medium" pitchFamily="2" charset="-127"/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11257" tIns="11257" rIns="11257" bIns="11257" numCol="1" spcCol="38100" rtlCol="0" anchor="ctr">
        <a:spAutoFit/>
      </a:bodyPr>
      <a:lstStyle>
        <a:defPPr marL="0" marR="0" indent="0" algn="ctr" defTabSz="19108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175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11257" tIns="11257" rIns="11257" bIns="11257" numCol="1" spcCol="38100" rtlCol="0" anchor="ctr">
        <a:spAutoFit/>
      </a:bodyPr>
      <a:lstStyle>
        <a:defPPr marL="0" marR="0" indent="0" algn="ctr" defTabSz="5644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11257" tIns="11257" rIns="11257" bIns="11257" numCol="1" spcCol="38100" rtlCol="0" anchor="ctr">
        <a:spAutoFit/>
      </a:bodyPr>
      <a:lstStyle>
        <a:defPPr marL="0" marR="0" indent="0" algn="ctr" defTabSz="19108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175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11257" tIns="11257" rIns="11257" bIns="11257" numCol="1" spcCol="38100" rtlCol="0" anchor="ctr">
        <a:spAutoFit/>
      </a:bodyPr>
      <a:lstStyle>
        <a:defPPr marL="0" marR="0" indent="0" algn="ctr" defTabSz="5644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769</Words>
  <Application>Microsoft Office PowerPoint</Application>
  <PresentationFormat>사용자 지정</PresentationFormat>
  <Paragraphs>368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21_BasicWhite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이현유</cp:lastModifiedBy>
  <cp:revision>122</cp:revision>
  <dcterms:modified xsi:type="dcterms:W3CDTF">2024-01-29T06:19:07Z</dcterms:modified>
</cp:coreProperties>
</file>