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22"/>
  </p:notesMasterIdLst>
  <p:sldIdLst>
    <p:sldId id="267" r:id="rId2"/>
    <p:sldId id="295" r:id="rId3"/>
    <p:sldId id="321" r:id="rId4"/>
    <p:sldId id="280" r:id="rId5"/>
    <p:sldId id="296" r:id="rId6"/>
    <p:sldId id="268" r:id="rId7"/>
    <p:sldId id="299" r:id="rId8"/>
    <p:sldId id="300" r:id="rId9"/>
    <p:sldId id="301" r:id="rId10"/>
    <p:sldId id="320" r:id="rId11"/>
    <p:sldId id="303" r:id="rId12"/>
    <p:sldId id="305" r:id="rId13"/>
    <p:sldId id="306" r:id="rId14"/>
    <p:sldId id="307" r:id="rId15"/>
    <p:sldId id="322" r:id="rId16"/>
    <p:sldId id="315" r:id="rId17"/>
    <p:sldId id="316" r:id="rId18"/>
    <p:sldId id="269" r:id="rId19"/>
    <p:sldId id="308" r:id="rId20"/>
    <p:sldId id="311" r:id="rId21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00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22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840" y="10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7DD2BC7D-4AC0-4713-97D8-9D2977283B42}" type="datetime1">
              <a:rPr lang="ko-KR" altLang="en-US"/>
              <a:pPr lvl="0">
                <a:defRPr/>
              </a:pPr>
              <a:t>2025-02-17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24DC87BA-4397-41D9-AC1A-CB6B83046C4A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0AB178-7C17-474C-AD32-4D72C0A49E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1C2F9B9-606E-4D18-8B9C-49AE854AA4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183432B-9B3E-4D16-8BE5-E8F0DC117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7BE3-2950-4155-A388-CE376D000FC6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C6DB82F-547C-477C-8BCC-8066DE17B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970BA0F-C3E5-49AB-BE26-99F8FD491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77B9-6208-405C-A921-B30BDA0177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8705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4497B9-59D4-4AFA-84AF-D77C66779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6C155B4-E314-44CA-BF0D-8FEB2AA862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B340DE4-FE00-48F2-8F4D-1829FCBC8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7BE3-2950-4155-A388-CE376D000FC6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AEE8A21-9841-4E02-8704-1DB06A629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E1BE4EB-4392-45A9-B44C-2944261CC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77B9-6208-405C-A921-B30BDA0177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493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FBE442-E35C-4903-8341-EA6D74DDD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593BD75-2905-4A8B-8481-06B7BDDBF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4F24D41-8BDF-4FE8-80BA-1BF0AF573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7BE3-2950-4155-A388-CE376D000FC6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E07B1E0-FDC6-45AD-AEAA-B2DB1C5D5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1C4F1C5-4A92-437A-A66B-97F75C34A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77B9-6208-405C-A921-B30BDA0177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8826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1BF282-09F8-4E6C-996E-428CB7983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C51C8FB-5E5D-48C5-8C78-C67D7AB32C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5F8460B-B5D5-4B4E-B77A-6C1CE50F38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F422A07-F8B3-4576-9C7A-BF43DD844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7BE3-2950-4155-A388-CE376D000FC6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534F5BA-DFB6-4D96-98B3-4D7151379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9679174-30AF-40B1-9380-BBA2A2C69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77B9-6208-405C-A921-B30BDA0177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2475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8AA9D5F-D3B6-4399-A119-E60A42D8F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3D7138A-A6BE-40FF-95E2-FF48580EB8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F7CA7F2-C7B4-4D1A-887A-7F277F0C74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82A4EB7-1646-4175-80AA-CC3868A094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6337E7A-30F3-4EAA-932A-2A7CC5215D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04FB1FF5-C9E5-417F-816C-F3776BCF6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7BE3-2950-4155-A388-CE376D000FC6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95C8C5A-B909-43EE-B432-F3ECD185A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07F996D-91D0-40E7-ABBA-78FBECBA6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77B9-6208-405C-A921-B30BDA0177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0780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45DAD5-BEAE-423D-98C0-7D7F11A95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5967D00-74FE-42B6-85F1-6DBB9C107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7BE3-2950-4155-A388-CE376D000FC6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0465A32-58C7-41C3-B793-C81DAF95C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3339AAA-CFC2-41E2-B65E-470FF806A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77B9-6208-405C-A921-B30BDA0177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7235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6C4B0EC-6FFB-47E5-B809-E172B4CC3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7BE3-2950-4155-A388-CE376D000FC6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D183808-5724-426F-843B-55220F332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BC39D64-933C-49FA-9252-F5CDB4E4F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77B9-6208-405C-A921-B30BDA0177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8410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E15A22-F7BC-48AD-9625-385A5C922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2094F30-880D-4FFA-91EA-7974EAB0A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F0DC476-693F-4335-9E75-33E1ABD4B8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EF5E1F3-926A-49AF-AF35-2F3713CF1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7BE3-2950-4155-A388-CE376D000FC6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8A04A2B-5F66-46B9-A629-E0A995ADD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E3CA4DA-B5EA-4DFD-913A-650A6C1D9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77B9-6208-405C-A921-B30BDA0177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5883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DA729AD-E6E7-4483-97FE-65C49DAF5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EDB68B8-31B5-4FD5-B6D8-97C7CC1AD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70E96FD-8E90-4219-9070-99E9E95D6D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D70863C-2F57-4413-A1CD-07DC19CEE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7BE3-2950-4155-A388-CE376D000FC6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38EAEFA-96A2-46D2-8689-0DC1F07BA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D504835-11A6-4ABC-B56D-922DA0843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77B9-6208-405C-A921-B30BDA0177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3357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D6A7BD-9513-42F0-9070-D91EBB326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4A481D6-4578-4ED4-A48D-E53096C415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0779A1D-14BF-4EA1-8292-DB3E14821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7BE3-2950-4155-A388-CE376D000FC6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9E20D3E-82A9-4B26-91DD-150017228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214B0EF-43AF-4E88-A309-4D06E76A6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77B9-6208-405C-A921-B30BDA0177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7122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4D08C17-5B92-4A8B-9AB8-751D5A7C28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3538A11-C11C-4BB5-84A9-4A0CCB50C6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65E46D5-68A4-45F5-B973-CF87A78E9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77BE3-2950-4155-A388-CE376D000FC6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CC786AF-B97D-47F6-8175-AF6746F7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9DA5D12-9379-45DC-B9AB-41258FF77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677B9-6208-405C-A921-B30BDA0177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60299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ECF59-5E42-4568-BB5E-5C30496FDB99}" type="datetime1">
              <a:rPr lang="ko-KR" altLang="en-US" smtClean="0"/>
              <a:t>2025-02-17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22932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A66A388-D935-4F56-ABBB-74D7ED21A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B01C28E-6F52-4A46-B48B-AC751988C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9FB1089-1BD1-475D-AD0D-4190FF881A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77BE3-2950-4155-A388-CE376D000FC6}" type="datetimeFigureOut">
              <a:rPr lang="ko-KR" altLang="en-US" smtClean="0"/>
              <a:t>2025-02-17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E9960C9-088A-41FF-96CB-6E4976EC06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AC0BF12-03E2-4C85-9C61-54E923B713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677B9-6208-405C-A921-B30BDA0177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7360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00200BA8-22D4-44FA-97F4-76BCFA383DAD}"/>
              </a:ext>
            </a:extLst>
          </p:cNvPr>
          <p:cNvSpPr/>
          <p:nvPr/>
        </p:nvSpPr>
        <p:spPr>
          <a:xfrm>
            <a:off x="1170235" y="3617674"/>
            <a:ext cx="51312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2025. 1. 1 </a:t>
            </a:r>
            <a:endParaRPr lang="ko-KR" altLang="en-US" sz="2400" b="1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40181BD-AE66-4672-8C12-40059F261F7D}"/>
              </a:ext>
            </a:extLst>
          </p:cNvPr>
          <p:cNvSpPr/>
          <p:nvPr/>
        </p:nvSpPr>
        <p:spPr>
          <a:xfrm>
            <a:off x="6096000" y="5203082"/>
            <a:ext cx="51312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2400" b="1" dirty="0" err="1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지사화물류팀</a:t>
            </a:r>
            <a:endParaRPr lang="ko-KR" altLang="en-US" sz="2400" b="1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0845FC74-106D-4E2D-AF93-21F2A5803D53}"/>
              </a:ext>
            </a:extLst>
          </p:cNvPr>
          <p:cNvSpPr/>
          <p:nvPr/>
        </p:nvSpPr>
        <p:spPr>
          <a:xfrm>
            <a:off x="0" y="0"/>
            <a:ext cx="12192000" cy="7239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16215247-8E09-4904-97C1-55EF610792A7}"/>
              </a:ext>
            </a:extLst>
          </p:cNvPr>
          <p:cNvSpPr/>
          <p:nvPr/>
        </p:nvSpPr>
        <p:spPr>
          <a:xfrm>
            <a:off x="0" y="6134100"/>
            <a:ext cx="12192000" cy="7239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FC8AC7-68D2-4C71-91B3-5BF301ACDB37}"/>
              </a:ext>
            </a:extLst>
          </p:cNvPr>
          <p:cNvSpPr txBox="1"/>
          <p:nvPr/>
        </p:nvSpPr>
        <p:spPr>
          <a:xfrm>
            <a:off x="1057274" y="2295144"/>
            <a:ext cx="86709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489D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해외공동물류센터</a:t>
            </a:r>
            <a:r>
              <a:rPr lang="en-US" altLang="ko-KR" sz="4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489D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(</a:t>
            </a:r>
            <a:r>
              <a:rPr lang="ko-KR" altLang="en-US" sz="4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489D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국고미지원</a:t>
            </a:r>
            <a:r>
              <a:rPr lang="en-US" altLang="ko-KR" sz="4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489D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)</a:t>
            </a:r>
          </a:p>
          <a:p>
            <a:r>
              <a:rPr lang="ko-KR" altLang="en-US" sz="4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489D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신청서 작성 매뉴얼 </a:t>
            </a:r>
            <a:r>
              <a:rPr lang="en-US" altLang="ko-KR" sz="4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489D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- </a:t>
            </a:r>
            <a:r>
              <a:rPr lang="ko-KR" altLang="en-US" sz="4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489D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기업용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8839F1E-3ADE-47BD-9431-B631B85F26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445" y="2295144"/>
            <a:ext cx="2229612" cy="226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756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2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6B117F-8364-4A9A-ACFF-39C8A6292C85}"/>
              </a:ext>
            </a:extLst>
          </p:cNvPr>
          <p:cNvSpPr txBox="1"/>
          <p:nvPr/>
        </p:nvSpPr>
        <p:spPr>
          <a:xfrm>
            <a:off x="646373" y="723393"/>
            <a:ext cx="1553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맑은 고딕" panose="020B0503020000020004" pitchFamily="50" charset="-127"/>
                <a:cs typeface="코트라 볼드체" panose="02020603020101020101" pitchFamily="18" charset="-127"/>
              </a:rPr>
              <a:t>※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유의사항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  <a:cs typeface="코트라 볼드체" panose="02020603020101020101" pitchFamily="18" charset="-127"/>
              </a:rPr>
              <a:t>※</a:t>
            </a:r>
            <a:endParaRPr lang="ko-KR" altLang="en-US" b="1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EF962E-C376-4FEB-9270-29BC127BC80E}"/>
              </a:ext>
            </a:extLst>
          </p:cNvPr>
          <p:cNvSpPr txBox="1"/>
          <p:nvPr/>
        </p:nvSpPr>
        <p:spPr>
          <a:xfrm>
            <a:off x="635000" y="1158695"/>
            <a:ext cx="11533927" cy="18004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기업 신청 시</a:t>
            </a:r>
            <a:r>
              <a:rPr lang="en-US" altLang="ko-KR" sz="24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, </a:t>
            </a:r>
            <a:r>
              <a:rPr lang="ko-KR" altLang="en-US" sz="24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가능한 모든 항목을 기입하는 것을 권장합니다</a:t>
            </a:r>
            <a:r>
              <a:rPr lang="en-US" altLang="ko-KR" sz="24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.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2400" dirty="0">
                <a:solidFill>
                  <a:srgbClr val="FF0000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‘*’ </a:t>
            </a:r>
            <a:r>
              <a:rPr lang="ko-KR" altLang="en-US" sz="24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가 붙어있는 항목은 </a:t>
            </a:r>
            <a:r>
              <a:rPr lang="ko-KR" altLang="en-US" sz="2400" dirty="0">
                <a:solidFill>
                  <a:srgbClr val="FF0000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필수</a:t>
            </a:r>
            <a:r>
              <a:rPr lang="ko-KR" altLang="en-US" sz="24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 입력사항으로 반드시 기입해야 다음 단계로 넘어갈 수 있습니다</a:t>
            </a:r>
            <a:r>
              <a:rPr lang="en-US" altLang="ko-KR" sz="24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5B0CB63-6172-43EE-9D7B-12B5DC6DE445}"/>
              </a:ext>
            </a:extLst>
          </p:cNvPr>
          <p:cNvSpPr txBox="1"/>
          <p:nvPr/>
        </p:nvSpPr>
        <p:spPr>
          <a:xfrm>
            <a:off x="635000" y="3429000"/>
            <a:ext cx="5718232" cy="170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FF0000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첨부파일 </a:t>
            </a:r>
            <a:r>
              <a:rPr lang="en-US" altLang="ko-KR" sz="2400" b="1" dirty="0">
                <a:solidFill>
                  <a:srgbClr val="FF0000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(</a:t>
            </a:r>
            <a:r>
              <a:rPr lang="ko-KR" altLang="en-US" sz="2400" b="1" dirty="0">
                <a:solidFill>
                  <a:srgbClr val="FF0000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필수 제출</a:t>
            </a:r>
            <a:r>
              <a:rPr lang="en-US" altLang="ko-KR" sz="2400" b="1" dirty="0">
                <a:solidFill>
                  <a:srgbClr val="FF0000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rgbClr val="FF0000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 </a:t>
            </a:r>
            <a:r>
              <a:rPr lang="en-US" altLang="ko-KR" sz="2400" b="1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1) </a:t>
            </a:r>
            <a:r>
              <a:rPr lang="ko-KR" altLang="en-US" sz="2400" b="1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중소 </a:t>
            </a:r>
            <a:r>
              <a:rPr lang="en-US" altLang="ko-KR" sz="2400" b="1" dirty="0">
                <a:latin typeface="맑은 고딕" panose="020B0503020000020004" pitchFamily="50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or</a:t>
            </a:r>
            <a:r>
              <a:rPr lang="ko-KR" altLang="en-US" sz="2400" b="1" dirty="0">
                <a:latin typeface="맑은 고딕" panose="020B0503020000020004" pitchFamily="50" charset="-127"/>
                <a:cs typeface="코트라 고딕체" panose="02020603020101020101" pitchFamily="18" charset="-127"/>
              </a:rPr>
              <a:t> </a:t>
            </a:r>
            <a:r>
              <a:rPr lang="ko-KR" altLang="en-US" sz="2400" b="1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중견기업 확인서 </a:t>
            </a:r>
            <a:r>
              <a:rPr lang="en-US" altLang="ko-KR" sz="2400" b="1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: ‘</a:t>
            </a:r>
            <a:r>
              <a:rPr lang="ko-KR" altLang="en-US" sz="2400" b="1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유효기간</a:t>
            </a:r>
            <a:r>
              <a:rPr lang="en-US" altLang="ko-KR" sz="2400" b="1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’ </a:t>
            </a:r>
            <a:r>
              <a:rPr lang="ko-KR" altLang="en-US" sz="2400" b="1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확인</a:t>
            </a:r>
            <a:endParaRPr lang="en-US" altLang="ko-KR" sz="2400" b="1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 2) </a:t>
            </a:r>
            <a:r>
              <a:rPr lang="ko-KR" altLang="en-US" sz="2400" b="1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회사소개서 </a:t>
            </a:r>
            <a:endParaRPr lang="en-US" altLang="ko-KR" sz="2400" b="1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7808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8610600" y="6554195"/>
            <a:ext cx="1640601" cy="167280"/>
          </a:xfrm>
        </p:spPr>
        <p:txBody>
          <a:bodyPr/>
          <a:lstStyle/>
          <a:p>
            <a:fld id="{B6F15528-21DE-4FAA-801E-634DDDAF4B2B}" type="slidenum">
              <a:rPr lang="en-US" altLang="ko-KR" smtClean="0"/>
              <a:t>3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FE4E6A-32DE-44D2-95FF-234CABFF4261}"/>
              </a:ext>
            </a:extLst>
          </p:cNvPr>
          <p:cNvSpPr txBox="1"/>
          <p:nvPr/>
        </p:nvSpPr>
        <p:spPr>
          <a:xfrm>
            <a:off x="646373" y="723393"/>
            <a:ext cx="44999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0.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로그인 시 유의사항</a:t>
            </a:r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(</a:t>
            </a:r>
            <a:r>
              <a:rPr lang="ko-KR" altLang="en-US" b="1" dirty="0"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기업소속 일반회원</a:t>
            </a:r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)</a:t>
            </a:r>
            <a:endParaRPr lang="ko-KR" altLang="en-US" b="1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CB67CA-E8E0-472B-968B-88AFB3D03BF3}"/>
              </a:ext>
            </a:extLst>
          </p:cNvPr>
          <p:cNvSpPr txBox="1"/>
          <p:nvPr/>
        </p:nvSpPr>
        <p:spPr>
          <a:xfrm>
            <a:off x="635000" y="1158695"/>
            <a:ext cx="9598077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서비스 강화를 위해 회원체계가 변경되었습니다</a:t>
            </a:r>
            <a:r>
              <a:rPr lang="en-US" altLang="ko-KR" sz="20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.</a:t>
            </a:r>
          </a:p>
          <a:p>
            <a:r>
              <a:rPr lang="en-US" altLang="ko-KR" sz="20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    - </a:t>
            </a:r>
            <a:r>
              <a:rPr lang="en-US" altLang="ko-KR" sz="2000" b="1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‘</a:t>
            </a:r>
            <a:r>
              <a:rPr lang="ko-KR" altLang="en-US" sz="2000" b="1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통합회원 전환 및 회원</a:t>
            </a:r>
            <a:r>
              <a:rPr lang="en-US" altLang="ko-KR" sz="2000" b="1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/</a:t>
            </a:r>
            <a:r>
              <a:rPr lang="ko-KR" altLang="en-US" sz="2000" b="1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기업정보 재설정</a:t>
            </a:r>
            <a:r>
              <a:rPr lang="en-US" altLang="ko-KR" sz="2000" b="1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’ </a:t>
            </a:r>
            <a:r>
              <a:rPr lang="ko-KR" altLang="en-US" sz="20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요청 드립니다</a:t>
            </a:r>
            <a:r>
              <a:rPr lang="en-US" altLang="ko-KR" sz="20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.</a:t>
            </a:r>
          </a:p>
          <a:p>
            <a:r>
              <a:rPr lang="en-US" altLang="ko-KR" sz="2000" dirty="0">
                <a:solidFill>
                  <a:schemeClr val="accent1">
                    <a:lumMod val="75000"/>
                  </a:schemeClr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    </a:t>
            </a:r>
            <a:r>
              <a:rPr lang="en-US" altLang="ko-KR" sz="1600" dirty="0" err="1">
                <a:solidFill>
                  <a:schemeClr val="accent1">
                    <a:lumMod val="75000"/>
                  </a:schemeClr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cf</a:t>
            </a:r>
            <a:r>
              <a:rPr lang="en-US" altLang="ko-KR" sz="1600" dirty="0">
                <a:solidFill>
                  <a:schemeClr val="accent1">
                    <a:lumMod val="75000"/>
                  </a:schemeClr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) </a:t>
            </a:r>
            <a:r>
              <a:rPr lang="ko-KR" altLang="en-US" sz="1600" dirty="0">
                <a:solidFill>
                  <a:schemeClr val="accent1">
                    <a:lumMod val="75000"/>
                  </a:schemeClr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무역투자 </a:t>
            </a:r>
            <a:r>
              <a:rPr lang="en-US" altLang="ko-KR" sz="1600" dirty="0">
                <a:solidFill>
                  <a:schemeClr val="accent1">
                    <a:lumMod val="75000"/>
                  </a:schemeClr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24 </a:t>
            </a:r>
            <a:r>
              <a:rPr lang="ko-KR" altLang="en-US" sz="1600" dirty="0">
                <a:solidFill>
                  <a:schemeClr val="accent1">
                    <a:lumMod val="75000"/>
                  </a:schemeClr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홈페이지 </a:t>
            </a:r>
            <a:r>
              <a:rPr lang="en-US" altLang="ko-KR" sz="1600" dirty="0">
                <a:solidFill>
                  <a:schemeClr val="accent1">
                    <a:lumMod val="75000"/>
                  </a:schemeClr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&gt; </a:t>
            </a:r>
            <a:r>
              <a:rPr lang="ko-KR" altLang="en-US" sz="1600" dirty="0">
                <a:solidFill>
                  <a:schemeClr val="accent1">
                    <a:lumMod val="75000"/>
                  </a:schemeClr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공지사항 </a:t>
            </a:r>
            <a:r>
              <a:rPr lang="en-US" altLang="ko-KR" sz="1600" dirty="0">
                <a:solidFill>
                  <a:schemeClr val="accent1">
                    <a:lumMod val="75000"/>
                  </a:schemeClr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&gt; [</a:t>
            </a:r>
            <a:r>
              <a:rPr lang="ko-KR" altLang="en-US" sz="1600" dirty="0" err="1">
                <a:solidFill>
                  <a:schemeClr val="accent1">
                    <a:lumMod val="75000"/>
                  </a:schemeClr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회원필독</a:t>
            </a:r>
            <a:r>
              <a:rPr lang="en-US" altLang="ko-KR" sz="1600" dirty="0">
                <a:solidFill>
                  <a:schemeClr val="accent1">
                    <a:lumMod val="75000"/>
                  </a:schemeClr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] </a:t>
            </a:r>
            <a:r>
              <a:rPr lang="ko-KR" altLang="en-US" sz="1600" dirty="0">
                <a:solidFill>
                  <a:schemeClr val="accent1">
                    <a:lumMod val="75000"/>
                  </a:schemeClr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홈페이지 회원체계 변경에 따른 기존 회원 필수 조치사항 안내</a:t>
            </a:r>
            <a:endParaRPr lang="en-US" altLang="ko-KR" sz="1600" dirty="0">
              <a:solidFill>
                <a:schemeClr val="accent1">
                  <a:lumMod val="75000"/>
                </a:schemeClr>
              </a:solidFill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기존</a:t>
            </a:r>
            <a:r>
              <a:rPr lang="en-US" altLang="ko-KR" sz="20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(</a:t>
            </a:r>
            <a:r>
              <a:rPr lang="ko-KR" altLang="en-US" sz="20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개인회원</a:t>
            </a:r>
            <a:r>
              <a:rPr lang="en-US" altLang="ko-KR" sz="20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/</a:t>
            </a:r>
            <a:r>
              <a:rPr lang="ko-KR" altLang="en-US" sz="20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기업회원</a:t>
            </a:r>
            <a:r>
              <a:rPr lang="en-US" altLang="ko-KR" sz="20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) -&gt; </a:t>
            </a:r>
            <a:r>
              <a:rPr lang="ko-KR" altLang="en-US" sz="2000" b="1" dirty="0">
                <a:highlight>
                  <a:srgbClr val="FFFF00"/>
                </a:highlight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변경</a:t>
            </a:r>
            <a:r>
              <a:rPr lang="en-US" altLang="ko-KR" sz="2000" b="1" dirty="0">
                <a:highlight>
                  <a:srgbClr val="FFFF00"/>
                </a:highlight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(</a:t>
            </a:r>
            <a:r>
              <a:rPr lang="ko-KR" altLang="en-US" sz="2000" b="1" dirty="0">
                <a:highlight>
                  <a:srgbClr val="FFFF00"/>
                </a:highlight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간편회원</a:t>
            </a:r>
            <a:r>
              <a:rPr lang="en-US" altLang="ko-KR" sz="2000" b="1" dirty="0">
                <a:highlight>
                  <a:srgbClr val="FFFF00"/>
                </a:highlight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/</a:t>
            </a:r>
            <a:r>
              <a:rPr lang="ko-KR" altLang="en-US" sz="2000" b="1" dirty="0">
                <a:highlight>
                  <a:srgbClr val="FFFF00"/>
                </a:highlight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일반회원</a:t>
            </a:r>
            <a:r>
              <a:rPr lang="en-US" altLang="ko-KR" sz="2000" b="1" dirty="0">
                <a:highlight>
                  <a:srgbClr val="FFFF00"/>
                </a:highlight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(</a:t>
            </a:r>
            <a:r>
              <a:rPr lang="ko-KR" altLang="en-US" sz="2000" b="1" dirty="0">
                <a:highlight>
                  <a:srgbClr val="FFFF00"/>
                </a:highlight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기업소속</a:t>
            </a:r>
            <a:r>
              <a:rPr lang="en-US" altLang="ko-KR" sz="2000" b="1" dirty="0">
                <a:highlight>
                  <a:srgbClr val="FFFF00"/>
                </a:highlight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/</a:t>
            </a:r>
            <a:r>
              <a:rPr lang="ko-KR" altLang="en-US" sz="2000" b="1" dirty="0" err="1">
                <a:highlight>
                  <a:srgbClr val="FFFF00"/>
                </a:highlight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미소속</a:t>
            </a:r>
            <a:r>
              <a:rPr lang="en-US" altLang="ko-KR" sz="2000" b="1" dirty="0">
                <a:highlight>
                  <a:srgbClr val="FFFF00"/>
                </a:highlight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))</a:t>
            </a:r>
          </a:p>
          <a:p>
            <a:r>
              <a:rPr lang="ko-KR" altLang="en-US" sz="20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    반드시 </a:t>
            </a:r>
            <a:r>
              <a:rPr lang="ko-KR" altLang="en-US" sz="2000" dirty="0">
                <a:solidFill>
                  <a:srgbClr val="FF0000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일반회원</a:t>
            </a:r>
            <a:r>
              <a:rPr lang="en-US" altLang="ko-KR" sz="2000" dirty="0">
                <a:solidFill>
                  <a:srgbClr val="FF0000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(</a:t>
            </a:r>
            <a:r>
              <a:rPr lang="ko-KR" altLang="en-US" sz="2000" dirty="0">
                <a:solidFill>
                  <a:srgbClr val="FF0000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기업소속</a:t>
            </a:r>
            <a:r>
              <a:rPr lang="en-US" altLang="ko-KR" sz="2000" dirty="0">
                <a:solidFill>
                  <a:srgbClr val="FF0000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) </a:t>
            </a:r>
            <a:r>
              <a:rPr lang="ko-KR" altLang="en-US" sz="20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으로 가입 부탁드립니다 </a:t>
            </a:r>
            <a:r>
              <a:rPr lang="en-US" altLang="ko-KR" sz="2000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  <a:sym typeface="Wingdings" panose="05000000000000000000" pitchFamily="2" charset="2"/>
              </a:rPr>
              <a:t></a:t>
            </a:r>
            <a:endParaRPr lang="en-US" altLang="ko-KR" sz="2000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7CF018A-A84B-4006-8480-306600F43F3F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CDA6FDB-0CE9-4DF0-9C38-875DD719A3AD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14" name="슬라이드 번호 개체 틀 1">
            <a:extLst>
              <a:ext uri="{FF2B5EF4-FFF2-40B4-BE49-F238E27FC236}">
                <a16:creationId xmlns:a16="http://schemas.microsoft.com/office/drawing/2014/main" id="{0FEADC07-988A-45C7-94F5-34D00277E218}"/>
              </a:ext>
            </a:extLst>
          </p:cNvPr>
          <p:cNvSpPr txBox="1">
            <a:spLocks/>
          </p:cNvSpPr>
          <p:nvPr/>
        </p:nvSpPr>
        <p:spPr>
          <a:xfrm>
            <a:off x="8610600" y="6554195"/>
            <a:ext cx="1640601" cy="16728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en-US" altLang="ko-KR" smtClean="0"/>
              <a:pPr/>
              <a:t>3</a:t>
            </a:fld>
            <a:endParaRPr lang="ko-KR" altLang="en-US"/>
          </a:p>
        </p:txBody>
      </p:sp>
      <p:sp>
        <p:nvSpPr>
          <p:cNvPr id="16" name="object 28">
            <a:extLst>
              <a:ext uri="{FF2B5EF4-FFF2-40B4-BE49-F238E27FC236}">
                <a16:creationId xmlns:a16="http://schemas.microsoft.com/office/drawing/2014/main" id="{5F3134F6-8D0F-4AE9-84F3-190BF58EFFEC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2" name="말풍선: 모서리가 둥근 사각형 21">
            <a:extLst>
              <a:ext uri="{FF2B5EF4-FFF2-40B4-BE49-F238E27FC236}">
                <a16:creationId xmlns:a16="http://schemas.microsoft.com/office/drawing/2014/main" id="{BDFBD74C-9BE3-4BD3-9254-DB3E604FD63A}"/>
              </a:ext>
            </a:extLst>
          </p:cNvPr>
          <p:cNvSpPr/>
          <p:nvPr/>
        </p:nvSpPr>
        <p:spPr>
          <a:xfrm>
            <a:off x="5098158" y="4027409"/>
            <a:ext cx="7024884" cy="1935618"/>
          </a:xfrm>
          <a:prstGeom prst="wedgeRoundRectCallout">
            <a:avLst>
              <a:gd name="adj1" fmla="val -20589"/>
              <a:gd name="adj2" fmla="val -35378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b="1" dirty="0">
                <a:solidFill>
                  <a:srgbClr val="FF0000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[</a:t>
            </a:r>
            <a:r>
              <a:rPr lang="ko-KR" altLang="en-US" b="1" dirty="0">
                <a:solidFill>
                  <a:srgbClr val="FF0000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일반회원</a:t>
            </a:r>
            <a:r>
              <a:rPr lang="en-US" altLang="ko-KR" b="1" dirty="0">
                <a:solidFill>
                  <a:srgbClr val="FF0000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을 누르고 </a:t>
            </a:r>
            <a:r>
              <a:rPr lang="ko-KR" altLang="en-US" b="1" dirty="0">
                <a:solidFill>
                  <a:srgbClr val="FF0000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로그인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해야 사업신청 가능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!</a:t>
            </a:r>
            <a:b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</a:b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*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일반회원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(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기업소속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)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으로 전환 필수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*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382BD63-4553-4CE6-AD24-956DF2FBAA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354" y="3396654"/>
            <a:ext cx="3634046" cy="3317426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DE737D6B-6698-4CE5-9336-8357C30929CC}"/>
              </a:ext>
            </a:extLst>
          </p:cNvPr>
          <p:cNvSpPr/>
          <p:nvPr/>
        </p:nvSpPr>
        <p:spPr>
          <a:xfrm>
            <a:off x="1040470" y="3394480"/>
            <a:ext cx="1651930" cy="351325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F341EA7B-8B8D-43E6-A587-BA98DD8FE3A6}"/>
              </a:ext>
            </a:extLst>
          </p:cNvPr>
          <p:cNvSpPr/>
          <p:nvPr/>
        </p:nvSpPr>
        <p:spPr>
          <a:xfrm>
            <a:off x="1040470" y="6252764"/>
            <a:ext cx="1651930" cy="351325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20149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4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6B117F-8364-4A9A-ACFF-39C8A6292C85}"/>
              </a:ext>
            </a:extLst>
          </p:cNvPr>
          <p:cNvSpPr txBox="1"/>
          <p:nvPr/>
        </p:nvSpPr>
        <p:spPr>
          <a:xfrm>
            <a:off x="646373" y="723393"/>
            <a:ext cx="2300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1.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홈페이지 사업신청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EF962E-C376-4FEB-9270-29BC127BC80E}"/>
              </a:ext>
            </a:extLst>
          </p:cNvPr>
          <p:cNvSpPr txBox="1"/>
          <p:nvPr/>
        </p:nvSpPr>
        <p:spPr>
          <a:xfrm>
            <a:off x="635000" y="1158695"/>
            <a:ext cx="3592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무역투자</a:t>
            </a:r>
            <a:r>
              <a:rPr lang="en-US" altLang="ko-KR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24</a:t>
            </a: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 </a:t>
            </a:r>
            <a:r>
              <a:rPr lang="en-US" altLang="ko-KR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&gt; </a:t>
            </a: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로그인 </a:t>
            </a:r>
            <a:r>
              <a:rPr lang="en-US" altLang="ko-KR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&gt; [</a:t>
            </a: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사업신청</a:t>
            </a:r>
            <a:r>
              <a:rPr lang="en-US" altLang="ko-KR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]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B75CAFF-E2E4-4C4E-8552-4EC25B5399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863" y="1656362"/>
            <a:ext cx="10171562" cy="4688875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23253AB-4CAB-4C3E-BD31-1FE590F90565}"/>
              </a:ext>
            </a:extLst>
          </p:cNvPr>
          <p:cNvSpPr/>
          <p:nvPr/>
        </p:nvSpPr>
        <p:spPr>
          <a:xfrm>
            <a:off x="7493000" y="2662238"/>
            <a:ext cx="1117600" cy="588962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말풍선: 모서리가 둥근 사각형 18">
            <a:extLst>
              <a:ext uri="{FF2B5EF4-FFF2-40B4-BE49-F238E27FC236}">
                <a16:creationId xmlns:a16="http://schemas.microsoft.com/office/drawing/2014/main" id="{E4AE59E9-70D9-4A32-A32B-C2E784C1A27B}"/>
              </a:ext>
            </a:extLst>
          </p:cNvPr>
          <p:cNvSpPr/>
          <p:nvPr/>
        </p:nvSpPr>
        <p:spPr>
          <a:xfrm>
            <a:off x="6887785" y="3387692"/>
            <a:ext cx="2328030" cy="473719"/>
          </a:xfrm>
          <a:prstGeom prst="wedgeRoundRectCallout">
            <a:avLst>
              <a:gd name="adj1" fmla="val 8664"/>
              <a:gd name="adj2" fmla="val -66716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ko-KR" altLang="en-US" sz="1100" b="1" dirty="0">
                <a:solidFill>
                  <a:schemeClr val="tx1"/>
                </a:solidFill>
                <a:latin typeface="G마켓 산스 TTF Light"/>
              </a:rPr>
              <a:t>로그인 후</a:t>
            </a:r>
            <a:r>
              <a:rPr lang="en-US" altLang="ko-KR" sz="1100" b="1" dirty="0">
                <a:solidFill>
                  <a:schemeClr val="tx1"/>
                </a:solidFill>
                <a:latin typeface="G마켓 산스 TTF Light"/>
              </a:rPr>
              <a:t>, </a:t>
            </a:r>
            <a:r>
              <a:rPr lang="ko-KR" altLang="en-US" sz="1100" b="1" dirty="0">
                <a:solidFill>
                  <a:schemeClr val="tx1"/>
                </a:solidFill>
                <a:latin typeface="G마켓 산스 TTF Light"/>
              </a:rPr>
              <a:t>클릭</a:t>
            </a:r>
            <a:r>
              <a:rPr lang="en-US" altLang="ko-KR" sz="1100" b="1" dirty="0">
                <a:solidFill>
                  <a:schemeClr val="tx1"/>
                </a:solidFill>
                <a:latin typeface="G마켓 산스 TTF Light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270457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5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6B117F-8364-4A9A-ACFF-39C8A6292C85}"/>
              </a:ext>
            </a:extLst>
          </p:cNvPr>
          <p:cNvSpPr txBox="1"/>
          <p:nvPr/>
        </p:nvSpPr>
        <p:spPr>
          <a:xfrm>
            <a:off x="646373" y="723393"/>
            <a:ext cx="2300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1.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홈페이지 사업신청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EF962E-C376-4FEB-9270-29BC127BC80E}"/>
              </a:ext>
            </a:extLst>
          </p:cNvPr>
          <p:cNvSpPr txBox="1"/>
          <p:nvPr/>
        </p:nvSpPr>
        <p:spPr>
          <a:xfrm>
            <a:off x="635000" y="1158695"/>
            <a:ext cx="108205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사업명에 </a:t>
            </a:r>
            <a:r>
              <a:rPr lang="en-US" altLang="ko-KR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‘</a:t>
            </a: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물류</a:t>
            </a:r>
            <a:r>
              <a:rPr lang="en-US" altLang="ko-KR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’</a:t>
            </a: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 기입 </a:t>
            </a:r>
            <a:r>
              <a:rPr lang="en-US" altLang="ko-KR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&gt; ‘</a:t>
            </a: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검색</a:t>
            </a:r>
            <a:r>
              <a:rPr lang="en-US" altLang="ko-KR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’</a:t>
            </a: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 클릭 </a:t>
            </a:r>
            <a:r>
              <a:rPr lang="en-US" altLang="ko-KR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&gt; </a:t>
            </a: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스크롤을 내려서 사업 확인 </a:t>
            </a:r>
            <a:r>
              <a:rPr lang="en-US" altLang="ko-KR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&gt;  </a:t>
            </a:r>
            <a:r>
              <a:rPr lang="en-US" altLang="ko-KR" b="1" dirty="0">
                <a:solidFill>
                  <a:srgbClr val="0000FF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2025 </a:t>
            </a:r>
            <a:r>
              <a:rPr lang="ko-KR" altLang="en-US" b="1" dirty="0">
                <a:solidFill>
                  <a:srgbClr val="0000FF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해외공동물류센터</a:t>
            </a:r>
            <a:r>
              <a:rPr lang="en-US" altLang="ko-KR" b="1" dirty="0">
                <a:solidFill>
                  <a:srgbClr val="0000FF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(</a:t>
            </a:r>
            <a:r>
              <a:rPr lang="ko-KR" altLang="en-US" b="1" dirty="0">
                <a:solidFill>
                  <a:srgbClr val="0000FF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국고미지원</a:t>
            </a:r>
            <a:r>
              <a:rPr lang="en-US" altLang="ko-KR" b="1" dirty="0">
                <a:solidFill>
                  <a:srgbClr val="0000FF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)</a:t>
            </a:r>
            <a:r>
              <a:rPr lang="ko-KR" altLang="en-US" b="1" dirty="0">
                <a:solidFill>
                  <a:srgbClr val="0000FF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 사업 </a:t>
            </a: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클릭</a:t>
            </a:r>
            <a:endParaRPr lang="en-US" altLang="ko-KR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  <a:p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     </a:t>
            </a:r>
            <a:r>
              <a:rPr lang="en-US" altLang="ko-KR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&gt; </a:t>
            </a: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공고문 하단 신청하기 클릭 </a:t>
            </a:r>
            <a:endParaRPr lang="en-US" altLang="ko-KR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A908F5FC-D7D0-4793-AE67-E69984164C1B}"/>
              </a:ext>
            </a:extLst>
          </p:cNvPr>
          <p:cNvGrpSpPr/>
          <p:nvPr/>
        </p:nvGrpSpPr>
        <p:grpSpPr>
          <a:xfrm>
            <a:off x="678570" y="1883879"/>
            <a:ext cx="7652630" cy="2801269"/>
            <a:chOff x="678570" y="1883879"/>
            <a:chExt cx="7652630" cy="2801269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EF8F1727-CBA7-4006-95FD-9A3EA40BED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570" y="1883879"/>
              <a:ext cx="7652630" cy="2801269"/>
            </a:xfrm>
            <a:prstGeom prst="rect">
              <a:avLst/>
            </a:prstGeom>
            <a:ln w="38100">
              <a:solidFill>
                <a:srgbClr val="00B050"/>
              </a:solidFill>
            </a:ln>
          </p:spPr>
        </p:pic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E23253AB-4CAB-4C3E-BD31-1FE590F90565}"/>
                </a:ext>
              </a:extLst>
            </p:cNvPr>
            <p:cNvSpPr/>
            <p:nvPr/>
          </p:nvSpPr>
          <p:spPr>
            <a:xfrm>
              <a:off x="3220948" y="3091505"/>
              <a:ext cx="462052" cy="337496"/>
            </a:xfrm>
            <a:prstGeom prst="rect">
              <a:avLst/>
            </a:prstGeom>
            <a:solidFill>
              <a:schemeClr val="accent2">
                <a:alpha val="30000"/>
              </a:schemeClr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FF642781-5207-406A-A263-444853EE7D5A}"/>
                </a:ext>
              </a:extLst>
            </p:cNvPr>
            <p:cNvSpPr/>
            <p:nvPr/>
          </p:nvSpPr>
          <p:spPr>
            <a:xfrm>
              <a:off x="5397903" y="3047653"/>
              <a:ext cx="698097" cy="381347"/>
            </a:xfrm>
            <a:prstGeom prst="rect">
              <a:avLst/>
            </a:prstGeom>
            <a:solidFill>
              <a:schemeClr val="accent2">
                <a:alpha val="30000"/>
              </a:schemeClr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6FE6B3D-BF54-40DC-9A47-EDEEA7782CA1}"/>
                </a:ext>
              </a:extLst>
            </p:cNvPr>
            <p:cNvSpPr txBox="1"/>
            <p:nvPr/>
          </p:nvSpPr>
          <p:spPr>
            <a:xfrm>
              <a:off x="2947003" y="2810794"/>
              <a:ext cx="434488" cy="47371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indent="0" algn="just" fontAlgn="base" latinLnBrk="1">
                <a:lnSpc>
                  <a:spcPct val="16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b="1" kern="0" dirty="0">
                  <a:solidFill>
                    <a:srgbClr val="00000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①</a:t>
              </a:r>
              <a:endParaRPr 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B8011071-AB43-4547-90A3-6E529CDB648E}"/>
                </a:ext>
              </a:extLst>
            </p:cNvPr>
            <p:cNvSpPr txBox="1"/>
            <p:nvPr/>
          </p:nvSpPr>
          <p:spPr>
            <a:xfrm>
              <a:off x="5137244" y="2828348"/>
              <a:ext cx="814075" cy="47371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indent="0" algn="just" fontAlgn="base" latinLnBrk="1">
                <a:lnSpc>
                  <a:spcPct val="16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800" b="1" kern="0" spc="0" dirty="0">
                  <a:solidFill>
                    <a:srgbClr val="000000"/>
                  </a:solidFill>
                  <a:effectLst/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②</a:t>
              </a:r>
              <a:endParaRPr 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endParaRPr>
            </a:p>
          </p:txBody>
        </p:sp>
      </p:grpSp>
      <p:pic>
        <p:nvPicPr>
          <p:cNvPr id="19" name="그림 18">
            <a:extLst>
              <a:ext uri="{FF2B5EF4-FFF2-40B4-BE49-F238E27FC236}">
                <a16:creationId xmlns:a16="http://schemas.microsoft.com/office/drawing/2014/main" id="{9AE5AEF0-FD1E-4267-B150-BE0E5AD35B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00" y="5245695"/>
            <a:ext cx="7305977" cy="937458"/>
          </a:xfrm>
          <a:prstGeom prst="rect">
            <a:avLst/>
          </a:prstGeom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3E2FDFBD-C3DB-4B5C-8A7C-8AE859A93307}"/>
              </a:ext>
            </a:extLst>
          </p:cNvPr>
          <p:cNvSpPr/>
          <p:nvPr/>
        </p:nvSpPr>
        <p:spPr>
          <a:xfrm>
            <a:off x="3820916" y="5428109"/>
            <a:ext cx="1041226" cy="562650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4" name="말풍선: 모서리가 둥근 사각형 23">
            <a:extLst>
              <a:ext uri="{FF2B5EF4-FFF2-40B4-BE49-F238E27FC236}">
                <a16:creationId xmlns:a16="http://schemas.microsoft.com/office/drawing/2014/main" id="{DBC51F77-AD18-4A41-A312-D08E19D73245}"/>
              </a:ext>
            </a:extLst>
          </p:cNvPr>
          <p:cNvSpPr/>
          <p:nvPr/>
        </p:nvSpPr>
        <p:spPr>
          <a:xfrm>
            <a:off x="4341529" y="6017387"/>
            <a:ext cx="795715" cy="473719"/>
          </a:xfrm>
          <a:prstGeom prst="wedgeRoundRectCallout">
            <a:avLst>
              <a:gd name="adj1" fmla="val 8664"/>
              <a:gd name="adj2" fmla="val -66716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ko-KR" altLang="en-US" sz="1100" b="1" dirty="0">
                <a:solidFill>
                  <a:schemeClr val="tx1"/>
                </a:solidFill>
                <a:latin typeface="G마켓 산스 TTF Light"/>
              </a:rPr>
              <a:t>클릭</a:t>
            </a:r>
            <a:r>
              <a:rPr lang="en-US" altLang="ko-KR" sz="1100" b="1" dirty="0">
                <a:solidFill>
                  <a:schemeClr val="tx1"/>
                </a:solidFill>
                <a:latin typeface="G마켓 산스 TTF Light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614186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F7A9B0D5-4464-4578-B47B-FE8149C87E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84" t="6554"/>
          <a:stretch/>
        </p:blipFill>
        <p:spPr>
          <a:xfrm>
            <a:off x="699068" y="1462057"/>
            <a:ext cx="6200081" cy="5045082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79F57672-18F4-4858-A9B6-ABD4C3E58EF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78"/>
          <a:stretch/>
        </p:blipFill>
        <p:spPr>
          <a:xfrm>
            <a:off x="4399019" y="4831138"/>
            <a:ext cx="7139188" cy="1223192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6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6B117F-8364-4A9A-ACFF-39C8A6292C85}"/>
              </a:ext>
            </a:extLst>
          </p:cNvPr>
          <p:cNvSpPr txBox="1"/>
          <p:nvPr/>
        </p:nvSpPr>
        <p:spPr>
          <a:xfrm>
            <a:off x="646372" y="723393"/>
            <a:ext cx="3367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2.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신청서 작성 가이드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EF962E-C376-4FEB-9270-29BC127BC80E}"/>
              </a:ext>
            </a:extLst>
          </p:cNvPr>
          <p:cNvSpPr txBox="1"/>
          <p:nvPr/>
        </p:nvSpPr>
        <p:spPr>
          <a:xfrm>
            <a:off x="635000" y="1105848"/>
            <a:ext cx="40799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약관 전체 동의 </a:t>
            </a:r>
            <a:r>
              <a:rPr lang="en-US" altLang="ko-KR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&gt; [</a:t>
            </a: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동의 및 신청서 작성</a:t>
            </a:r>
            <a:r>
              <a:rPr lang="en-US" altLang="ko-KR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] </a:t>
            </a:r>
          </a:p>
        </p:txBody>
      </p:sp>
      <p:sp>
        <p:nvSpPr>
          <p:cNvPr id="23" name="말풍선: 모서리가 둥근 사각형 22">
            <a:extLst>
              <a:ext uri="{FF2B5EF4-FFF2-40B4-BE49-F238E27FC236}">
                <a16:creationId xmlns:a16="http://schemas.microsoft.com/office/drawing/2014/main" id="{768DBAA5-7BFB-42EA-8547-22CDCACCBFBA}"/>
              </a:ext>
            </a:extLst>
          </p:cNvPr>
          <p:cNvSpPr/>
          <p:nvPr/>
        </p:nvSpPr>
        <p:spPr>
          <a:xfrm>
            <a:off x="6963217" y="1376506"/>
            <a:ext cx="5138055" cy="1409700"/>
          </a:xfrm>
          <a:prstGeom prst="wedgeRoundRectCallout">
            <a:avLst>
              <a:gd name="adj1" fmla="val -20589"/>
              <a:gd name="adj2" fmla="val -35378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① 약관 전체 동의 선택</a:t>
            </a:r>
            <a:endParaRPr lang="en-US" altLang="ko-KR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② 스크롤 내린 후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, [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동의 및 신청서 작성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 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클릭</a:t>
            </a:r>
            <a:endParaRPr lang="en-US" altLang="ko-KR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0F4455B2-51C2-4C0B-B119-1FF95D132D28}"/>
              </a:ext>
            </a:extLst>
          </p:cNvPr>
          <p:cNvSpPr/>
          <p:nvPr/>
        </p:nvSpPr>
        <p:spPr>
          <a:xfrm>
            <a:off x="576936" y="2450830"/>
            <a:ext cx="1386128" cy="473720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47359BB-27C4-4A79-B36D-51A615454989}"/>
              </a:ext>
            </a:extLst>
          </p:cNvPr>
          <p:cNvSpPr txBox="1"/>
          <p:nvPr/>
        </p:nvSpPr>
        <p:spPr>
          <a:xfrm>
            <a:off x="350223" y="2148430"/>
            <a:ext cx="453425" cy="473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b="1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①</a:t>
            </a:r>
            <a:endParaRPr lang="en-US" sz="1800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E3194989-CB87-4189-9CAB-005FF4DC11A3}"/>
              </a:ext>
            </a:extLst>
          </p:cNvPr>
          <p:cNvSpPr/>
          <p:nvPr/>
        </p:nvSpPr>
        <p:spPr>
          <a:xfrm rot="16200000">
            <a:off x="8155120" y="4946252"/>
            <a:ext cx="586973" cy="1136787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20D21A0-A87B-470D-916C-9DE8C1A92706}"/>
              </a:ext>
            </a:extLst>
          </p:cNvPr>
          <p:cNvSpPr txBox="1"/>
          <p:nvPr/>
        </p:nvSpPr>
        <p:spPr>
          <a:xfrm>
            <a:off x="7677361" y="4908220"/>
            <a:ext cx="814075" cy="473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</a:t>
            </a:r>
            <a:endParaRPr lang="en-US" sz="1800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6EB5E5-914E-49EE-B722-DEE7D91F5F4D}"/>
              </a:ext>
            </a:extLst>
          </p:cNvPr>
          <p:cNvSpPr txBox="1"/>
          <p:nvPr/>
        </p:nvSpPr>
        <p:spPr>
          <a:xfrm>
            <a:off x="770550" y="1497405"/>
            <a:ext cx="499450" cy="28469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E8D3317-8192-4B09-A4F5-67536035CB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679" y="1455533"/>
            <a:ext cx="2219635" cy="323895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D121F8A4-E21A-407F-A861-7832EF39A6A3}"/>
              </a:ext>
            </a:extLst>
          </p:cNvPr>
          <p:cNvSpPr/>
          <p:nvPr/>
        </p:nvSpPr>
        <p:spPr>
          <a:xfrm>
            <a:off x="3367314" y="1455533"/>
            <a:ext cx="1031705" cy="284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59853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53283CFD-7859-4D1B-A03C-DEABC191C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500" y="1431879"/>
            <a:ext cx="7176426" cy="4830669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7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6B117F-8364-4A9A-ACFF-39C8A6292C85}"/>
              </a:ext>
            </a:extLst>
          </p:cNvPr>
          <p:cNvSpPr txBox="1"/>
          <p:nvPr/>
        </p:nvSpPr>
        <p:spPr>
          <a:xfrm>
            <a:off x="646372" y="723393"/>
            <a:ext cx="3367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2.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신청서 작성 가이드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EF962E-C376-4FEB-9270-29BC127BC80E}"/>
              </a:ext>
            </a:extLst>
          </p:cNvPr>
          <p:cNvSpPr txBox="1"/>
          <p:nvPr/>
        </p:nvSpPr>
        <p:spPr>
          <a:xfrm>
            <a:off x="635000" y="1105848"/>
            <a:ext cx="1721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신청기업 정보</a:t>
            </a:r>
            <a:endParaRPr lang="en-US" altLang="ko-KR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0F4455B2-51C2-4C0B-B119-1FF95D132D28}"/>
              </a:ext>
            </a:extLst>
          </p:cNvPr>
          <p:cNvSpPr/>
          <p:nvPr/>
        </p:nvSpPr>
        <p:spPr>
          <a:xfrm>
            <a:off x="5060521" y="2146582"/>
            <a:ext cx="2305479" cy="787118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47359BB-27C4-4A79-B36D-51A615454989}"/>
              </a:ext>
            </a:extLst>
          </p:cNvPr>
          <p:cNvSpPr txBox="1"/>
          <p:nvPr/>
        </p:nvSpPr>
        <p:spPr>
          <a:xfrm>
            <a:off x="4833808" y="1871481"/>
            <a:ext cx="453425" cy="473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b="1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①</a:t>
            </a:r>
            <a:endParaRPr lang="en-US" sz="1800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7E554D6-9D4D-4884-A669-6A7D9464830C}"/>
              </a:ext>
            </a:extLst>
          </p:cNvPr>
          <p:cNvSpPr/>
          <p:nvPr/>
        </p:nvSpPr>
        <p:spPr>
          <a:xfrm>
            <a:off x="4165600" y="3494022"/>
            <a:ext cx="5295900" cy="2593648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D3D533F-FA2D-4F6E-9D5F-2A0A5D22803F}"/>
              </a:ext>
            </a:extLst>
          </p:cNvPr>
          <p:cNvSpPr txBox="1"/>
          <p:nvPr/>
        </p:nvSpPr>
        <p:spPr>
          <a:xfrm>
            <a:off x="3928105" y="3210732"/>
            <a:ext cx="814075" cy="473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</a:t>
            </a:r>
            <a:endParaRPr lang="en-US" sz="1800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23" name="말풍선: 모서리가 둥근 사각형 22">
            <a:extLst>
              <a:ext uri="{FF2B5EF4-FFF2-40B4-BE49-F238E27FC236}">
                <a16:creationId xmlns:a16="http://schemas.microsoft.com/office/drawing/2014/main" id="{768DBAA5-7BFB-42EA-8547-22CDCACCBFBA}"/>
              </a:ext>
            </a:extLst>
          </p:cNvPr>
          <p:cNvSpPr/>
          <p:nvPr/>
        </p:nvSpPr>
        <p:spPr>
          <a:xfrm>
            <a:off x="7814612" y="4548393"/>
            <a:ext cx="4249055" cy="1456130"/>
          </a:xfrm>
          <a:prstGeom prst="wedgeRoundRectCallout">
            <a:avLst>
              <a:gd name="adj1" fmla="val -20589"/>
              <a:gd name="adj2" fmla="val -35378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① 신청서 작성 단계 확인</a:t>
            </a:r>
            <a:endParaRPr lang="en-US" altLang="ko-KR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② 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[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신청기업 정보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], [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신청자 정보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는 </a:t>
            </a:r>
            <a:r>
              <a:rPr lang="ko-KR" altLang="en-US" b="1" u="sng" dirty="0">
                <a:solidFill>
                  <a:srgbClr val="FF0000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자동기입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되어 있음</a:t>
            </a:r>
            <a:endParaRPr lang="en-US" altLang="ko-KR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5FB7168-3C67-4243-975F-A5C69AC35848}"/>
              </a:ext>
            </a:extLst>
          </p:cNvPr>
          <p:cNvSpPr txBox="1"/>
          <p:nvPr/>
        </p:nvSpPr>
        <p:spPr>
          <a:xfrm>
            <a:off x="2755041" y="1587000"/>
            <a:ext cx="53982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ACDE2FD-44EB-456A-9E76-CB907826FA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099" y="1653110"/>
            <a:ext cx="2219635" cy="323895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F1DA2BCF-85FA-429C-8603-C4ABFB4BE091}"/>
              </a:ext>
            </a:extLst>
          </p:cNvPr>
          <p:cNvSpPr/>
          <p:nvPr/>
        </p:nvSpPr>
        <p:spPr>
          <a:xfrm>
            <a:off x="3280539" y="1692315"/>
            <a:ext cx="1205560" cy="284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2859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F077BB1-2597-4580-8D42-FE46B6C0BC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0" y="1486898"/>
            <a:ext cx="7437288" cy="5059045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8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6B117F-8364-4A9A-ACFF-39C8A6292C85}"/>
              </a:ext>
            </a:extLst>
          </p:cNvPr>
          <p:cNvSpPr txBox="1"/>
          <p:nvPr/>
        </p:nvSpPr>
        <p:spPr>
          <a:xfrm>
            <a:off x="646372" y="723393"/>
            <a:ext cx="3367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2.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신청서 작성 가이드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EF962E-C376-4FEB-9270-29BC127BC80E}"/>
              </a:ext>
            </a:extLst>
          </p:cNvPr>
          <p:cNvSpPr txBox="1"/>
          <p:nvPr/>
        </p:nvSpPr>
        <p:spPr>
          <a:xfrm>
            <a:off x="635000" y="1105848"/>
            <a:ext cx="1537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신청자 정보</a:t>
            </a:r>
            <a:endParaRPr lang="en-US" altLang="ko-KR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0F4455B2-51C2-4C0B-B119-1FF95D132D28}"/>
              </a:ext>
            </a:extLst>
          </p:cNvPr>
          <p:cNvSpPr/>
          <p:nvPr/>
        </p:nvSpPr>
        <p:spPr>
          <a:xfrm>
            <a:off x="4196928" y="2641882"/>
            <a:ext cx="5645572" cy="3714468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349C1A4-6764-4244-8E73-4D400620E0EC}"/>
              </a:ext>
            </a:extLst>
          </p:cNvPr>
          <p:cNvSpPr/>
          <p:nvPr/>
        </p:nvSpPr>
        <p:spPr>
          <a:xfrm>
            <a:off x="4368800" y="4622800"/>
            <a:ext cx="903514" cy="17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BE5ACE9-486E-47DF-A87D-9AC885D2040E}"/>
              </a:ext>
            </a:extLst>
          </p:cNvPr>
          <p:cNvSpPr/>
          <p:nvPr/>
        </p:nvSpPr>
        <p:spPr>
          <a:xfrm>
            <a:off x="4368800" y="5076825"/>
            <a:ext cx="1331686" cy="17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DEC51EB-62D1-4B59-9A9A-0CA694B8CDD2}"/>
              </a:ext>
            </a:extLst>
          </p:cNvPr>
          <p:cNvSpPr/>
          <p:nvPr/>
        </p:nvSpPr>
        <p:spPr>
          <a:xfrm>
            <a:off x="4368800" y="5489575"/>
            <a:ext cx="1331686" cy="17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말풍선: 모서리가 둥근 사각형 19">
            <a:extLst>
              <a:ext uri="{FF2B5EF4-FFF2-40B4-BE49-F238E27FC236}">
                <a16:creationId xmlns:a16="http://schemas.microsoft.com/office/drawing/2014/main" id="{C024075F-A047-4629-A164-E922FB56E89D}"/>
              </a:ext>
            </a:extLst>
          </p:cNvPr>
          <p:cNvSpPr/>
          <p:nvPr/>
        </p:nvSpPr>
        <p:spPr>
          <a:xfrm>
            <a:off x="7527472" y="4499116"/>
            <a:ext cx="4249055" cy="1456130"/>
          </a:xfrm>
          <a:prstGeom prst="wedgeRoundRectCallout">
            <a:avLst>
              <a:gd name="adj1" fmla="val -20589"/>
              <a:gd name="adj2" fmla="val -35378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① 신청서 작성 단계 확인</a:t>
            </a:r>
            <a:endParaRPr lang="en-US" altLang="ko-KR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② 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[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신청기업 정보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], [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신청자 정보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는 </a:t>
            </a:r>
            <a:r>
              <a:rPr lang="ko-KR" altLang="en-US" b="1" u="sng" dirty="0">
                <a:solidFill>
                  <a:srgbClr val="FF0000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자동기입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되어 있음</a:t>
            </a:r>
            <a:endParaRPr lang="en-US" altLang="ko-KR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B8F580E-C9D3-493E-BEB9-AB2CE97AEB21}"/>
              </a:ext>
            </a:extLst>
          </p:cNvPr>
          <p:cNvSpPr txBox="1"/>
          <p:nvPr/>
        </p:nvSpPr>
        <p:spPr>
          <a:xfrm>
            <a:off x="3961762" y="2374059"/>
            <a:ext cx="814075" cy="473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</a:t>
            </a:r>
            <a:endParaRPr lang="en-US" sz="1800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10F69246-C443-4413-A341-4A9C64C129C8}"/>
              </a:ext>
            </a:extLst>
          </p:cNvPr>
          <p:cNvSpPr/>
          <p:nvPr/>
        </p:nvSpPr>
        <p:spPr>
          <a:xfrm>
            <a:off x="4368800" y="2846644"/>
            <a:ext cx="407037" cy="17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8035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662B7F53-7F7B-4730-8114-DD841AC5DF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54" b="39534"/>
          <a:stretch/>
        </p:blipFill>
        <p:spPr>
          <a:xfrm>
            <a:off x="2585677" y="1242374"/>
            <a:ext cx="7739893" cy="2904712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9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6B117F-8364-4A9A-ACFF-39C8A6292C85}"/>
              </a:ext>
            </a:extLst>
          </p:cNvPr>
          <p:cNvSpPr txBox="1"/>
          <p:nvPr/>
        </p:nvSpPr>
        <p:spPr>
          <a:xfrm>
            <a:off x="646372" y="723393"/>
            <a:ext cx="3367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2.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신청서 작성 가이드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EF962E-C376-4FEB-9270-29BC127BC80E}"/>
              </a:ext>
            </a:extLst>
          </p:cNvPr>
          <p:cNvSpPr txBox="1"/>
          <p:nvPr/>
        </p:nvSpPr>
        <p:spPr>
          <a:xfrm>
            <a:off x="635000" y="1105848"/>
            <a:ext cx="1553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담당자 정보</a:t>
            </a:r>
            <a:endParaRPr lang="en-US" altLang="ko-KR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0F4455B2-51C2-4C0B-B119-1FF95D132D28}"/>
              </a:ext>
            </a:extLst>
          </p:cNvPr>
          <p:cNvSpPr/>
          <p:nvPr/>
        </p:nvSpPr>
        <p:spPr>
          <a:xfrm>
            <a:off x="2743200" y="2253470"/>
            <a:ext cx="7391400" cy="1873830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말풍선: 모서리가 둥근 사각형 19">
            <a:extLst>
              <a:ext uri="{FF2B5EF4-FFF2-40B4-BE49-F238E27FC236}">
                <a16:creationId xmlns:a16="http://schemas.microsoft.com/office/drawing/2014/main" id="{C024075F-A047-4629-A164-E922FB56E89D}"/>
              </a:ext>
            </a:extLst>
          </p:cNvPr>
          <p:cNvSpPr/>
          <p:nvPr/>
        </p:nvSpPr>
        <p:spPr>
          <a:xfrm>
            <a:off x="7540278" y="4267846"/>
            <a:ext cx="4058555" cy="1172751"/>
          </a:xfrm>
          <a:prstGeom prst="wedgeRoundRectCallout">
            <a:avLst>
              <a:gd name="adj1" fmla="val -20589"/>
              <a:gd name="adj2" fmla="val -35378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신청자와 담당자 동일인 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X 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경우 직접 수기로 입력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! [</a:t>
            </a:r>
            <a:r>
              <a:rPr lang="ko-KR" altLang="en-US" b="1" dirty="0" err="1">
                <a:solidFill>
                  <a:srgbClr val="FF0000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필수값</a:t>
            </a:r>
            <a:r>
              <a:rPr lang="ko-KR" altLang="en-US" b="1" dirty="0">
                <a:solidFill>
                  <a:srgbClr val="FF0000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확인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6B5F6C4D-3E02-426D-9F72-3810C97195A2}"/>
              </a:ext>
            </a:extLst>
          </p:cNvPr>
          <p:cNvSpPr/>
          <p:nvPr/>
        </p:nvSpPr>
        <p:spPr>
          <a:xfrm>
            <a:off x="2743200" y="1837118"/>
            <a:ext cx="4094845" cy="357200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1CAF025-5626-4D22-9F56-B1E0BBC09C9D}"/>
              </a:ext>
            </a:extLst>
          </p:cNvPr>
          <p:cNvSpPr txBox="1"/>
          <p:nvPr/>
        </p:nvSpPr>
        <p:spPr>
          <a:xfrm>
            <a:off x="2490349" y="1497864"/>
            <a:ext cx="453425" cy="473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kern="0" spc="0" dirty="0">
                <a:solidFill>
                  <a:srgbClr val="FF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</a:t>
            </a:r>
            <a:endParaRPr lang="en-US" sz="1800" b="1" kern="0" spc="0" dirty="0">
              <a:solidFill>
                <a:srgbClr val="FF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26" name="화살표: 굽음 25">
            <a:extLst>
              <a:ext uri="{FF2B5EF4-FFF2-40B4-BE49-F238E27FC236}">
                <a16:creationId xmlns:a16="http://schemas.microsoft.com/office/drawing/2014/main" id="{29783724-D635-4E3F-AB26-F8A07F4707C2}"/>
              </a:ext>
            </a:extLst>
          </p:cNvPr>
          <p:cNvSpPr/>
          <p:nvPr/>
        </p:nvSpPr>
        <p:spPr>
          <a:xfrm>
            <a:off x="1557447" y="1837118"/>
            <a:ext cx="994783" cy="2407128"/>
          </a:xfrm>
          <a:prstGeom prst="bentArrow">
            <a:avLst>
              <a:gd name="adj1" fmla="val 21639"/>
              <a:gd name="adj2" fmla="val 17157"/>
              <a:gd name="adj3" fmla="val 25000"/>
              <a:gd name="adj4" fmla="val 4375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7" name="말풍선: 모서리가 둥근 사각형 26">
            <a:extLst>
              <a:ext uri="{FF2B5EF4-FFF2-40B4-BE49-F238E27FC236}">
                <a16:creationId xmlns:a16="http://schemas.microsoft.com/office/drawing/2014/main" id="{23DEFCF7-18DC-44A1-9443-10BA77D5972D}"/>
              </a:ext>
            </a:extLst>
          </p:cNvPr>
          <p:cNvSpPr/>
          <p:nvPr/>
        </p:nvSpPr>
        <p:spPr>
          <a:xfrm>
            <a:off x="80046" y="4244246"/>
            <a:ext cx="3949583" cy="1141220"/>
          </a:xfrm>
          <a:prstGeom prst="wedgeRoundRectCallout">
            <a:avLst>
              <a:gd name="adj1" fmla="val -20589"/>
              <a:gd name="adj2" fmla="val -35378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신청자와 담당자 동일인 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O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경우 </a:t>
            </a:r>
            <a:r>
              <a:rPr lang="ko-KR" altLang="en-US" b="1" u="sng" dirty="0" err="1">
                <a:solidFill>
                  <a:srgbClr val="FF0000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체크란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클릭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! (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자동입력 됨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4546497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02AC678D-E713-434C-A04B-3F4D43B526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848" y="1579520"/>
            <a:ext cx="8068801" cy="1343212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10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6B117F-8364-4A9A-ACFF-39C8A6292C85}"/>
              </a:ext>
            </a:extLst>
          </p:cNvPr>
          <p:cNvSpPr txBox="1"/>
          <p:nvPr/>
        </p:nvSpPr>
        <p:spPr>
          <a:xfrm>
            <a:off x="646372" y="723393"/>
            <a:ext cx="3367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2.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신청서 작성 가이드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EF962E-C376-4FEB-9270-29BC127BC80E}"/>
              </a:ext>
            </a:extLst>
          </p:cNvPr>
          <p:cNvSpPr txBox="1"/>
          <p:nvPr/>
        </p:nvSpPr>
        <p:spPr>
          <a:xfrm>
            <a:off x="635000" y="1105848"/>
            <a:ext cx="15424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무역관 정보</a:t>
            </a:r>
            <a:endParaRPr lang="en-US" altLang="ko-KR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26" name="화살표: 굽음 25">
            <a:extLst>
              <a:ext uri="{FF2B5EF4-FFF2-40B4-BE49-F238E27FC236}">
                <a16:creationId xmlns:a16="http://schemas.microsoft.com/office/drawing/2014/main" id="{29783724-D635-4E3F-AB26-F8A07F4707C2}"/>
              </a:ext>
            </a:extLst>
          </p:cNvPr>
          <p:cNvSpPr/>
          <p:nvPr/>
        </p:nvSpPr>
        <p:spPr>
          <a:xfrm>
            <a:off x="1557447" y="1837118"/>
            <a:ext cx="1049020" cy="1546163"/>
          </a:xfrm>
          <a:prstGeom prst="bentArrow">
            <a:avLst>
              <a:gd name="adj1" fmla="val 21639"/>
              <a:gd name="adj2" fmla="val 17157"/>
              <a:gd name="adj3" fmla="val 25000"/>
              <a:gd name="adj4" fmla="val 4375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7" name="말풍선: 모서리가 둥근 사각형 26">
            <a:extLst>
              <a:ext uri="{FF2B5EF4-FFF2-40B4-BE49-F238E27FC236}">
                <a16:creationId xmlns:a16="http://schemas.microsoft.com/office/drawing/2014/main" id="{23DEFCF7-18DC-44A1-9443-10BA77D5972D}"/>
              </a:ext>
            </a:extLst>
          </p:cNvPr>
          <p:cNvSpPr/>
          <p:nvPr/>
        </p:nvSpPr>
        <p:spPr>
          <a:xfrm>
            <a:off x="1119499" y="3364657"/>
            <a:ext cx="5042019" cy="903663"/>
          </a:xfrm>
          <a:prstGeom prst="wedgeRoundRectCallout">
            <a:avLst>
              <a:gd name="adj1" fmla="val -20589"/>
              <a:gd name="adj2" fmla="val -35378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진출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(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수출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)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희망 국가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및 해당 무역관 선택</a:t>
            </a:r>
            <a:endParaRPr lang="en-US" altLang="ko-KR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  (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반드시 해당 국가의 무역관으로 </a:t>
            </a:r>
            <a:r>
              <a:rPr lang="ko-KR" altLang="en-US" b="1" dirty="0" err="1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택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要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960639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70E6DEA7-1387-4ADF-B59A-70B41CCB8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367" y="301569"/>
            <a:ext cx="6756400" cy="6048420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11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6B117F-8364-4A9A-ACFF-39C8A6292C85}"/>
              </a:ext>
            </a:extLst>
          </p:cNvPr>
          <p:cNvSpPr txBox="1"/>
          <p:nvPr/>
        </p:nvSpPr>
        <p:spPr>
          <a:xfrm>
            <a:off x="646372" y="723393"/>
            <a:ext cx="3367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2.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신청서 작성 가이드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EF962E-C376-4FEB-9270-29BC127BC80E}"/>
              </a:ext>
            </a:extLst>
          </p:cNvPr>
          <p:cNvSpPr txBox="1"/>
          <p:nvPr/>
        </p:nvSpPr>
        <p:spPr>
          <a:xfrm>
            <a:off x="635000" y="1105848"/>
            <a:ext cx="16930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간략품목정보</a:t>
            </a:r>
            <a:endParaRPr lang="en-US" altLang="ko-KR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0F4455B2-51C2-4C0B-B119-1FF95D132D28}"/>
              </a:ext>
            </a:extLst>
          </p:cNvPr>
          <p:cNvSpPr/>
          <p:nvPr/>
        </p:nvSpPr>
        <p:spPr>
          <a:xfrm>
            <a:off x="4548974" y="2161526"/>
            <a:ext cx="6756400" cy="424214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말풍선: 모서리가 둥근 사각형 26">
            <a:extLst>
              <a:ext uri="{FF2B5EF4-FFF2-40B4-BE49-F238E27FC236}">
                <a16:creationId xmlns:a16="http://schemas.microsoft.com/office/drawing/2014/main" id="{23DEFCF7-18DC-44A1-9443-10BA77D5972D}"/>
              </a:ext>
            </a:extLst>
          </p:cNvPr>
          <p:cNvSpPr/>
          <p:nvPr/>
        </p:nvSpPr>
        <p:spPr>
          <a:xfrm>
            <a:off x="162301" y="2260312"/>
            <a:ext cx="4322550" cy="2337375"/>
          </a:xfrm>
          <a:prstGeom prst="wedgeRoundRectCallout">
            <a:avLst>
              <a:gd name="adj1" fmla="val -20589"/>
              <a:gd name="adj2" fmla="val -35378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[HS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코드 불러오기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 &gt; HS 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상품코드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(6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자리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) 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자동 입력</a:t>
            </a:r>
            <a:endParaRPr lang="en-US" altLang="ko-KR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[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제품명 및 품목설명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구체적으로 모두 기입</a:t>
            </a:r>
            <a:endParaRPr lang="en-US" altLang="ko-KR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061C2DF-D9DC-4A6F-82FD-14756C63B7D3}"/>
              </a:ext>
            </a:extLst>
          </p:cNvPr>
          <p:cNvSpPr/>
          <p:nvPr/>
        </p:nvSpPr>
        <p:spPr>
          <a:xfrm>
            <a:off x="4597400" y="4230701"/>
            <a:ext cx="6707974" cy="2103423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152351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F54BB291-D1C2-4774-9F78-ACD44663AF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521" y="1173096"/>
            <a:ext cx="7363853" cy="4715533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12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6B117F-8364-4A9A-ACFF-39C8A6292C85}"/>
              </a:ext>
            </a:extLst>
          </p:cNvPr>
          <p:cNvSpPr txBox="1"/>
          <p:nvPr/>
        </p:nvSpPr>
        <p:spPr>
          <a:xfrm>
            <a:off x="646372" y="723393"/>
            <a:ext cx="3367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2.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신청서 작성 가이드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EF962E-C376-4FEB-9270-29BC127BC80E}"/>
              </a:ext>
            </a:extLst>
          </p:cNvPr>
          <p:cNvSpPr txBox="1"/>
          <p:nvPr/>
        </p:nvSpPr>
        <p:spPr>
          <a:xfrm>
            <a:off x="635000" y="1105848"/>
            <a:ext cx="2210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기업 추가 입력정보</a:t>
            </a:r>
            <a:endParaRPr lang="en-US" altLang="ko-KR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27" name="말풍선: 모서리가 둥근 사각형 26">
            <a:extLst>
              <a:ext uri="{FF2B5EF4-FFF2-40B4-BE49-F238E27FC236}">
                <a16:creationId xmlns:a16="http://schemas.microsoft.com/office/drawing/2014/main" id="{23DEFCF7-18DC-44A1-9443-10BA77D5972D}"/>
              </a:ext>
            </a:extLst>
          </p:cNvPr>
          <p:cNvSpPr/>
          <p:nvPr/>
        </p:nvSpPr>
        <p:spPr>
          <a:xfrm>
            <a:off x="462626" y="1701818"/>
            <a:ext cx="3367313" cy="922276"/>
          </a:xfrm>
          <a:prstGeom prst="wedgeRoundRectCallout">
            <a:avLst>
              <a:gd name="adj1" fmla="val -20589"/>
              <a:gd name="adj2" fmla="val -35378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필수 항목 체크</a:t>
            </a:r>
            <a:endParaRPr lang="en-US" altLang="ko-KR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최대한 모든 항목 기재</a:t>
            </a:r>
            <a:endParaRPr lang="en-US" altLang="ko-KR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619275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ACAF161F-EE41-42C0-85AF-0F7BAA8446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466" y="1185146"/>
            <a:ext cx="7373379" cy="4182059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13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6B117F-8364-4A9A-ACFF-39C8A6292C85}"/>
              </a:ext>
            </a:extLst>
          </p:cNvPr>
          <p:cNvSpPr txBox="1"/>
          <p:nvPr/>
        </p:nvSpPr>
        <p:spPr>
          <a:xfrm>
            <a:off x="646372" y="723393"/>
            <a:ext cx="3367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2.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신청서 작성 가이드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EF962E-C376-4FEB-9270-29BC127BC80E}"/>
              </a:ext>
            </a:extLst>
          </p:cNvPr>
          <p:cNvSpPr txBox="1"/>
          <p:nvPr/>
        </p:nvSpPr>
        <p:spPr>
          <a:xfrm>
            <a:off x="635000" y="1105848"/>
            <a:ext cx="2210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기업 추가 입력정보</a:t>
            </a:r>
            <a:endParaRPr lang="en-US" altLang="ko-KR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27" name="말풍선: 모서리가 둥근 사각형 26">
            <a:extLst>
              <a:ext uri="{FF2B5EF4-FFF2-40B4-BE49-F238E27FC236}">
                <a16:creationId xmlns:a16="http://schemas.microsoft.com/office/drawing/2014/main" id="{23DEFCF7-18DC-44A1-9443-10BA77D5972D}"/>
              </a:ext>
            </a:extLst>
          </p:cNvPr>
          <p:cNvSpPr/>
          <p:nvPr/>
        </p:nvSpPr>
        <p:spPr>
          <a:xfrm>
            <a:off x="368910" y="1701817"/>
            <a:ext cx="3310128" cy="1574359"/>
          </a:xfrm>
          <a:prstGeom prst="wedgeRoundRectCallout">
            <a:avLst>
              <a:gd name="adj1" fmla="val -20589"/>
              <a:gd name="adj2" fmla="val -35378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필수 항목 체크 및 입력</a:t>
            </a:r>
            <a:endParaRPr lang="en-US" altLang="ko-KR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[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사용 세부 계획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의 경우 구체적인 계획 기재 </a:t>
            </a:r>
            <a:endParaRPr lang="en-US" altLang="ko-KR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D6C5120-5FAA-4512-A199-6ED6E79F3B8B}"/>
              </a:ext>
            </a:extLst>
          </p:cNvPr>
          <p:cNvSpPr/>
          <p:nvPr/>
        </p:nvSpPr>
        <p:spPr>
          <a:xfrm>
            <a:off x="3914466" y="1184359"/>
            <a:ext cx="7373379" cy="1026569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0DF4EDE-C1FC-4048-BC34-BC79F1B84DD8}"/>
              </a:ext>
            </a:extLst>
          </p:cNvPr>
          <p:cNvSpPr/>
          <p:nvPr/>
        </p:nvSpPr>
        <p:spPr>
          <a:xfrm>
            <a:off x="3914466" y="3363316"/>
            <a:ext cx="7373379" cy="2012152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903848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AAE31F8E-7AD0-4006-9A5E-5B32EC0B03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35" b="2792"/>
          <a:stretch/>
        </p:blipFill>
        <p:spPr>
          <a:xfrm>
            <a:off x="834238" y="1652210"/>
            <a:ext cx="8750933" cy="4866172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14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6B117F-8364-4A9A-ACFF-39C8A6292C85}"/>
              </a:ext>
            </a:extLst>
          </p:cNvPr>
          <p:cNvSpPr txBox="1"/>
          <p:nvPr/>
        </p:nvSpPr>
        <p:spPr>
          <a:xfrm>
            <a:off x="646372" y="723393"/>
            <a:ext cx="3367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2.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신청서 작성 가이드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EF962E-C376-4FEB-9270-29BC127BC80E}"/>
              </a:ext>
            </a:extLst>
          </p:cNvPr>
          <p:cNvSpPr txBox="1"/>
          <p:nvPr/>
        </p:nvSpPr>
        <p:spPr>
          <a:xfrm>
            <a:off x="635000" y="1105848"/>
            <a:ext cx="2419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첨부서류 및 신청완료</a:t>
            </a:r>
            <a:endParaRPr lang="en-US" altLang="ko-KR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27" name="말풍선: 모서리가 둥근 사각형 26">
            <a:extLst>
              <a:ext uri="{FF2B5EF4-FFF2-40B4-BE49-F238E27FC236}">
                <a16:creationId xmlns:a16="http://schemas.microsoft.com/office/drawing/2014/main" id="{23DEFCF7-18DC-44A1-9443-10BA77D5972D}"/>
              </a:ext>
            </a:extLst>
          </p:cNvPr>
          <p:cNvSpPr/>
          <p:nvPr/>
        </p:nvSpPr>
        <p:spPr>
          <a:xfrm>
            <a:off x="3272839" y="462052"/>
            <a:ext cx="8373062" cy="1340926"/>
          </a:xfrm>
          <a:prstGeom prst="wedgeRoundRectCallout">
            <a:avLst>
              <a:gd name="adj1" fmla="val -20589"/>
              <a:gd name="adj2" fmla="val -35378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중소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,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중견 기업 확인서 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: 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반드시 </a:t>
            </a:r>
            <a:r>
              <a:rPr lang="ko-KR" altLang="en-US" b="1" u="sng" dirty="0">
                <a:solidFill>
                  <a:srgbClr val="FF0000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유효기간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확인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!(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만료된 경우 온라인 발급 要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)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회사 소개서 반드시 첨부</a:t>
            </a:r>
            <a:endParaRPr lang="en-US" altLang="ko-KR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D6C5120-5FAA-4512-A199-6ED6E79F3B8B}"/>
              </a:ext>
            </a:extLst>
          </p:cNvPr>
          <p:cNvSpPr/>
          <p:nvPr/>
        </p:nvSpPr>
        <p:spPr>
          <a:xfrm>
            <a:off x="1168884" y="2309591"/>
            <a:ext cx="6850901" cy="925780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0DF4EDE-C1FC-4048-BC34-BC79F1B84DD8}"/>
              </a:ext>
            </a:extLst>
          </p:cNvPr>
          <p:cNvSpPr/>
          <p:nvPr/>
        </p:nvSpPr>
        <p:spPr>
          <a:xfrm>
            <a:off x="1168885" y="3278576"/>
            <a:ext cx="6850900" cy="623463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2FFB7BD-D4BC-4B83-A29E-C81BF9FB8E93}"/>
              </a:ext>
            </a:extLst>
          </p:cNvPr>
          <p:cNvSpPr/>
          <p:nvPr/>
        </p:nvSpPr>
        <p:spPr>
          <a:xfrm>
            <a:off x="5728184" y="5727700"/>
            <a:ext cx="1256815" cy="668248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설명선: 왼쪽 화살표 5">
            <a:extLst>
              <a:ext uri="{FF2B5EF4-FFF2-40B4-BE49-F238E27FC236}">
                <a16:creationId xmlns:a16="http://schemas.microsoft.com/office/drawing/2014/main" id="{FCEBF4BA-795A-41D8-AB2A-ABA21B1FCD43}"/>
              </a:ext>
            </a:extLst>
          </p:cNvPr>
          <p:cNvSpPr/>
          <p:nvPr/>
        </p:nvSpPr>
        <p:spPr>
          <a:xfrm>
            <a:off x="7088265" y="5590717"/>
            <a:ext cx="2209800" cy="833348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81069"/>
            </a:avLst>
          </a:prstGeom>
          <a:solidFill>
            <a:srgbClr val="DDDD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  <a:ea typeface="G마켓 산스 TTF Light" panose="02000000000000000000"/>
              </a:rPr>
              <a:t>모든 항목 </a:t>
            </a:r>
            <a:endParaRPr lang="en-US" altLang="ko-KR" b="1" dirty="0">
              <a:solidFill>
                <a:schemeClr val="tx1"/>
              </a:solidFill>
              <a:ea typeface="G마켓 산스 TTF Light" panose="02000000000000000000"/>
            </a:endParaRPr>
          </a:p>
          <a:p>
            <a:pPr algn="ctr"/>
            <a:r>
              <a:rPr lang="ko-KR" altLang="en-US" b="1" dirty="0">
                <a:solidFill>
                  <a:schemeClr val="tx1"/>
                </a:solidFill>
                <a:ea typeface="G마켓 산스 TTF Light" panose="02000000000000000000"/>
              </a:rPr>
              <a:t>작성 후 클릭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E187F5AE-A72D-4458-83A7-932310023963}"/>
              </a:ext>
            </a:extLst>
          </p:cNvPr>
          <p:cNvSpPr/>
          <p:nvPr/>
        </p:nvSpPr>
        <p:spPr>
          <a:xfrm>
            <a:off x="2785533" y="5055023"/>
            <a:ext cx="3852334" cy="1419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5539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0845FC74-106D-4E2D-AF93-21F2A5803D53}"/>
              </a:ext>
            </a:extLst>
          </p:cNvPr>
          <p:cNvSpPr/>
          <p:nvPr/>
        </p:nvSpPr>
        <p:spPr>
          <a:xfrm>
            <a:off x="0" y="0"/>
            <a:ext cx="12192000" cy="7239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16215247-8E09-4904-97C1-55EF610792A7}"/>
              </a:ext>
            </a:extLst>
          </p:cNvPr>
          <p:cNvSpPr/>
          <p:nvPr/>
        </p:nvSpPr>
        <p:spPr>
          <a:xfrm>
            <a:off x="0" y="6134100"/>
            <a:ext cx="12192000" cy="7239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FC8AC7-68D2-4C71-91B3-5BF301ACDB37}"/>
              </a:ext>
            </a:extLst>
          </p:cNvPr>
          <p:cNvSpPr txBox="1"/>
          <p:nvPr/>
        </p:nvSpPr>
        <p:spPr>
          <a:xfrm>
            <a:off x="1091140" y="2367171"/>
            <a:ext cx="86709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489D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참고사항</a:t>
            </a:r>
            <a:endParaRPr lang="en-US" altLang="ko-KR" sz="40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489D"/>
              </a:solidFill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  <a:p>
            <a:r>
              <a:rPr lang="en-US" altLang="ko-KR" sz="4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489D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- </a:t>
            </a:r>
            <a:r>
              <a:rPr lang="ko-KR" altLang="en-US" sz="3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임시저장</a:t>
            </a:r>
            <a:r>
              <a:rPr lang="en-US" altLang="ko-KR" sz="3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/ </a:t>
            </a:r>
            <a:r>
              <a:rPr lang="ko-KR" altLang="en-US" sz="3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신청 확인 방법 </a:t>
            </a:r>
            <a:r>
              <a:rPr lang="en-US" altLang="ko-KR" sz="3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/ </a:t>
            </a:r>
            <a:r>
              <a:rPr lang="ko-KR" altLang="en-US" sz="3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협약서 승인</a:t>
            </a:r>
            <a:endParaRPr lang="ko-KR" altLang="en-US" sz="40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122149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4DC071C-5547-40DE-8039-9B5F974B8F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989" y="2306152"/>
            <a:ext cx="9850225" cy="3934374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16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6B117F-8364-4A9A-ACFF-39C8A6292C85}"/>
              </a:ext>
            </a:extLst>
          </p:cNvPr>
          <p:cNvSpPr txBox="1"/>
          <p:nvPr/>
        </p:nvSpPr>
        <p:spPr>
          <a:xfrm>
            <a:off x="646372" y="723393"/>
            <a:ext cx="3951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2.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신청서 작성 가이드</a:t>
            </a:r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(</a:t>
            </a:r>
            <a:r>
              <a:rPr lang="ko-KR" altLang="en-US" b="1" dirty="0"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임시저장</a:t>
            </a:r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)</a:t>
            </a:r>
            <a:endParaRPr lang="ko-KR" altLang="en-US" b="1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EF962E-C376-4FEB-9270-29BC127BC80E}"/>
              </a:ext>
            </a:extLst>
          </p:cNvPr>
          <p:cNvSpPr txBox="1"/>
          <p:nvPr/>
        </p:nvSpPr>
        <p:spPr>
          <a:xfrm>
            <a:off x="635000" y="1105848"/>
            <a:ext cx="2010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작성 중 임시저장</a:t>
            </a:r>
            <a:endParaRPr lang="en-US" altLang="ko-KR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27" name="말풍선: 모서리가 둥근 사각형 26">
            <a:extLst>
              <a:ext uri="{FF2B5EF4-FFF2-40B4-BE49-F238E27FC236}">
                <a16:creationId xmlns:a16="http://schemas.microsoft.com/office/drawing/2014/main" id="{23DEFCF7-18DC-44A1-9443-10BA77D5972D}"/>
              </a:ext>
            </a:extLst>
          </p:cNvPr>
          <p:cNvSpPr/>
          <p:nvPr/>
        </p:nvSpPr>
        <p:spPr>
          <a:xfrm>
            <a:off x="5380552" y="849402"/>
            <a:ext cx="5680662" cy="1340926"/>
          </a:xfrm>
          <a:prstGeom prst="wedgeRoundRectCallout">
            <a:avLst>
              <a:gd name="adj1" fmla="val -20589"/>
              <a:gd name="adj2" fmla="val -35378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신청서를 작성하다가 중간에 저장해야 할 때 </a:t>
            </a:r>
            <a:endParaRPr lang="en-US" altLang="ko-KR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스크롤 내려서 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[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임시저장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 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클릭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!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2FFB7BD-D4BC-4B83-A29E-C81BF9FB8E93}"/>
              </a:ext>
            </a:extLst>
          </p:cNvPr>
          <p:cNvSpPr/>
          <p:nvPr/>
        </p:nvSpPr>
        <p:spPr>
          <a:xfrm>
            <a:off x="5194784" y="5056251"/>
            <a:ext cx="1536216" cy="1016000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1F38DA2-0D5B-414D-BF38-31855696A35C}"/>
              </a:ext>
            </a:extLst>
          </p:cNvPr>
          <p:cNvSpPr/>
          <p:nvPr/>
        </p:nvSpPr>
        <p:spPr>
          <a:xfrm>
            <a:off x="3268617" y="4385107"/>
            <a:ext cx="3852334" cy="1419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8505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17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6B117F-8364-4A9A-ACFF-39C8A6292C85}"/>
              </a:ext>
            </a:extLst>
          </p:cNvPr>
          <p:cNvSpPr txBox="1"/>
          <p:nvPr/>
        </p:nvSpPr>
        <p:spPr>
          <a:xfrm>
            <a:off x="646372" y="723393"/>
            <a:ext cx="3951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2.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신청서 작성 가이드</a:t>
            </a:r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(</a:t>
            </a:r>
            <a:r>
              <a:rPr lang="ko-KR" altLang="en-US" b="1" dirty="0"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임시저장</a:t>
            </a:r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)</a:t>
            </a:r>
            <a:endParaRPr lang="ko-KR" altLang="en-US" b="1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EF962E-C376-4FEB-9270-29BC127BC80E}"/>
              </a:ext>
            </a:extLst>
          </p:cNvPr>
          <p:cNvSpPr txBox="1"/>
          <p:nvPr/>
        </p:nvSpPr>
        <p:spPr>
          <a:xfrm>
            <a:off x="635000" y="1105848"/>
            <a:ext cx="2010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작성 중 임시저장</a:t>
            </a:r>
            <a:endParaRPr lang="en-US" altLang="ko-KR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18" name="말풍선: 모서리가 둥근 사각형 17">
            <a:extLst>
              <a:ext uri="{FF2B5EF4-FFF2-40B4-BE49-F238E27FC236}">
                <a16:creationId xmlns:a16="http://schemas.microsoft.com/office/drawing/2014/main" id="{86FC8B95-FD15-4C72-BD9E-3D148653D497}"/>
              </a:ext>
            </a:extLst>
          </p:cNvPr>
          <p:cNvSpPr/>
          <p:nvPr/>
        </p:nvSpPr>
        <p:spPr>
          <a:xfrm>
            <a:off x="4436533" y="378147"/>
            <a:ext cx="5964781" cy="1097033"/>
          </a:xfrm>
          <a:prstGeom prst="wedgeRoundRectCallout">
            <a:avLst>
              <a:gd name="adj1" fmla="val -20589"/>
              <a:gd name="adj2" fmla="val -35378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파일을 불러오고 싶을 때</a:t>
            </a:r>
            <a:endParaRPr lang="en-US" altLang="ko-KR" sz="1500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[</a:t>
            </a:r>
            <a:r>
              <a:rPr lang="ko-KR" altLang="en-US" sz="15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홈페이지</a:t>
            </a:r>
            <a:r>
              <a:rPr lang="en-US" altLang="ko-KR" sz="15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 &gt; [my </a:t>
            </a:r>
            <a:r>
              <a:rPr lang="en-US" altLang="ko-KR" sz="1500" b="1" dirty="0" err="1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kotra</a:t>
            </a:r>
            <a:r>
              <a:rPr lang="en-US" altLang="ko-KR" sz="15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 &gt; [</a:t>
            </a:r>
            <a:r>
              <a:rPr lang="ko-KR" altLang="en-US" sz="1500" b="1" dirty="0">
                <a:solidFill>
                  <a:srgbClr val="FF0000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임시 저장중인 </a:t>
            </a:r>
            <a:r>
              <a:rPr lang="ko-KR" altLang="en-US" sz="15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사업</a:t>
            </a:r>
            <a:r>
              <a:rPr lang="en-US" altLang="ko-KR" sz="15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 &gt; 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5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   </a:t>
            </a:r>
            <a:r>
              <a:rPr lang="ko-KR" altLang="en-US" sz="15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신청중인 사업 클릭</a:t>
            </a:r>
            <a:r>
              <a:rPr lang="en-US" altLang="ko-KR" sz="15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</a:t>
            </a:r>
            <a:r>
              <a:rPr lang="ko-KR" altLang="en-US" sz="15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및 </a:t>
            </a:r>
            <a:r>
              <a:rPr lang="ko-KR" altLang="en-US" sz="1500" b="1" dirty="0">
                <a:solidFill>
                  <a:srgbClr val="FF0000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이어서 작성</a:t>
            </a:r>
            <a:r>
              <a:rPr lang="en-US" altLang="ko-KR" sz="1500" b="1" dirty="0">
                <a:solidFill>
                  <a:srgbClr val="FF0000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 </a:t>
            </a:r>
            <a:r>
              <a:rPr lang="en-US" altLang="ko-KR" sz="12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*</a:t>
            </a:r>
            <a:r>
              <a:rPr lang="ko-KR" altLang="en-US" sz="12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신청기간 내에만 가능</a:t>
            </a:r>
            <a:endParaRPr lang="en-US" altLang="ko-KR" sz="1200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8163742-9D4A-4F4A-A9C6-F68FF0D91E3B}"/>
              </a:ext>
            </a:extLst>
          </p:cNvPr>
          <p:cNvSpPr/>
          <p:nvPr/>
        </p:nvSpPr>
        <p:spPr>
          <a:xfrm>
            <a:off x="3664010" y="3835079"/>
            <a:ext cx="583250" cy="266902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756D736E-4224-4F83-B9FC-C246D7BC6FA6}"/>
              </a:ext>
            </a:extLst>
          </p:cNvPr>
          <p:cNvGrpSpPr/>
          <p:nvPr/>
        </p:nvGrpSpPr>
        <p:grpSpPr>
          <a:xfrm>
            <a:off x="1500026" y="1710106"/>
            <a:ext cx="8901288" cy="4769747"/>
            <a:chOff x="1377245" y="1701818"/>
            <a:chExt cx="8901288" cy="4769747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04B592-E584-4E96-91EF-AF5346ED08BE}"/>
                </a:ext>
              </a:extLst>
            </p:cNvPr>
            <p:cNvGrpSpPr/>
            <p:nvPr/>
          </p:nvGrpSpPr>
          <p:grpSpPr>
            <a:xfrm>
              <a:off x="1377245" y="1701818"/>
              <a:ext cx="8901288" cy="4769747"/>
              <a:chOff x="1377245" y="1701818"/>
              <a:chExt cx="8901288" cy="4769747"/>
            </a:xfrm>
          </p:grpSpPr>
          <p:pic>
            <p:nvPicPr>
              <p:cNvPr id="3" name="그림 2">
                <a:extLst>
                  <a:ext uri="{FF2B5EF4-FFF2-40B4-BE49-F238E27FC236}">
                    <a16:creationId xmlns:a16="http://schemas.microsoft.com/office/drawing/2014/main" id="{467432F8-D572-4DF8-8771-F1A93D77F7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377245" y="1701818"/>
                <a:ext cx="8901288" cy="476974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" name="직사각형 3">
                <a:extLst>
                  <a:ext uri="{FF2B5EF4-FFF2-40B4-BE49-F238E27FC236}">
                    <a16:creationId xmlns:a16="http://schemas.microsoft.com/office/drawing/2014/main" id="{DD8995D9-0CD4-423C-8BBE-D2532A1D41F5}"/>
                  </a:ext>
                </a:extLst>
              </p:cNvPr>
              <p:cNvSpPr/>
              <p:nvPr/>
            </p:nvSpPr>
            <p:spPr>
              <a:xfrm>
                <a:off x="4436533" y="4086691"/>
                <a:ext cx="677334" cy="266902"/>
              </a:xfrm>
              <a:prstGeom prst="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3AD607AD-F067-4BD5-AB35-232940D9DC9B}"/>
                </a:ext>
              </a:extLst>
            </p:cNvPr>
            <p:cNvSpPr/>
            <p:nvPr/>
          </p:nvSpPr>
          <p:spPr>
            <a:xfrm>
              <a:off x="6783923" y="4814824"/>
              <a:ext cx="1335610" cy="266902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2FFB7BD-D4BC-4B83-A29E-C81BF9FB8E93}"/>
              </a:ext>
            </a:extLst>
          </p:cNvPr>
          <p:cNvSpPr/>
          <p:nvPr/>
        </p:nvSpPr>
        <p:spPr>
          <a:xfrm>
            <a:off x="1560731" y="5610284"/>
            <a:ext cx="987736" cy="341783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62306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18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EF962E-C376-4FEB-9270-29BC127BC80E}"/>
              </a:ext>
            </a:extLst>
          </p:cNvPr>
          <p:cNvSpPr txBox="1"/>
          <p:nvPr/>
        </p:nvSpPr>
        <p:spPr>
          <a:xfrm>
            <a:off x="634999" y="1158695"/>
            <a:ext cx="102761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rPr>
              <a:t>진행현황</a:t>
            </a:r>
            <a:endParaRPr lang="en-US" altLang="ko-KR" dirty="0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3A7C360-C8D0-45E8-BD62-9633F73B1575}"/>
              </a:ext>
            </a:extLst>
          </p:cNvPr>
          <p:cNvSpPr txBox="1"/>
          <p:nvPr/>
        </p:nvSpPr>
        <p:spPr>
          <a:xfrm>
            <a:off x="646371" y="723393"/>
            <a:ext cx="403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3.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신청완료 후 현황 확인방법</a:t>
            </a:r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 (</a:t>
            </a:r>
            <a:r>
              <a:rPr lang="ko-KR" altLang="en-US" b="1" dirty="0">
                <a:solidFill>
                  <a:srgbClr val="0000FF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참고용</a:t>
            </a:r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)</a:t>
            </a:r>
            <a:endParaRPr lang="ko-KR" altLang="en-US" b="1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16" name="말풍선: 모서리가 둥근 사각형 15">
            <a:extLst>
              <a:ext uri="{FF2B5EF4-FFF2-40B4-BE49-F238E27FC236}">
                <a16:creationId xmlns:a16="http://schemas.microsoft.com/office/drawing/2014/main" id="{88D59EA3-FE75-40F4-9D6B-0AD920F4655F}"/>
              </a:ext>
            </a:extLst>
          </p:cNvPr>
          <p:cNvSpPr/>
          <p:nvPr/>
        </p:nvSpPr>
        <p:spPr>
          <a:xfrm>
            <a:off x="634999" y="5696390"/>
            <a:ext cx="11074401" cy="752894"/>
          </a:xfrm>
          <a:prstGeom prst="wedgeRoundRectCallout">
            <a:avLst>
              <a:gd name="adj1" fmla="val -20589"/>
              <a:gd name="adj2" fmla="val -35378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[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홈페이지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 &gt; [My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</a:t>
            </a:r>
            <a:r>
              <a:rPr lang="en-US" altLang="ko-KR" b="1" dirty="0" err="1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Kotra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 &gt; [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신청완료 사업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] &gt; 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사업 선택 </a:t>
            </a:r>
            <a:r>
              <a:rPr lang="en-US" altLang="ko-KR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&gt; </a:t>
            </a:r>
            <a:r>
              <a:rPr lang="ko-KR" altLang="en-US" b="1" u="sng" dirty="0">
                <a:solidFill>
                  <a:srgbClr val="FF0000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진행상태</a:t>
            </a:r>
            <a:r>
              <a:rPr lang="ko-KR" altLang="en-US" b="1" dirty="0">
                <a:solidFill>
                  <a:srgbClr val="FF0000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</a:t>
            </a:r>
            <a:r>
              <a:rPr lang="ko-KR" altLang="en-US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확인가능</a:t>
            </a:r>
            <a:endParaRPr lang="en-US" altLang="ko-KR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A2DABE4-5E8E-43C3-A7BA-42E7A111963E}"/>
              </a:ext>
            </a:extLst>
          </p:cNvPr>
          <p:cNvSpPr txBox="1"/>
          <p:nvPr/>
        </p:nvSpPr>
        <p:spPr>
          <a:xfrm>
            <a:off x="6063024" y="391807"/>
            <a:ext cx="49650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E56E15F-C79C-4A4D-9BE8-C346FB3B7F8A}"/>
              </a:ext>
            </a:extLst>
          </p:cNvPr>
          <p:cNvSpPr txBox="1"/>
          <p:nvPr/>
        </p:nvSpPr>
        <p:spPr>
          <a:xfrm>
            <a:off x="4875592" y="2842898"/>
            <a:ext cx="49650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B2EA4D71-DD02-4C3A-A8AF-9E354784FE8E}"/>
              </a:ext>
            </a:extLst>
          </p:cNvPr>
          <p:cNvSpPr/>
          <p:nvPr/>
        </p:nvSpPr>
        <p:spPr>
          <a:xfrm>
            <a:off x="8759821" y="408716"/>
            <a:ext cx="1031705" cy="284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4920F1F-5E1C-4F97-A87C-DDDFF44B07E1}"/>
              </a:ext>
            </a:extLst>
          </p:cNvPr>
          <p:cNvSpPr/>
          <p:nvPr/>
        </p:nvSpPr>
        <p:spPr>
          <a:xfrm>
            <a:off x="7585486" y="2927540"/>
            <a:ext cx="1370507" cy="284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578951F-EC38-4922-BB6F-397A294973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387" y="1558014"/>
            <a:ext cx="5257350" cy="3998135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1FA680B6-EE2F-406E-9130-08E5B21FE8F9}"/>
              </a:ext>
            </a:extLst>
          </p:cNvPr>
          <p:cNvSpPr/>
          <p:nvPr/>
        </p:nvSpPr>
        <p:spPr>
          <a:xfrm>
            <a:off x="5267779" y="3760474"/>
            <a:ext cx="413354" cy="127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0AE54D2E-2267-43D8-B073-3693BDFD113D}"/>
              </a:ext>
            </a:extLst>
          </p:cNvPr>
          <p:cNvSpPr/>
          <p:nvPr/>
        </p:nvSpPr>
        <p:spPr>
          <a:xfrm>
            <a:off x="5267779" y="4407771"/>
            <a:ext cx="413354" cy="127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C07587DA-5BC7-4FBD-B17D-F3D8C14C4077}"/>
              </a:ext>
            </a:extLst>
          </p:cNvPr>
          <p:cNvSpPr/>
          <p:nvPr/>
        </p:nvSpPr>
        <p:spPr>
          <a:xfrm>
            <a:off x="5269291" y="5055068"/>
            <a:ext cx="413354" cy="127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46024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19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3A7C360-C8D0-45E8-BD62-9633F73B1575}"/>
              </a:ext>
            </a:extLst>
          </p:cNvPr>
          <p:cNvSpPr txBox="1"/>
          <p:nvPr/>
        </p:nvSpPr>
        <p:spPr>
          <a:xfrm>
            <a:off x="646372" y="723393"/>
            <a:ext cx="4078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3.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신청완료 후 확인사항</a:t>
            </a:r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(</a:t>
            </a:r>
            <a:r>
              <a:rPr lang="ko-KR" altLang="en-US" b="1" dirty="0"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협약서 승인</a:t>
            </a:r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)</a:t>
            </a:r>
            <a:endParaRPr lang="ko-KR" altLang="en-US" b="1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16" name="말풍선: 모서리가 둥근 사각형 15">
            <a:extLst>
              <a:ext uri="{FF2B5EF4-FFF2-40B4-BE49-F238E27FC236}">
                <a16:creationId xmlns:a16="http://schemas.microsoft.com/office/drawing/2014/main" id="{88D59EA3-FE75-40F4-9D6B-0AD920F4655F}"/>
              </a:ext>
            </a:extLst>
          </p:cNvPr>
          <p:cNvSpPr/>
          <p:nvPr/>
        </p:nvSpPr>
        <p:spPr>
          <a:xfrm>
            <a:off x="232359" y="3084391"/>
            <a:ext cx="5215031" cy="3252225"/>
          </a:xfrm>
          <a:prstGeom prst="wedgeRoundRectCallout">
            <a:avLst>
              <a:gd name="adj1" fmla="val -20589"/>
              <a:gd name="adj2" fmla="val -35378"/>
              <a:gd name="adj3" fmla="val 16667"/>
            </a:avLst>
          </a:prstGeom>
          <a:solidFill>
            <a:schemeClr val="bg1">
              <a:lumMod val="85000"/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b="1" dirty="0">
                <a:solidFill>
                  <a:srgbClr val="0000FF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협약서 확인</a:t>
            </a:r>
            <a:r>
              <a:rPr lang="ko-KR" altLang="en-US" sz="16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 </a:t>
            </a:r>
            <a:endParaRPr lang="en-US" altLang="ko-KR" sz="1600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  </a:t>
            </a:r>
            <a:r>
              <a:rPr lang="ko-KR" altLang="en-US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협약서 발송 후 </a:t>
            </a:r>
            <a:r>
              <a:rPr lang="en-US" altLang="ko-KR" sz="1400" b="1" u="sng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14</a:t>
            </a:r>
            <a:r>
              <a:rPr lang="ko-KR" altLang="en-US" sz="1400" b="1" u="sng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일 내</a:t>
            </a:r>
            <a:r>
              <a:rPr lang="ko-KR" altLang="en-US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에 협약서 확인을</a:t>
            </a:r>
            <a:r>
              <a:rPr lang="en-US" altLang="ko-KR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</a:t>
            </a:r>
            <a:r>
              <a:rPr lang="ko-KR" altLang="en-US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완료해야 하며</a:t>
            </a:r>
            <a:r>
              <a:rPr lang="en-US" altLang="ko-KR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,   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  </a:t>
            </a:r>
            <a:r>
              <a:rPr lang="ko-KR" altLang="en-US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미확인 시 협약서에 대해</a:t>
            </a:r>
            <a:r>
              <a:rPr lang="en-US" altLang="ko-KR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</a:t>
            </a:r>
            <a:r>
              <a:rPr lang="ko-KR" altLang="en-US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승인한 것으로 간주</a:t>
            </a:r>
            <a:endParaRPr lang="en-US" altLang="ko-KR" sz="1400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  -&gt;</a:t>
            </a:r>
            <a:r>
              <a:rPr lang="ko-KR" altLang="en-US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</a:t>
            </a:r>
            <a:r>
              <a:rPr lang="en-US" altLang="ko-KR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‘</a:t>
            </a:r>
            <a:r>
              <a:rPr lang="ko-KR" altLang="en-US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사업참가확정</a:t>
            </a:r>
            <a:r>
              <a:rPr lang="en-US" altLang="ko-KR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’</a:t>
            </a:r>
            <a:r>
              <a:rPr lang="ko-KR" altLang="en-US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처리 </a:t>
            </a:r>
            <a:endParaRPr lang="en-US" altLang="ko-KR" sz="1400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400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b="1" dirty="0">
                <a:solidFill>
                  <a:srgbClr val="0000FF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협약서 인쇄</a:t>
            </a:r>
            <a:endParaRPr lang="en-US" altLang="ko-KR" sz="1600" b="1" dirty="0">
              <a:solidFill>
                <a:srgbClr val="0000FF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0000FF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  </a:t>
            </a:r>
            <a:r>
              <a:rPr lang="ko-KR" altLang="en-US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협약서 승인 이후 언제든 홈페이지를 통해 협약서 확인</a:t>
            </a:r>
            <a:endParaRPr lang="en-US" altLang="ko-KR" sz="1400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  </a:t>
            </a:r>
            <a:r>
              <a:rPr lang="ko-KR" altLang="en-US" sz="1400" b="1" dirty="0">
                <a:solidFill>
                  <a:schemeClr val="tx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및 인쇄 가능 </a:t>
            </a:r>
            <a:endParaRPr lang="en-US" altLang="ko-KR" sz="1400" b="1" dirty="0">
              <a:solidFill>
                <a:schemeClr val="tx1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5A75654-E162-4F74-9DB5-C24CAA1574F3}"/>
              </a:ext>
            </a:extLst>
          </p:cNvPr>
          <p:cNvSpPr txBox="1"/>
          <p:nvPr/>
        </p:nvSpPr>
        <p:spPr>
          <a:xfrm>
            <a:off x="1027492" y="1797312"/>
            <a:ext cx="775908" cy="5267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56F61BE-DADB-4683-9B02-302184E59AF7}"/>
              </a:ext>
            </a:extLst>
          </p:cNvPr>
          <p:cNvSpPr/>
          <p:nvPr/>
        </p:nvSpPr>
        <p:spPr>
          <a:xfrm>
            <a:off x="5447390" y="1846835"/>
            <a:ext cx="1500051" cy="4057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EC970A0-0DA6-41EA-8657-65B59E3256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11" y="1345258"/>
            <a:ext cx="5350935" cy="153210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B614EC7F-990E-4A31-8071-1A15661701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0583" y="1004662"/>
            <a:ext cx="6362816" cy="15852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98B4AE1-C598-4C53-990D-3E56377042C5}"/>
              </a:ext>
            </a:extLst>
          </p:cNvPr>
          <p:cNvSpPr txBox="1"/>
          <p:nvPr/>
        </p:nvSpPr>
        <p:spPr>
          <a:xfrm>
            <a:off x="5635657" y="2581802"/>
            <a:ext cx="287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.</a:t>
            </a:r>
          </a:p>
          <a:p>
            <a:r>
              <a:rPr lang="en-US" altLang="ko-KR" sz="1000" dirty="0"/>
              <a:t>.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D97D22F8-E134-4C22-8734-12CF79AE3B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8201" y="3106710"/>
            <a:ext cx="1066382" cy="338432"/>
          </a:xfrm>
          <a:prstGeom prst="rect">
            <a:avLst/>
          </a:prstGeom>
        </p:spPr>
      </p:pic>
      <p:grpSp>
        <p:nvGrpSpPr>
          <p:cNvPr id="11" name="그룹 10">
            <a:extLst>
              <a:ext uri="{FF2B5EF4-FFF2-40B4-BE49-F238E27FC236}">
                <a16:creationId xmlns:a16="http://schemas.microsoft.com/office/drawing/2014/main" id="{9929E106-B953-4A5D-802C-A5B637AD43E5}"/>
              </a:ext>
            </a:extLst>
          </p:cNvPr>
          <p:cNvGrpSpPr/>
          <p:nvPr/>
        </p:nvGrpSpPr>
        <p:grpSpPr>
          <a:xfrm>
            <a:off x="5632197" y="3738660"/>
            <a:ext cx="5503017" cy="2512403"/>
            <a:chOff x="5579850" y="2973752"/>
            <a:chExt cx="5418351" cy="2401763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49D50BE5-B56C-4EA0-8473-F1065513BE2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579850" y="2973752"/>
              <a:ext cx="5418351" cy="2401763"/>
            </a:xfrm>
            <a:prstGeom prst="rect">
              <a:avLst/>
            </a:prstGeom>
          </p:spPr>
        </p:pic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C6959970-40EA-4611-B9BA-EAB7173052E5}"/>
                </a:ext>
              </a:extLst>
            </p:cNvPr>
            <p:cNvSpPr/>
            <p:nvPr/>
          </p:nvSpPr>
          <p:spPr>
            <a:xfrm>
              <a:off x="5579850" y="5047757"/>
              <a:ext cx="634515" cy="319965"/>
            </a:xfrm>
            <a:prstGeom prst="rect">
              <a:avLst/>
            </a:prstGeom>
            <a:solidFill>
              <a:schemeClr val="accent2">
                <a:alpha val="30000"/>
              </a:schemeClr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F1146ACE-B69F-43D3-8AAA-05A52CF1CFE2}"/>
                </a:ext>
              </a:extLst>
            </p:cNvPr>
            <p:cNvSpPr/>
            <p:nvPr/>
          </p:nvSpPr>
          <p:spPr>
            <a:xfrm>
              <a:off x="5635658" y="4613626"/>
              <a:ext cx="197876" cy="343718"/>
            </a:xfrm>
            <a:prstGeom prst="rect">
              <a:avLst/>
            </a:prstGeom>
            <a:solidFill>
              <a:schemeClr val="accent2">
                <a:alpha val="30000"/>
              </a:schemeClr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8906F625-3110-4449-B2EA-2A6B958FA8AA}"/>
              </a:ext>
            </a:extLst>
          </p:cNvPr>
          <p:cNvSpPr/>
          <p:nvPr/>
        </p:nvSpPr>
        <p:spPr>
          <a:xfrm>
            <a:off x="8856133" y="5017418"/>
            <a:ext cx="414867" cy="16086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7E690431-6A5C-468C-B8AD-36AABFD0F75A}"/>
              </a:ext>
            </a:extLst>
          </p:cNvPr>
          <p:cNvSpPr/>
          <p:nvPr/>
        </p:nvSpPr>
        <p:spPr>
          <a:xfrm>
            <a:off x="8970433" y="1899838"/>
            <a:ext cx="1045634" cy="16602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522E5CEE-B220-491A-AC16-778E059E45C2}"/>
              </a:ext>
            </a:extLst>
          </p:cNvPr>
          <p:cNvSpPr/>
          <p:nvPr/>
        </p:nvSpPr>
        <p:spPr>
          <a:xfrm>
            <a:off x="6006931" y="2086796"/>
            <a:ext cx="436202" cy="16577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FCC5C99-2B59-4DB5-B829-D8C68A2EAB50}"/>
              </a:ext>
            </a:extLst>
          </p:cNvPr>
          <p:cNvSpPr txBox="1"/>
          <p:nvPr/>
        </p:nvSpPr>
        <p:spPr>
          <a:xfrm>
            <a:off x="5632197" y="2884337"/>
            <a:ext cx="287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.</a:t>
            </a:r>
          </a:p>
          <a:p>
            <a:r>
              <a:rPr lang="en-US" altLang="ko-KR" sz="1000" dirty="0"/>
              <a:t>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57BC852-A5D4-430D-A7A1-F0857705F22B}"/>
              </a:ext>
            </a:extLst>
          </p:cNvPr>
          <p:cNvSpPr txBox="1"/>
          <p:nvPr/>
        </p:nvSpPr>
        <p:spPr>
          <a:xfrm>
            <a:off x="5632197" y="3231172"/>
            <a:ext cx="287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.</a:t>
            </a:r>
          </a:p>
          <a:p>
            <a:r>
              <a:rPr lang="en-US" altLang="ko-KR" sz="1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89179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F07400-D91C-4087-9D6E-75AF6675DB02}"/>
              </a:ext>
            </a:extLst>
          </p:cNvPr>
          <p:cNvSpPr/>
          <p:nvPr/>
        </p:nvSpPr>
        <p:spPr>
          <a:xfrm>
            <a:off x="0" y="674370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6A8220D-290B-42CC-B3DF-B866B0279675}"/>
              </a:ext>
            </a:extLst>
          </p:cNvPr>
          <p:cNvSpPr/>
          <p:nvPr/>
        </p:nvSpPr>
        <p:spPr>
          <a:xfrm>
            <a:off x="-1" y="6743700"/>
            <a:ext cx="3449443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코트라 고딕체" panose="02020603020101020101" pitchFamily="18" charset="-127"/>
              <a:ea typeface="코트라 고딕체" panose="02020603020101020101" pitchFamily="18" charset="-127"/>
              <a:cs typeface="코트라 고딕체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C01AD41-4A24-41BF-8322-06FE05448317}"/>
              </a:ext>
            </a:extLst>
          </p:cNvPr>
          <p:cNvSpPr/>
          <p:nvPr/>
        </p:nvSpPr>
        <p:spPr>
          <a:xfrm>
            <a:off x="0" y="0"/>
            <a:ext cx="12192000" cy="114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224A818-B95A-4F60-9758-294938159842}"/>
              </a:ext>
            </a:extLst>
          </p:cNvPr>
          <p:cNvSpPr/>
          <p:nvPr/>
        </p:nvSpPr>
        <p:spPr>
          <a:xfrm>
            <a:off x="0" y="0"/>
            <a:ext cx="3367314" cy="114300"/>
          </a:xfrm>
          <a:prstGeom prst="rect">
            <a:avLst/>
          </a:prstGeom>
          <a:solidFill>
            <a:srgbClr val="364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72F8D8A-639A-420D-B8DE-042CA23BA8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20</a:t>
            </a:fld>
            <a:endParaRPr lang="ko-KR" altLang="en-US"/>
          </a:p>
        </p:txBody>
      </p:sp>
      <p:sp>
        <p:nvSpPr>
          <p:cNvPr id="15" name="object 28">
            <a:extLst>
              <a:ext uri="{FF2B5EF4-FFF2-40B4-BE49-F238E27FC236}">
                <a16:creationId xmlns:a16="http://schemas.microsoft.com/office/drawing/2014/main" id="{8295B583-C424-4830-95FF-0C18BBAB5DF8}"/>
              </a:ext>
            </a:extLst>
          </p:cNvPr>
          <p:cNvSpPr/>
          <p:nvPr/>
        </p:nvSpPr>
        <p:spPr>
          <a:xfrm>
            <a:off x="716487" y="1092725"/>
            <a:ext cx="2486236" cy="13123"/>
          </a:xfrm>
          <a:custGeom>
            <a:avLst/>
            <a:gdLst/>
            <a:ahLst/>
            <a:cxnLst/>
            <a:rect l="l" t="t" r="r" b="b"/>
            <a:pathLst>
              <a:path w="3729354" h="19685">
                <a:moveTo>
                  <a:pt x="3729037" y="19645"/>
                </a:moveTo>
                <a:lnTo>
                  <a:pt x="0" y="19645"/>
                </a:lnTo>
                <a:lnTo>
                  <a:pt x="0" y="0"/>
                </a:lnTo>
                <a:lnTo>
                  <a:pt x="3729037" y="0"/>
                </a:lnTo>
                <a:lnTo>
                  <a:pt x="3729037" y="19645"/>
                </a:lnTo>
                <a:close/>
              </a:path>
            </a:pathLst>
          </a:custGeom>
          <a:solidFill>
            <a:srgbClr val="3A464A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6B117F-8364-4A9A-ACFF-39C8A6292C85}"/>
              </a:ext>
            </a:extLst>
          </p:cNvPr>
          <p:cNvSpPr txBox="1"/>
          <p:nvPr/>
        </p:nvSpPr>
        <p:spPr>
          <a:xfrm>
            <a:off x="646373" y="723393"/>
            <a:ext cx="2656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4. </a:t>
            </a:r>
            <a:r>
              <a:rPr lang="ko-KR" altLang="en-US" b="1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참가확정 및 지원시작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EF12028-5FA5-447A-8BB2-1A0864145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000" y="3429000"/>
            <a:ext cx="7297168" cy="1209844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D758411-FD31-4F94-884D-A6840611CA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860" y="2145392"/>
            <a:ext cx="7316221" cy="543001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261CA2C0-F1EB-4209-BC75-F07EFC7F3405}"/>
              </a:ext>
            </a:extLst>
          </p:cNvPr>
          <p:cNvSpPr/>
          <p:nvPr/>
        </p:nvSpPr>
        <p:spPr>
          <a:xfrm>
            <a:off x="646373" y="1571498"/>
            <a:ext cx="9039494" cy="4193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기업 협약서 승인 시</a:t>
            </a:r>
            <a:endParaRPr lang="en-US" altLang="ko-KR" b="1" dirty="0"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b="1" dirty="0"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b="1" dirty="0"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승인 내역 확인 후 </a:t>
            </a:r>
            <a:r>
              <a:rPr lang="en-US" altLang="ko-KR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KOTRA</a:t>
            </a:r>
            <a:r>
              <a:rPr lang="ko-KR" altLang="en-US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본사에서 </a:t>
            </a:r>
            <a:r>
              <a:rPr lang="en-US" altLang="ko-KR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‘</a:t>
            </a:r>
            <a:r>
              <a:rPr lang="ko-KR" altLang="en-US" b="1" dirty="0">
                <a:solidFill>
                  <a:srgbClr val="0000FF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사업참가확정</a:t>
            </a:r>
            <a:r>
              <a:rPr lang="en-US" altLang="ko-KR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’</a:t>
            </a:r>
            <a:r>
              <a:rPr lang="ko-KR" altLang="en-US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진행 및 </a:t>
            </a:r>
            <a:r>
              <a:rPr lang="en-US" altLang="ko-KR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‘</a:t>
            </a:r>
            <a:r>
              <a:rPr lang="ko-KR" altLang="en-US" b="1" dirty="0">
                <a:solidFill>
                  <a:srgbClr val="0000FF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지원시작</a:t>
            </a:r>
            <a:r>
              <a:rPr lang="en-US" altLang="ko-KR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’</a:t>
            </a:r>
            <a:r>
              <a:rPr lang="ko-KR" altLang="en-US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단계 이동</a:t>
            </a:r>
            <a:endParaRPr lang="en-US" altLang="ko-KR" b="1" dirty="0"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b="1" dirty="0"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b="1" dirty="0"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b="1" dirty="0"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b="1" dirty="0"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참가 확정 후</a:t>
            </a:r>
            <a:r>
              <a:rPr lang="en-US" altLang="ko-KR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, </a:t>
            </a:r>
            <a:r>
              <a:rPr lang="ko-KR" altLang="en-US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협약서에 명시된 기간동안 해외무역관에서 협약내용에 의거 기업지원</a:t>
            </a:r>
            <a:endParaRPr lang="en-US" altLang="ko-KR" b="1" dirty="0"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    </a:t>
            </a:r>
            <a:r>
              <a:rPr lang="ko-KR" altLang="en-US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무역관 담당자 또는 협력물류사와 자유롭게 소통하며 사업 진행</a:t>
            </a:r>
            <a:r>
              <a:rPr lang="en-US" altLang="ko-KR" b="1" dirty="0"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!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14CFBA-C08C-4E81-B462-DF2FCCECCDB1}"/>
              </a:ext>
            </a:extLst>
          </p:cNvPr>
          <p:cNvSpPr txBox="1"/>
          <p:nvPr/>
        </p:nvSpPr>
        <p:spPr>
          <a:xfrm>
            <a:off x="10202333" y="5807049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끝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336605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1691</TotalTime>
  <Words>688</Words>
  <Application>Microsoft Office PowerPoint</Application>
  <PresentationFormat>와이드스크린</PresentationFormat>
  <Paragraphs>131</Paragraphs>
  <Slides>20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8" baseType="lpstr">
      <vt:lpstr>G마켓 산스 TTF Light</vt:lpstr>
      <vt:lpstr>맑은 고딕</vt:lpstr>
      <vt:lpstr>코트라 고딕체</vt:lpstr>
      <vt:lpstr>코트라 볼드체</vt:lpstr>
      <vt:lpstr>함초롬바탕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Administrator</dc:creator>
  <cp:lastModifiedBy>user</cp:lastModifiedBy>
  <cp:revision>285</cp:revision>
  <dcterms:created xsi:type="dcterms:W3CDTF">2023-05-12T04:42:55Z</dcterms:created>
  <dcterms:modified xsi:type="dcterms:W3CDTF">2025-02-17T08:37:03Z</dcterms:modified>
  <cp:version/>
</cp:coreProperties>
</file>