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8" r:id="rId3"/>
    <p:sldId id="258" r:id="rId4"/>
    <p:sldId id="271" r:id="rId5"/>
    <p:sldId id="259" r:id="rId6"/>
    <p:sldId id="260" r:id="rId7"/>
    <p:sldId id="276" r:id="rId8"/>
    <p:sldId id="275" r:id="rId9"/>
    <p:sldId id="266" r:id="rId10"/>
    <p:sldId id="263" r:id="rId11"/>
    <p:sldId id="270" r:id="rId12"/>
    <p:sldId id="264" r:id="rId13"/>
    <p:sldId id="269" r:id="rId14"/>
    <p:sldId id="272" r:id="rId15"/>
    <p:sldId id="273" r:id="rId16"/>
    <p:sldId id="274" r:id="rId17"/>
  </p:sldIdLst>
  <p:sldSz cx="12192000" cy="6858000"/>
  <p:notesSz cx="6807200" cy="9939338"/>
  <p:embeddedFontLst>
    <p:embeddedFont>
      <p:font typeface="맑은 고딕" panose="020B0503020000020004" pitchFamily="50" charset="-127"/>
      <p:regular r:id="rId20"/>
      <p:bold r:id="rId2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1733"/>
    <a:srgbClr val="0000FF"/>
    <a:srgbClr val="C00000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EE54C-B0CC-434D-ACD8-32D433B12BBF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55EB1-7786-4BC7-AE36-09C528A137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74643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7499F-2E5A-4B00-8CBC-95F652C6E602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2305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3D8535-C79D-4914-9ECE-D3791564FB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36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3050" cy="372586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D8535-C79D-4914-9ECE-D3791564FB4C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1246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3050" cy="372586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D8535-C79D-4914-9ECE-D3791564FB4C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6690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B0275-5B96-4BE1-AAAB-19F6063A753D}" type="datetimeFigureOut">
              <a:rPr lang="ko-KR" altLang="en-US" smtClean="0"/>
              <a:pPr/>
              <a:t>2025-05-02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only.webhard.co.k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731295" y="484858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ko-KR" altLang="en-US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인천광역시 중소기업 디자인개발지원사업 선정평가 발표자료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487488" y="836712"/>
            <a:ext cx="8374062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defTabSz="1090613">
              <a:lnSpc>
                <a:spcPct val="150000"/>
              </a:lnSpc>
              <a:spcBef>
                <a:spcPts val="300"/>
              </a:spcBef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작성방법</a:t>
            </a:r>
          </a:p>
          <a:p>
            <a:pPr defTabSz="1090613">
              <a:lnSpc>
                <a:spcPct val="150000"/>
              </a:lnSpc>
              <a:spcBef>
                <a:spcPts val="300"/>
              </a:spcBef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-  </a:t>
            </a:r>
            <a:r>
              <a:rPr lang="ko-KR" altLang="en-US" sz="1200" spc="-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디자인및구성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05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페이지 디자인 및 레이아웃 </a:t>
            </a:r>
            <a:r>
              <a:rPr lang="ko-KR" altLang="en-US" sz="105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등은 자유롭게 구성</a:t>
            </a:r>
            <a:endParaRPr lang="en-US" altLang="ko-KR" sz="1050" b="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defTabSz="1090613">
              <a:lnSpc>
                <a:spcPct val="120000"/>
              </a:lnSpc>
              <a:spcBef>
                <a:spcPts val="300"/>
              </a:spcBef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-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  표  내  용 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05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예시자료의 </a:t>
            </a:r>
            <a:r>
              <a:rPr lang="ko-KR" altLang="en-US" sz="105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구성내용</a:t>
            </a:r>
            <a:r>
              <a:rPr lang="ko-KR" altLang="en-US" sz="105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을 빠짐없이 작성</a:t>
            </a:r>
          </a:p>
          <a:p>
            <a:pPr defTabSz="1090613">
              <a:lnSpc>
                <a:spcPct val="120000"/>
              </a:lnSpc>
              <a:spcBef>
                <a:spcPts val="600"/>
              </a:spcBef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분량 및 형식</a:t>
            </a:r>
            <a:r>
              <a:rPr lang="ko-KR" altLang="en-US" sz="120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20page 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이내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 PPT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파일 </a:t>
            </a:r>
            <a:endParaRPr lang="en-US" altLang="ko-KR" sz="1050" b="0" spc="-5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  <a:p>
            <a:pPr defTabSz="1090613">
              <a:lnSpc>
                <a:spcPct val="120000"/>
              </a:lnSpc>
              <a:spcBef>
                <a:spcPts val="600"/>
              </a:spcBef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발  표  시  간  </a:t>
            </a:r>
            <a:r>
              <a:rPr lang="en-US" altLang="ko-KR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20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분 예정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발표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분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질의응답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분 내외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)  ※ PT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심사 대상 과제 수에 따라 발표시간 변동 가능</a:t>
            </a:r>
            <a:endParaRPr lang="en-US" altLang="ko-KR" sz="1050" b="0" spc="-5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Box 12"/>
          <p:cNvSpPr txBox="1">
            <a:spLocks noChangeArrowheads="1"/>
          </p:cNvSpPr>
          <p:nvPr/>
        </p:nvSpPr>
        <p:spPr bwMode="auto">
          <a:xfrm>
            <a:off x="8229650" y="1159003"/>
            <a:ext cx="2114820" cy="583942"/>
          </a:xfrm>
          <a:prstGeom prst="rect">
            <a:avLst/>
          </a:prstGeom>
          <a:solidFill>
            <a:srgbClr val="D71733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ko-KR" sz="1400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PT</a:t>
            </a:r>
            <a:r>
              <a:rPr lang="ko-KR" altLang="en-US" sz="1400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자료 작성 시 </a:t>
            </a:r>
            <a:endParaRPr lang="en-US" altLang="ko-KR" sz="1400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본 페이지는 삭제 요망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1487489" y="2492896"/>
            <a:ext cx="87153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defTabSz="1090613">
              <a:spcBef>
                <a:spcPts val="300"/>
              </a:spcBef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평가항목  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과제평가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70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점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주관기관 평가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점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가점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최대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점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 =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최종점수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(105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점 만점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13" name="Text Box 17">
            <a:extLst>
              <a:ext uri="{FF2B5EF4-FFF2-40B4-BE49-F238E27FC236}">
                <a16:creationId xmlns:a16="http://schemas.microsoft.com/office/drawing/2014/main" id="{6DED2566-64B3-4E11-86B2-57E04C73C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5008540"/>
            <a:ext cx="8374061" cy="92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defTabSz="1090613">
              <a:lnSpc>
                <a:spcPct val="150000"/>
              </a:lnSpc>
              <a:spcBef>
                <a:spcPts val="300"/>
              </a:spcBef>
              <a:defRPr/>
            </a:pPr>
            <a:r>
              <a:rPr lang="ko-KR" altLang="en-US" sz="1400" dirty="0">
                <a:solidFill>
                  <a:srgbClr val="D717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◾ 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제출방법</a:t>
            </a:r>
          </a:p>
          <a:p>
            <a:pPr defTabSz="1090613">
              <a:lnSpc>
                <a:spcPct val="150000"/>
              </a:lnSpc>
              <a:spcBef>
                <a:spcPts val="300"/>
              </a:spcBef>
              <a:defRPr/>
            </a:pP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 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제출일시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50" b="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서류심사 통과과제에 한해 별도공지</a:t>
            </a:r>
            <a:endParaRPr lang="en-US" altLang="ko-KR" sz="1050" b="0" dirty="0"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1090613">
              <a:lnSpc>
                <a:spcPct val="120000"/>
              </a:lnSpc>
              <a:spcBef>
                <a:spcPts val="300"/>
              </a:spcBef>
              <a:defRPr/>
            </a:pP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제출방법 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50" b="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웹하드 제출  </a:t>
            </a:r>
            <a:r>
              <a:rPr lang="en-US" altLang="ko-KR" sz="1050" u="sng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https://only.webhard.co.kr/</a:t>
            </a:r>
            <a:r>
              <a:rPr lang="en-US" altLang="ko-KR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ID: idsc0238 / PW: 2222    ※ </a:t>
            </a:r>
            <a:r>
              <a:rPr lang="ko-KR" altLang="en-US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파일명 </a:t>
            </a:r>
            <a:r>
              <a:rPr lang="en-US" altLang="ko-KR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참여기업명</a:t>
            </a:r>
            <a:r>
              <a:rPr lang="en-US" altLang="ko-KR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.pdf(</a:t>
            </a:r>
            <a:r>
              <a:rPr lang="ko-KR" altLang="en-US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r>
              <a:rPr lang="en-US" altLang="ko-KR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ppt)</a:t>
            </a:r>
          </a:p>
        </p:txBody>
      </p:sp>
      <p:sp>
        <p:nvSpPr>
          <p:cNvPr id="35" name="TextBox 12">
            <a:extLst>
              <a:ext uri="{FF2B5EF4-FFF2-40B4-BE49-F238E27FC236}">
                <a16:creationId xmlns:a16="http://schemas.microsoft.com/office/drawing/2014/main" id="{33264487-5ECB-4A72-A27C-165C87C22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2670" y="6003573"/>
            <a:ext cx="1215573" cy="27546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ko-KR" altLang="en-US" sz="11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웹하드</a:t>
            </a:r>
            <a:r>
              <a:rPr lang="ko-KR" altLang="en-US" sz="1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접속</a:t>
            </a:r>
          </a:p>
        </p:txBody>
      </p:sp>
      <p:sp>
        <p:nvSpPr>
          <p:cNvPr id="36" name="TextBox 12">
            <a:extLst>
              <a:ext uri="{FF2B5EF4-FFF2-40B4-BE49-F238E27FC236}">
                <a16:creationId xmlns:a16="http://schemas.microsoft.com/office/drawing/2014/main" id="{333DF32C-FA39-41CB-A829-59C5883D7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9633" y="6003573"/>
            <a:ext cx="1296612" cy="27546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ko-KR" altLang="en-US" sz="1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게스트 로그인</a:t>
            </a:r>
          </a:p>
        </p:txBody>
      </p:sp>
      <p:sp>
        <p:nvSpPr>
          <p:cNvPr id="37" name="TextBox 12">
            <a:extLst>
              <a:ext uri="{FF2B5EF4-FFF2-40B4-BE49-F238E27FC236}">
                <a16:creationId xmlns:a16="http://schemas.microsoft.com/office/drawing/2014/main" id="{E8F6FFAD-0DEC-4B36-ADE9-1220EA51A3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7635" y="6003573"/>
            <a:ext cx="1296612" cy="27546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ko-KR" altLang="en-US" sz="1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게스트 폴더</a:t>
            </a:r>
          </a:p>
        </p:txBody>
      </p:sp>
      <p:sp>
        <p:nvSpPr>
          <p:cNvPr id="38" name="TextBox 12">
            <a:extLst>
              <a:ext uri="{FF2B5EF4-FFF2-40B4-BE49-F238E27FC236}">
                <a16:creationId xmlns:a16="http://schemas.microsoft.com/office/drawing/2014/main" id="{66984181-F83E-405D-8597-9E617C629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5636" y="6003573"/>
            <a:ext cx="1605072" cy="27546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ko-KR" altLang="en-US" sz="1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상반기 지원분야 폴더</a:t>
            </a:r>
          </a:p>
        </p:txBody>
      </p:sp>
      <p:sp>
        <p:nvSpPr>
          <p:cNvPr id="39" name="화살표: 오른쪽 38">
            <a:extLst>
              <a:ext uri="{FF2B5EF4-FFF2-40B4-BE49-F238E27FC236}">
                <a16:creationId xmlns:a16="http://schemas.microsoft.com/office/drawing/2014/main" id="{1137FFAB-4C54-4684-BDEA-6BBF89F804FF}"/>
              </a:ext>
            </a:extLst>
          </p:cNvPr>
          <p:cNvSpPr/>
          <p:nvPr/>
        </p:nvSpPr>
        <p:spPr>
          <a:xfrm>
            <a:off x="4125926" y="6063009"/>
            <a:ext cx="216024" cy="14401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40" name="화살표: 오른쪽 39">
            <a:extLst>
              <a:ext uri="{FF2B5EF4-FFF2-40B4-BE49-F238E27FC236}">
                <a16:creationId xmlns:a16="http://schemas.microsoft.com/office/drawing/2014/main" id="{AF799781-50BC-4552-84B2-9CF14D69F04B}"/>
              </a:ext>
            </a:extLst>
          </p:cNvPr>
          <p:cNvSpPr/>
          <p:nvPr/>
        </p:nvSpPr>
        <p:spPr>
          <a:xfrm>
            <a:off x="5833928" y="6063009"/>
            <a:ext cx="216024" cy="14401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9AE0EC6E-3B1B-4D77-9B90-56D9B8ACD2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145744"/>
              </p:ext>
            </p:extLst>
          </p:nvPr>
        </p:nvGraphicFramePr>
        <p:xfrm>
          <a:off x="1808928" y="2924945"/>
          <a:ext cx="8967592" cy="2052560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5290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3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26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519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0517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평가항목</a:t>
                      </a:r>
                      <a:endParaRPr lang="ko-KR" altLang="en-US" sz="1000" b="1" spc="-5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배점</a:t>
                      </a:r>
                      <a:endParaRPr lang="ko-KR" altLang="en-US" sz="1000" b="1" spc="-5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세부항목</a:t>
                      </a:r>
                      <a:endParaRPr lang="ko-KR" altLang="en-US" sz="1000" b="1" spc="-5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733">
                <a:tc rowSpan="5">
                  <a:txBody>
                    <a:bodyPr/>
                    <a:lstStyle/>
                    <a:p>
                      <a:pPr algn="ctr"/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과제</a:t>
                      </a:r>
                      <a:endParaRPr lang="en-US" altLang="ko-KR" sz="1100" b="1" spc="-50" dirty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/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평가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latin typeface="맑은 고딕" pitchFamily="50" charset="-127"/>
                          <a:ea typeface="맑은 고딕" pitchFamily="50" charset="-127"/>
                        </a:rPr>
                        <a:t>개발내용 및 사업비 적정성</a:t>
                      </a:r>
                      <a:endParaRPr lang="ko-KR" altLang="en-US" sz="110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개발목표와 계획의 </a:t>
                      </a:r>
                      <a:r>
                        <a:rPr lang="ko-KR" altLang="en-US" sz="1100" b="1" spc="-5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일치성</a:t>
                      </a:r>
                      <a:r>
                        <a:rPr lang="en-US" altLang="ko-KR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개발기간 및 비용의 적정성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73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디자인지원 필요성 및 의지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신규 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디자인개발 필요성</a:t>
                      </a: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디자인 기여도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73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실행가능성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양산</a:t>
                      </a: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spc="-5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런칭</a:t>
                      </a: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가능성</a:t>
                      </a: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관련 시장상황</a:t>
                      </a: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마케팅계획</a:t>
                      </a: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거래처 현황 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73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특화 및 차별화 정도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경쟁사 및 경쟁제품 대비 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차별화 계획</a:t>
                      </a: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C.M.F(Color, Material, Finishing) 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차별화 계획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73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기대효과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고유브랜드 또는 고유상품으로의 </a:t>
                      </a:r>
                      <a:r>
                        <a:rPr lang="ko-KR" altLang="en-US" sz="1100" b="1" spc="-5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발전 가능성</a:t>
                      </a:r>
                      <a:endParaRPr lang="ko-KR" altLang="en-US" sz="110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7733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주관기관 역량평가</a:t>
                      </a:r>
                      <a:endParaRPr lang="ko-KR" altLang="en-US" sz="1100" b="1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endParaRPr lang="en-US" sz="1100" b="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spc="-50" baseline="0" dirty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spc="-50" dirty="0">
                          <a:latin typeface="맑은 고딕" pitchFamily="50" charset="-127"/>
                          <a:ea typeface="맑은 고딕" pitchFamily="50" charset="-127"/>
                        </a:rPr>
                        <a:t>신청과제와 </a:t>
                      </a:r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주관기관의 전문성 일치</a:t>
                      </a:r>
                      <a:r>
                        <a:rPr lang="en-US" altLang="ko-KR" sz="1100" spc="-50" dirty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디자인개발 역량</a:t>
                      </a:r>
                      <a:r>
                        <a:rPr lang="en-US" altLang="ko-KR" sz="1100" spc="-50" dirty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spc="-50" dirty="0">
                          <a:latin typeface="맑은 고딕" pitchFamily="50" charset="-127"/>
                          <a:ea typeface="맑은 고딕" pitchFamily="50" charset="-127"/>
                        </a:rPr>
                        <a:t>포트폴리오</a:t>
                      </a:r>
                      <a:r>
                        <a:rPr lang="en-US" altLang="ko-KR" sz="1100" spc="-50" dirty="0">
                          <a:latin typeface="맑은 고딕" pitchFamily="50" charset="-127"/>
                          <a:ea typeface="맑은 고딕" pitchFamily="50" charset="-127"/>
                        </a:rPr>
                        <a:t>), </a:t>
                      </a:r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구조해석 전문인력 </a:t>
                      </a:r>
                      <a:r>
                        <a:rPr lang="ko-KR" altLang="en-US" sz="1100" spc="-50" dirty="0">
                          <a:latin typeface="맑은 고딕" pitchFamily="50" charset="-127"/>
                          <a:ea typeface="맑은 고딕" pitchFamily="50" charset="-127"/>
                        </a:rPr>
                        <a:t>보유 현황</a:t>
                      </a:r>
                      <a:endParaRPr lang="ko-KR" altLang="en-US" sz="1100" b="1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5645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883DC4A2-CDEB-4A6A-B43F-8661A13C3D5A}"/>
              </a:ext>
            </a:extLst>
          </p:cNvPr>
          <p:cNvSpPr/>
          <p:nvPr/>
        </p:nvSpPr>
        <p:spPr>
          <a:xfrm>
            <a:off x="7541929" y="6065529"/>
            <a:ext cx="216024" cy="14401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83432" y="3429000"/>
            <a:ext cx="5641207" cy="968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3600" b="1" spc="-100" dirty="0">
                <a:solidFill>
                  <a:prstClr val="white"/>
                </a:solidFill>
              </a:rPr>
              <a:t>____</a:t>
            </a:r>
            <a:r>
              <a:rPr lang="ko-KR" altLang="en-US" sz="3600" b="1" spc="-100" dirty="0">
                <a:solidFill>
                  <a:prstClr val="white"/>
                </a:solidFill>
              </a:rPr>
              <a:t>사 </a:t>
            </a:r>
            <a:r>
              <a:rPr lang="en-US" altLang="ko-KR" sz="3600" b="1" spc="-100" dirty="0">
                <a:solidFill>
                  <a:prstClr val="white"/>
                </a:solidFill>
              </a:rPr>
              <a:t>____</a:t>
            </a:r>
            <a:r>
              <a:rPr lang="ko-KR" altLang="en-US" sz="3600" b="1" spc="-100" dirty="0">
                <a:solidFill>
                  <a:prstClr val="white"/>
                </a:solidFill>
              </a:rPr>
              <a:t>디자인</a:t>
            </a:r>
            <a:r>
              <a:rPr lang="ko-KR" altLang="en-US" sz="3600" spc="-100" dirty="0">
                <a:solidFill>
                  <a:prstClr val="white"/>
                </a:solidFill>
              </a:rPr>
              <a:t>개발</a:t>
            </a:r>
            <a:endParaRPr lang="en-US" altLang="ko-KR" sz="3600" spc="-100" dirty="0">
              <a:solidFill>
                <a:prstClr val="white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ko-KR" altLang="en-US" sz="1600" b="1" spc="-100" dirty="0">
                <a:solidFill>
                  <a:prstClr val="white"/>
                </a:solidFill>
              </a:rPr>
              <a:t>선정평가 발표자료</a:t>
            </a:r>
            <a:r>
              <a:rPr lang="en-US" altLang="ko-KR" sz="1600" b="1" spc="-100" dirty="0">
                <a:solidFill>
                  <a:prstClr val="white"/>
                </a:solidFill>
              </a:rPr>
              <a:t> SAMPLE</a:t>
            </a:r>
            <a:endParaRPr lang="ko-KR" altLang="en-US" sz="1600" b="1" spc="-1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19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ko-KR" altLang="en-US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  차</a:t>
            </a:r>
            <a:endParaRPr lang="ko-KR" altLang="en-US" b="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223222" y="2407830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주관기관 개요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223222" y="1590571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참여기업 개요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223222" y="3225089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주관기관 유사실적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506611" y="1606766"/>
            <a:ext cx="2053999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시장상황 및 경쟁사 분석</a:t>
            </a:r>
            <a:endParaRPr lang="en-US" altLang="ko-KR" sz="1300" b="1" dirty="0">
              <a:solidFill>
                <a:schemeClr val="bg1"/>
              </a:solidFill>
              <a:latin typeface="맑은 고딕" pitchFamily="50" charset="-127"/>
            </a:endParaRPr>
          </a:p>
          <a:p>
            <a:pPr algn="ctr"/>
            <a:r>
              <a:rPr lang="en-US" altLang="ko-KR" sz="1300" b="1" dirty="0">
                <a:solidFill>
                  <a:schemeClr val="bg1"/>
                </a:solidFill>
              </a:rPr>
              <a:t>(STP)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223222" y="4042348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제품용도 및 특성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499963" y="1587725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01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499963" y="2405377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02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499963" y="3223029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03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99963" y="4040681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04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487488" y="4858331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05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5499328" y="3232548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디자인개발 후 기대효과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5499328" y="2419657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디자인개발 </a:t>
            </a:r>
            <a:r>
              <a:rPr lang="ko-KR" altLang="en-US" sz="1300" b="1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컨셉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2223222" y="4859609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기술자가진단 및 </a:t>
            </a:r>
            <a:endParaRPr lang="en-US" altLang="ko-KR" sz="1300" b="1" dirty="0">
              <a:solidFill>
                <a:schemeClr val="bg1"/>
              </a:solidFill>
              <a:latin typeface="맑은 고딕" pitchFamily="50" charset="-127"/>
            </a:endParaRPr>
          </a:p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특허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 · 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거래처 현황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53" name="모서리가 둥근 직사각형 52"/>
          <p:cNvSpPr/>
          <p:nvPr/>
        </p:nvSpPr>
        <p:spPr>
          <a:xfrm>
            <a:off x="5506611" y="4858331"/>
            <a:ext cx="2053999" cy="522766"/>
          </a:xfrm>
          <a:prstGeom prst="roundRect">
            <a:avLst>
              <a:gd name="adj" fmla="val 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 err="1">
                <a:solidFill>
                  <a:schemeClr val="bg1"/>
                </a:solidFill>
                <a:latin typeface="맑은 고딕" pitchFamily="50" charset="-127"/>
              </a:rPr>
              <a:t>기지원과제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 활용현황</a:t>
            </a:r>
            <a:endParaRPr lang="en-US" altLang="ko-KR" sz="1300" b="1" dirty="0">
              <a:solidFill>
                <a:schemeClr val="bg1"/>
              </a:solidFill>
              <a:latin typeface="맑은 고딕" pitchFamily="50" charset="-127"/>
            </a:endParaRPr>
          </a:p>
          <a:p>
            <a:pPr algn="ctr"/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(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최근 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2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년 이내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)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54" name="모서리가 둥근 직사각형 53"/>
          <p:cNvSpPr/>
          <p:nvPr/>
        </p:nvSpPr>
        <p:spPr>
          <a:xfrm>
            <a:off x="5499328" y="4045439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디자인결과물 및 예산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83995" y="1588710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06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783995" y="2406115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07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83995" y="3223520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08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783995" y="4040925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09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783995" y="4858331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10</a:t>
            </a:r>
            <a:endParaRPr lang="ko-KR" altLang="en-US" sz="2800" b="1" spc="-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0" name="직사각형 59"/>
          <p:cNvSpPr/>
          <p:nvPr/>
        </p:nvSpPr>
        <p:spPr bwMode="auto">
          <a:xfrm>
            <a:off x="8266119" y="1609158"/>
            <a:ext cx="2357407" cy="3753352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266119" y="1700809"/>
            <a:ext cx="236638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000" spc="-130" dirty="0">
                <a:solidFill>
                  <a:srgbClr val="D71733"/>
                </a:solidFill>
                <a:latin typeface="맑은 고딕" pitchFamily="50" charset="-127"/>
              </a:rPr>
              <a:t>◾  </a:t>
            </a:r>
            <a:r>
              <a:rPr lang="en-US" altLang="ko-KR" sz="1000" b="1" dirty="0">
                <a:latin typeface="+mn-ea"/>
              </a:rPr>
              <a:t>01 – 09 </a:t>
            </a:r>
            <a:r>
              <a:rPr lang="ko-KR" altLang="en-US" sz="1000" dirty="0">
                <a:latin typeface="+mn-ea"/>
              </a:rPr>
              <a:t>까지 해당내용 필수기재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ko-KR" altLang="en-US" sz="1000" spc="-130" dirty="0">
                <a:solidFill>
                  <a:srgbClr val="D71733"/>
                </a:solidFill>
                <a:latin typeface="맑은 고딕" pitchFamily="50" charset="-127"/>
              </a:rPr>
              <a:t>◾  </a:t>
            </a:r>
            <a:r>
              <a:rPr lang="en-US" altLang="ko-KR" sz="1000" b="1" dirty="0">
                <a:latin typeface="+mn-ea"/>
              </a:rPr>
              <a:t>10</a:t>
            </a:r>
            <a:r>
              <a:rPr lang="en-US" altLang="ko-KR" sz="1000" dirty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은 해당기업만 기재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200000"/>
              </a:lnSpc>
            </a:pPr>
            <a:endParaRPr lang="en-US" altLang="ko-KR" sz="100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ko-KR" altLang="en-US" sz="1000" spc="-130" dirty="0">
                <a:solidFill>
                  <a:srgbClr val="D71733"/>
                </a:solidFill>
                <a:latin typeface="맑은 고딕" pitchFamily="50" charset="-127"/>
              </a:rPr>
              <a:t>◾  </a:t>
            </a:r>
            <a:r>
              <a:rPr lang="ko-KR" altLang="en-US" sz="1000" spc="-50" dirty="0">
                <a:latin typeface="+mn-ea"/>
              </a:rPr>
              <a:t>짧은 시간 내에 </a:t>
            </a:r>
            <a:r>
              <a:rPr lang="en-US" altLang="ko-KR" sz="1000" spc="-50" dirty="0">
                <a:latin typeface="+mn-ea"/>
              </a:rPr>
              <a:t>PT</a:t>
            </a:r>
            <a:r>
              <a:rPr lang="ko-KR" altLang="en-US" sz="1000" spc="-50" dirty="0">
                <a:latin typeface="+mn-ea"/>
              </a:rPr>
              <a:t>를 진행해야 하므로</a:t>
            </a:r>
            <a:endParaRPr lang="en-US" altLang="ko-KR" sz="1000" spc="-5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000" spc="-50" dirty="0">
                <a:latin typeface="+mn-ea"/>
              </a:rPr>
              <a:t>   </a:t>
            </a:r>
            <a:r>
              <a:rPr lang="ko-KR" altLang="en-US" sz="1000" spc="-50" dirty="0">
                <a:latin typeface="+mn-ea"/>
              </a:rPr>
              <a:t> </a:t>
            </a:r>
            <a:r>
              <a:rPr lang="en-US" altLang="ko-KR" sz="1000" spc="50" dirty="0">
                <a:latin typeface="+mn-ea"/>
              </a:rPr>
              <a:t>01-03</a:t>
            </a:r>
            <a:r>
              <a:rPr lang="ko-KR" altLang="en-US" sz="1000" spc="50" dirty="0">
                <a:latin typeface="+mn-ea"/>
              </a:rPr>
              <a:t>의 내용을 간략히 발표하고      </a:t>
            </a:r>
            <a:endParaRPr lang="en-US" altLang="ko-KR" sz="1000" spc="5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000" spc="50" dirty="0">
                <a:latin typeface="+mn-ea"/>
              </a:rPr>
              <a:t>   </a:t>
            </a:r>
            <a:r>
              <a:rPr lang="en-US" altLang="ko-KR" sz="1000" spc="-50" dirty="0">
                <a:latin typeface="+mn-ea"/>
              </a:rPr>
              <a:t>04-09 </a:t>
            </a:r>
            <a:r>
              <a:rPr lang="ko-KR" altLang="en-US" sz="1000" spc="-50" dirty="0">
                <a:latin typeface="+mn-ea"/>
              </a:rPr>
              <a:t>내용을 중점적으로 발표하는 것</a:t>
            </a:r>
            <a:endParaRPr lang="en-US" altLang="ko-KR" sz="1000" spc="-5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000" spc="-50" dirty="0">
                <a:latin typeface="+mn-ea"/>
              </a:rPr>
              <a:t>    </a:t>
            </a:r>
            <a:r>
              <a:rPr lang="ko-KR" altLang="en-US" sz="1000" spc="50" dirty="0">
                <a:latin typeface="+mn-ea"/>
              </a:rPr>
              <a:t>을 </a:t>
            </a:r>
            <a:r>
              <a:rPr lang="ko-KR" altLang="en-US" sz="1000" spc="50" dirty="0" err="1">
                <a:latin typeface="+mn-ea"/>
              </a:rPr>
              <a:t>권장드립니다</a:t>
            </a:r>
            <a:r>
              <a:rPr lang="en-US" altLang="ko-KR" sz="1000" spc="50" dirty="0">
                <a:latin typeface="+mn-ea"/>
              </a:rPr>
              <a:t>.</a:t>
            </a:r>
            <a:r>
              <a:rPr lang="ko-KR" altLang="en-US" sz="1000" spc="50" dirty="0">
                <a:latin typeface="+mn-ea"/>
              </a:rPr>
              <a:t> </a:t>
            </a:r>
            <a:endParaRPr lang="en-US" altLang="ko-KR" sz="1000" spc="50" dirty="0">
              <a:latin typeface="+mn-ea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0AC224C4-C7AD-43A7-A2AA-8BB2342E29A6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en-US" altLang="ko-KR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01. </a:t>
            </a:r>
            <a:r>
              <a:rPr lang="ko-KR" altLang="en-US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참여기업 개요</a:t>
            </a:r>
            <a:endParaRPr lang="ko-KR" altLang="en-US" b="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116652" y="1039376"/>
            <a:ext cx="5006975" cy="3259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400" spc="-5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참여기업 </a:t>
            </a:r>
            <a:r>
              <a:rPr lang="en-US" altLang="ko-KR" sz="14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: </a:t>
            </a:r>
            <a:r>
              <a:rPr lang="ko-KR" altLang="en-US" sz="14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○○○○</a:t>
            </a:r>
            <a:endParaRPr lang="en-US" altLang="ko-KR" sz="140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대표자 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○ ○ ○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▫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   소 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인천광역시 남동구 남동대로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215</a:t>
            </a:r>
            <a:r>
              <a:rPr lang="ko-KR" altLang="en-US" sz="1200" b="0" spc="-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번길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endParaRPr lang="ko-KR" altLang="en-US" sz="1200" b="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인원현황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총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22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</a:p>
          <a:p>
            <a:pPr>
              <a:lnSpc>
                <a:spcPct val="150000"/>
              </a:lnSpc>
            </a:pP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기구설계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회로설계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기타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(A/S 2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상품기획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일반사무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생산직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내수영업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▫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생산품목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친환경소재를 적용한 주방용품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등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생산금액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50</a:t>
            </a:r>
            <a:r>
              <a:rPr lang="ko-KR" altLang="en-US" sz="1200" b="0" spc="-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400" spc="-5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10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spc="-5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매출 및 수출현황</a:t>
            </a:r>
            <a:endParaRPr lang="en-US" altLang="ko-KR" sz="140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120501"/>
              </p:ext>
            </p:extLst>
          </p:nvPr>
        </p:nvGraphicFramePr>
        <p:xfrm>
          <a:off x="1345766" y="4073230"/>
          <a:ext cx="9483713" cy="2164026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11990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8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54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54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54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0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kumimoji="1" lang="ko-KR" altLang="ko-KR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2022</a:t>
                      </a: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매출총액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2023</a:t>
                      </a: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매출총액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2024</a:t>
                      </a: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매출총액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2025</a:t>
                      </a: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매출예상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매출총액</a:t>
                      </a: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     수</a:t>
                      </a: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    출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수출지역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베트남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베트남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베트남</a:t>
                      </a: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일본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베트남</a:t>
                      </a: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일본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근로자수</a:t>
                      </a: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6" name="직사각형 15"/>
          <p:cNvSpPr/>
          <p:nvPr/>
        </p:nvSpPr>
        <p:spPr bwMode="auto">
          <a:xfrm>
            <a:off x="7949158" y="1124745"/>
            <a:ext cx="2880320" cy="2133517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8202843" y="2957961"/>
            <a:ext cx="237295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기업 전경</a:t>
            </a:r>
            <a:r>
              <a:rPr lang="en-US" altLang="ko-KR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제조시설</a:t>
            </a:r>
            <a:r>
              <a:rPr lang="en-US" altLang="ko-KR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등 삽입</a:t>
            </a:r>
            <a:endParaRPr lang="en-US" altLang="ko-KR" sz="110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9" name="그림 18" descr="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3792" y="1371804"/>
            <a:ext cx="2571052" cy="1514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F0CBC8C5-FC28-4380-88C7-D3CEFDA6FF19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4829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2305304"/>
              </p:ext>
            </p:extLst>
          </p:nvPr>
        </p:nvGraphicFramePr>
        <p:xfrm>
          <a:off x="1273567" y="2910634"/>
          <a:ext cx="9500897" cy="1454470"/>
        </p:xfrm>
        <a:graphic>
          <a:graphicData uri="http://schemas.openxmlformats.org/drawingml/2006/table">
            <a:tbl>
              <a:tblPr firstRow="1" lastCol="1">
                <a:tableStyleId>{E8034E78-7F5D-4C2E-B375-FC64B27BC917}</a:tableStyleId>
              </a:tblPr>
              <a:tblGrid>
                <a:gridCol w="6426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16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89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4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19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519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744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982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59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3699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908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직급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성명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소속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직위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전공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최종학위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참여분야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전문분야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참여율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금액 </a:t>
                      </a:r>
                      <a:r>
                        <a:rPr lang="en-US" altLang="ko-KR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r>
                        <a:rPr lang="en-US" altLang="ko-KR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100" b="1" spc="-100" baseline="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총괄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OOOO</a:t>
                      </a: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교수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산업디자인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박사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총괄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기획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프로젝트기획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15%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6,000,000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특급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OOOO</a:t>
                      </a: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교수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산업디자인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박사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제품디자인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모델링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0" spc="-100" baseline="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렌더링</a:t>
                      </a: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25%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3,000,000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고급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OOOO</a:t>
                      </a: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교수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제품디자인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박사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구조 해석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매카니즘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설계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20%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2,550,000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0894">
                <a:tc gridSpan="9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합계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11,550,000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직사각형 4"/>
          <p:cNvSpPr/>
          <p:nvPr/>
        </p:nvSpPr>
        <p:spPr bwMode="auto">
          <a:xfrm>
            <a:off x="8049192" y="1052737"/>
            <a:ext cx="2727328" cy="1663951"/>
          </a:xfrm>
          <a:prstGeom prst="rect">
            <a:avLst/>
          </a:prstGeom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1107999" y="1047050"/>
            <a:ext cx="6248400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400" spc="-5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주관기관 </a:t>
            </a:r>
            <a:r>
              <a:rPr lang="en-US" altLang="ko-KR" sz="14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: </a:t>
            </a:r>
            <a:r>
              <a:rPr lang="ko-KR" altLang="en-US" sz="14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○○○ 대학 산학협력단</a:t>
            </a:r>
            <a:endParaRPr lang="en-US" altLang="ko-KR" sz="1400" b="0" spc="-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대표자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○ ○ ○</a:t>
            </a:r>
            <a:endParaRPr lang="ko-KR" altLang="en-US" sz="1200" b="0" spc="-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   소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인천광역시 남동구 남동대로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215</a:t>
            </a:r>
            <a:r>
              <a:rPr lang="ko-KR" altLang="en-US" sz="1200" b="0" spc="-5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번길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책임자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팀장 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○ ○ ○</a:t>
            </a:r>
            <a:endParaRPr lang="en-US" altLang="ko-KR" sz="1200" b="0" spc="-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sz="1200" spc="-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1122981" y="4612862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과제 관련 유사 개발 실적</a:t>
            </a:r>
            <a:endParaRPr lang="ko-KR" altLang="en-US" sz="14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8141093" y="2420888"/>
            <a:ext cx="2543526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1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기업 전경</a:t>
            </a:r>
            <a:r>
              <a:rPr lang="en-US" altLang="ko-KR" sz="11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사무실 등 삽입</a:t>
            </a:r>
            <a:endParaRPr lang="en-US" altLang="ko-KR" sz="11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1111349" y="2521370"/>
            <a:ext cx="2860675" cy="331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디자인개발 참여인원</a:t>
            </a:r>
            <a:endParaRPr lang="ko-KR" altLang="en-US" sz="14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" name="그림 12" descr="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0728" y="1220098"/>
            <a:ext cx="2304256" cy="1128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en-US" altLang="ko-KR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02. </a:t>
            </a:r>
            <a:r>
              <a:rPr lang="ko-KR" altLang="en-US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주관기관 개요</a:t>
            </a: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994860"/>
              </p:ext>
            </p:extLst>
          </p:nvPr>
        </p:nvGraphicFramePr>
        <p:xfrm>
          <a:off x="1271982" y="4974838"/>
          <a:ext cx="9504538" cy="1049710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6264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수행내용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지원기업 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기관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74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" name="직사각형 15">
            <a:extLst>
              <a:ext uri="{FF2B5EF4-FFF2-40B4-BE49-F238E27FC236}">
                <a16:creationId xmlns:a16="http://schemas.microsoft.com/office/drawing/2014/main" id="{B7E857DB-78D3-4393-8D5F-D1F656253888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03.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주관기관 유사실적 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–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 포트폴리오</a:t>
            </a:r>
          </a:p>
        </p:txBody>
      </p:sp>
      <p:sp>
        <p:nvSpPr>
          <p:cNvPr id="5" name="TextBox 31"/>
          <p:cNvSpPr txBox="1">
            <a:spLocks noChangeArrowheads="1"/>
          </p:cNvSpPr>
          <p:nvPr/>
        </p:nvSpPr>
        <p:spPr bwMode="auto">
          <a:xfrm>
            <a:off x="2309814" y="2467342"/>
            <a:ext cx="7572375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spc="-100" dirty="0">
                <a:latin typeface="맑은 고딕" pitchFamily="50" charset="-127"/>
                <a:ea typeface="맑은 고딕" pitchFamily="50" charset="-127"/>
              </a:rPr>
              <a:t>개발과제 관련 유사실적</a:t>
            </a:r>
            <a:r>
              <a:rPr lang="en-US" altLang="ko-KR" sz="1400" spc="-1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spc="-100" dirty="0">
                <a:latin typeface="맑은 고딕" pitchFamily="50" charset="-127"/>
                <a:ea typeface="맑은 고딕" pitchFamily="50" charset="-127"/>
              </a:rPr>
              <a:t>이미지 </a:t>
            </a:r>
            <a:r>
              <a:rPr lang="en-US" altLang="ko-KR" sz="1400" spc="-100" dirty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400" spc="-100" dirty="0">
                <a:latin typeface="맑은 고딕" pitchFamily="50" charset="-127"/>
                <a:ea typeface="맑은 고딕" pitchFamily="50" charset="-127"/>
              </a:rPr>
              <a:t>영상 삽입</a:t>
            </a:r>
            <a:endParaRPr lang="en-US" altLang="ko-KR" sz="140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200" b="0" spc="-100" dirty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최근 </a:t>
            </a:r>
            <a:r>
              <a:rPr lang="en-US" altLang="ko-KR" sz="1200" b="0" spc="-10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년 이내 실적 기재</a:t>
            </a:r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선정평가 시 주관기관 역량평가를 별도 구분하여</a:t>
            </a:r>
            <a:r>
              <a:rPr lang="en-US" altLang="ko-KR" sz="1200" b="0" spc="-100" dirty="0">
                <a:latin typeface="맑은 고딕" pitchFamily="50" charset="-127"/>
                <a:ea typeface="맑은 고딕" pitchFamily="50" charset="-127"/>
              </a:rPr>
              <a:t>(30</a:t>
            </a:r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점</a:t>
            </a:r>
            <a:r>
              <a:rPr lang="en-US" altLang="ko-KR" sz="1200" b="0" spc="-100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 심사합니다</a:t>
            </a:r>
            <a:r>
              <a:rPr lang="en-US" altLang="ko-KR" sz="1200" b="0" spc="-1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ctr"/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개발과제와 관련하여 주관기관의 </a:t>
            </a:r>
            <a:r>
              <a:rPr lang="ko-KR" altLang="en-US" sz="1200" spc="-10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개발능력 및 전문성 일치 정도</a:t>
            </a:r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를 평가하오니</a:t>
            </a:r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평가와 관련하여 도움이 될 수 있는 </a:t>
            </a:r>
            <a:r>
              <a:rPr lang="ko-KR" altLang="en-US" sz="1200" spc="-10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유사 실적 위주</a:t>
            </a:r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로 구성 바랍니다</a:t>
            </a:r>
            <a:r>
              <a:rPr lang="en-US" altLang="ko-KR" sz="1200" b="0" spc="-1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AB45CA69-30CA-497B-85B5-4E8D01CB681C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2731295" y="556866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04.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용도 및 특성</a:t>
            </a:r>
          </a:p>
        </p:txBody>
      </p:sp>
      <p:sp>
        <p:nvSpPr>
          <p:cNvPr id="5" name="Text Box 48"/>
          <p:cNvSpPr txBox="1">
            <a:spLocks noChangeArrowheads="1"/>
          </p:cNvSpPr>
          <p:nvPr/>
        </p:nvSpPr>
        <p:spPr bwMode="auto">
          <a:xfrm>
            <a:off x="767408" y="1268761"/>
            <a:ext cx="3600474" cy="166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ts val="2100"/>
              </a:lnSpc>
            </a:pPr>
            <a:r>
              <a:rPr lang="ko-KR" altLang="en-US" sz="1400" spc="-10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00" dirty="0">
                <a:latin typeface="맑은 고딕" pitchFamily="50" charset="-127"/>
                <a:ea typeface="맑은 고딕" pitchFamily="50" charset="-127"/>
              </a:rPr>
              <a:t>지원제품 개요</a:t>
            </a:r>
            <a:endParaRPr lang="en-US" altLang="ko-KR" sz="1400" spc="-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1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용 도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>
              <a:lnSpc>
                <a:spcPts val="21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 err="1">
                <a:latin typeface="맑은 고딕" pitchFamily="50" charset="-127"/>
                <a:ea typeface="맑은 고딕" pitchFamily="50" charset="-127"/>
              </a:rPr>
              <a:t>특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 성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>
              <a:lnSpc>
                <a:spcPts val="21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작동방식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>
              <a:lnSpc>
                <a:spcPts val="21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작동원리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주요 기술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) :  </a:t>
            </a:r>
          </a:p>
          <a:p>
            <a:pPr>
              <a:lnSpc>
                <a:spcPts val="21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디자인 관련 문제점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</a:t>
            </a:r>
          </a:p>
        </p:txBody>
      </p:sp>
      <p:sp>
        <p:nvSpPr>
          <p:cNvPr id="6" name="직사각형 5"/>
          <p:cNvSpPr/>
          <p:nvPr/>
        </p:nvSpPr>
        <p:spPr bwMode="auto">
          <a:xfrm>
            <a:off x="5231978" y="1232422"/>
            <a:ext cx="5688558" cy="4752975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7032104" y="3455021"/>
            <a:ext cx="226291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r>
              <a:rPr lang="ko-KR" altLang="en-US" sz="1400" spc="-50" dirty="0">
                <a:latin typeface="맑은 고딕" pitchFamily="50" charset="-127"/>
                <a:ea typeface="맑은 고딕" pitchFamily="50" charset="-127"/>
              </a:rPr>
              <a:t>사진 또는 영상 필수 첨부</a:t>
            </a:r>
            <a:endParaRPr lang="en-US" altLang="ko-KR" sz="1400" spc="-5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EF6FAC9-055E-4BE0-9D91-3FCE76F3F6BA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4" t="6094" r="10992" b="425"/>
          <a:stretch/>
        </p:blipFill>
        <p:spPr>
          <a:xfrm>
            <a:off x="5247003" y="1268760"/>
            <a:ext cx="5658508" cy="4680520"/>
          </a:xfrm>
          <a:prstGeom prst="rect">
            <a:avLst/>
          </a:prstGeom>
        </p:spPr>
      </p:pic>
      <p:sp>
        <p:nvSpPr>
          <p:cNvPr id="10" name="타원 9"/>
          <p:cNvSpPr/>
          <p:nvPr/>
        </p:nvSpPr>
        <p:spPr>
          <a:xfrm>
            <a:off x="8421435" y="2149516"/>
            <a:ext cx="868603" cy="868603"/>
          </a:xfrm>
          <a:prstGeom prst="ellipse">
            <a:avLst/>
          </a:prstGeom>
          <a:noFill/>
          <a:ln w="15875">
            <a:solidFill>
              <a:srgbClr val="D717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994610" y="1669508"/>
            <a:ext cx="1984149" cy="414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spc="-130" dirty="0">
                <a:latin typeface="+mj-lt"/>
              </a:rPr>
              <a:t>자사의 고유 </a:t>
            </a:r>
            <a:r>
              <a:rPr lang="en-US" altLang="ko-KR" sz="1000" dirty="0">
                <a:latin typeface="+mj-lt"/>
              </a:rPr>
              <a:t>Identity</a:t>
            </a:r>
            <a:r>
              <a:rPr lang="en-US" altLang="ko-KR" sz="1000" spc="-130" dirty="0">
                <a:latin typeface="+mj-lt"/>
              </a:rPr>
              <a:t> </a:t>
            </a:r>
            <a:r>
              <a:rPr lang="ko-KR" altLang="en-US" sz="1000" spc="-130" dirty="0">
                <a:latin typeface="+mj-lt"/>
              </a:rPr>
              <a:t>도출을 통한</a:t>
            </a:r>
            <a:endParaRPr lang="en-US" altLang="ko-KR" sz="1000" spc="-130" dirty="0">
              <a:latin typeface="+mj-lt"/>
            </a:endParaRPr>
          </a:p>
          <a:p>
            <a:r>
              <a:rPr lang="ko-KR" altLang="en-US" sz="1000" spc="-130" dirty="0">
                <a:latin typeface="+mj-lt"/>
              </a:rPr>
              <a:t>바디 컬러 표현 및 </a:t>
            </a:r>
            <a:r>
              <a:rPr lang="ko-KR" altLang="en-US" sz="1000" spc="-130" dirty="0" err="1">
                <a:latin typeface="+mj-lt"/>
              </a:rPr>
              <a:t>벤트홀</a:t>
            </a:r>
            <a:r>
              <a:rPr lang="ko-KR" altLang="en-US" sz="1000" spc="-130" dirty="0">
                <a:latin typeface="+mj-lt"/>
              </a:rPr>
              <a:t> 개선</a:t>
            </a:r>
            <a:r>
              <a:rPr lang="en-US" altLang="ko-KR" sz="1000" spc="-130" dirty="0">
                <a:latin typeface="+mj-lt"/>
              </a:rPr>
              <a:t> </a:t>
            </a:r>
            <a:r>
              <a:rPr lang="ko-KR" altLang="en-US" sz="1000" spc="-130" dirty="0">
                <a:latin typeface="+mj-lt"/>
              </a:rPr>
              <a:t>필요</a:t>
            </a:r>
            <a:endParaRPr lang="en-US" altLang="ko-KR" sz="1000" spc="-130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01071" y="3997276"/>
            <a:ext cx="2244452" cy="414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spc="-130" dirty="0">
                <a:latin typeface="+mj-lt"/>
              </a:rPr>
              <a:t>장갑 착용 시 불편함을 최소화 할 수 있는</a:t>
            </a:r>
            <a:endParaRPr lang="en-US" altLang="ko-KR" sz="1000" spc="-130" dirty="0">
              <a:latin typeface="+mj-lt"/>
            </a:endParaRPr>
          </a:p>
          <a:p>
            <a:r>
              <a:rPr lang="ko-KR" altLang="en-US" sz="1000" spc="-130" dirty="0">
                <a:latin typeface="+mj-lt"/>
              </a:rPr>
              <a:t>최적의 버튼 사이즈 고려</a:t>
            </a:r>
          </a:p>
        </p:txBody>
      </p:sp>
      <p:sp>
        <p:nvSpPr>
          <p:cNvPr id="13" name="타원 12"/>
          <p:cNvSpPr/>
          <p:nvPr/>
        </p:nvSpPr>
        <p:spPr>
          <a:xfrm>
            <a:off x="7582419" y="2807576"/>
            <a:ext cx="578177" cy="578177"/>
          </a:xfrm>
          <a:prstGeom prst="ellipse">
            <a:avLst/>
          </a:prstGeom>
          <a:noFill/>
          <a:ln w="15875">
            <a:solidFill>
              <a:srgbClr val="D717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7986559" y="3231196"/>
            <a:ext cx="823229" cy="823229"/>
          </a:xfrm>
          <a:prstGeom prst="ellipse">
            <a:avLst/>
          </a:prstGeom>
          <a:noFill/>
          <a:ln w="15875">
            <a:solidFill>
              <a:srgbClr val="D717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7824192" y="4006646"/>
            <a:ext cx="394798" cy="394798"/>
          </a:xfrm>
          <a:prstGeom prst="ellipse">
            <a:avLst/>
          </a:prstGeom>
          <a:noFill/>
          <a:ln w="15875">
            <a:solidFill>
              <a:srgbClr val="D717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9137336" y="3234993"/>
            <a:ext cx="1954931" cy="254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spc="-130" dirty="0">
                <a:latin typeface="+mj-lt"/>
              </a:rPr>
              <a:t>미끄럼 방지를 위한 소재 활용 필요</a:t>
            </a:r>
            <a:endParaRPr lang="en-US" altLang="ko-KR" sz="1000" spc="-130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73755" y="3404071"/>
            <a:ext cx="2475538" cy="254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spc="-130" dirty="0">
                <a:latin typeface="+mj-lt"/>
              </a:rPr>
              <a:t>사용자의 피로 누적 방지를 위한 </a:t>
            </a:r>
            <a:r>
              <a:rPr lang="ko-KR" altLang="en-US" sz="1000" spc="-130" dirty="0" err="1">
                <a:latin typeface="+mj-lt"/>
              </a:rPr>
              <a:t>트리거</a:t>
            </a:r>
            <a:r>
              <a:rPr lang="ko-KR" altLang="en-US" sz="1000" spc="-130" dirty="0">
                <a:latin typeface="+mj-lt"/>
              </a:rPr>
              <a:t> 개선 </a:t>
            </a:r>
            <a:endParaRPr lang="en-US" altLang="ko-KR" sz="1000" spc="-130" dirty="0">
              <a:latin typeface="+mj-lt"/>
            </a:endParaRPr>
          </a:p>
        </p:txBody>
      </p:sp>
      <p:cxnSp>
        <p:nvCxnSpPr>
          <p:cNvPr id="18" name="직선 연결선 17"/>
          <p:cNvCxnSpPr/>
          <p:nvPr/>
        </p:nvCxnSpPr>
        <p:spPr>
          <a:xfrm flipV="1">
            <a:off x="9012483" y="2035023"/>
            <a:ext cx="124853" cy="123005"/>
          </a:xfrm>
          <a:prstGeom prst="line">
            <a:avLst/>
          </a:prstGeom>
          <a:ln w="15875">
            <a:solidFill>
              <a:srgbClr val="D717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>
            <a:endCxn id="16" idx="1"/>
          </p:cNvCxnSpPr>
          <p:nvPr/>
        </p:nvCxnSpPr>
        <p:spPr>
          <a:xfrm flipV="1">
            <a:off x="8745473" y="3362489"/>
            <a:ext cx="391863" cy="127494"/>
          </a:xfrm>
          <a:prstGeom prst="line">
            <a:avLst/>
          </a:prstGeom>
          <a:ln w="15875">
            <a:solidFill>
              <a:srgbClr val="D717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flipV="1">
            <a:off x="7321580" y="3148822"/>
            <a:ext cx="255892" cy="196185"/>
          </a:xfrm>
          <a:prstGeom prst="line">
            <a:avLst/>
          </a:prstGeom>
          <a:ln w="15875">
            <a:solidFill>
              <a:srgbClr val="D717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537865" y="4210834"/>
            <a:ext cx="292288" cy="1"/>
          </a:xfrm>
          <a:prstGeom prst="line">
            <a:avLst/>
          </a:prstGeom>
          <a:ln w="15875">
            <a:solidFill>
              <a:srgbClr val="D717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타원 21"/>
          <p:cNvSpPr/>
          <p:nvPr/>
        </p:nvSpPr>
        <p:spPr>
          <a:xfrm>
            <a:off x="6254106" y="1998240"/>
            <a:ext cx="652232" cy="652232"/>
          </a:xfrm>
          <a:prstGeom prst="ellipse">
            <a:avLst/>
          </a:prstGeom>
          <a:noFill/>
          <a:ln w="15875">
            <a:solidFill>
              <a:srgbClr val="D717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5015498" y="2818381"/>
            <a:ext cx="2395190" cy="254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spc="-130" dirty="0">
                <a:latin typeface="+mj-lt"/>
              </a:rPr>
              <a:t>드릴 교체가 용이한 </a:t>
            </a:r>
            <a:r>
              <a:rPr lang="en-US" altLang="ko-KR" sz="1000" dirty="0">
                <a:latin typeface="+mj-lt"/>
              </a:rPr>
              <a:t>Drill Chuck </a:t>
            </a:r>
            <a:r>
              <a:rPr lang="ko-KR" altLang="en-US" sz="1000" spc="-130" dirty="0">
                <a:latin typeface="+mj-lt"/>
              </a:rPr>
              <a:t>변경 필요</a:t>
            </a:r>
            <a:endParaRPr lang="en-US" altLang="ko-KR" sz="1000" spc="-130" dirty="0">
              <a:latin typeface="+mj-lt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 flipV="1">
            <a:off x="6420375" y="2650474"/>
            <a:ext cx="64886" cy="127909"/>
          </a:xfrm>
          <a:prstGeom prst="line">
            <a:avLst/>
          </a:prstGeom>
          <a:ln w="15875">
            <a:solidFill>
              <a:srgbClr val="D717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140944"/>
              </p:ext>
            </p:extLst>
          </p:nvPr>
        </p:nvGraphicFramePr>
        <p:xfrm>
          <a:off x="749406" y="1124744"/>
          <a:ext cx="10693185" cy="4651049"/>
        </p:xfrm>
        <a:graphic>
          <a:graphicData uri="http://schemas.openxmlformats.org/drawingml/2006/table">
            <a:tbl>
              <a:tblPr/>
              <a:tblGrid>
                <a:gridCol w="1242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9296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20858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itchFamily="50" charset="-127"/>
                        </a:rPr>
                        <a:t>TRL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itchFamily="50" charset="-127"/>
                        </a:rPr>
                        <a:t>단계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T1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T2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T3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T4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T5</a:t>
                      </a:r>
                      <a:endParaRPr lang="en-US" sz="1050" b="1" kern="0" spc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8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기초연구단계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실험단계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시작품단계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실용화단계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사업화 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654336"/>
                  </a:ext>
                </a:extLst>
              </a:tr>
              <a:tr h="3208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7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9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528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itchFamily="50" charset="-127"/>
                        </a:rPr>
                        <a:t>세부단계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아이디어 또는 연구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초기 단계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기술의 </a:t>
                      </a:r>
                      <a:endParaRPr lang="en-US" altLang="ko-KR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기초적 증명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실험을 통한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개념 입증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기술의 </a:t>
                      </a:r>
                      <a:endParaRPr lang="en-US" altLang="ko-KR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실험적 증명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기술 유용성과 적용 가능성 검증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소재 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부품 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 핵심성능평가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확정된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소재 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부품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 시작품 제작 및 기술 성능평가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파일럿시작품</a:t>
                      </a:r>
                      <a:endParaRPr lang="en-US" altLang="ko-KR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(Pilot Prototype)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제작 및 해당 사용자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환경 대상 평가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신뢰성 평가 및 수요기업평가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시제품 인증 및 표준화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사업화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1644371"/>
                  </a:ext>
                </a:extLst>
              </a:tr>
              <a:tr h="805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해당단계 </a:t>
                      </a:r>
                      <a:endParaRPr lang="en-US" altLang="ko-KR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●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체크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●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FF0000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FF0000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402866"/>
                  </a:ext>
                </a:extLst>
              </a:tr>
              <a:tr h="43249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지식재산권 </a:t>
                      </a:r>
                      <a:endParaRPr lang="en-US" altLang="ko-KR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보유현황</a:t>
                      </a:r>
                      <a:endParaRPr lang="en-US" altLang="ko-KR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해당파트</a:t>
                      </a:r>
                      <a:r>
                        <a:rPr lang="ko-KR" altLang="en-US" sz="900" b="1" kern="0" spc="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 건수기재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특허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실용신안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디자인</a:t>
                      </a:r>
                      <a:r>
                        <a:rPr lang="en-US" altLang="ko-KR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상표권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품종보호권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비고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24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249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기술개발 및 </a:t>
                      </a:r>
                      <a:endParaRPr lang="en-US" altLang="ko-KR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인증실적</a:t>
                      </a:r>
                      <a:endParaRPr lang="en-US" altLang="ko-KR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해당파트 건수 기재</a:t>
                      </a:r>
                      <a:r>
                        <a:rPr lang="en-US" altLang="ko-KR" sz="9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기술개발실적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기술상용화실적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인증실적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수상실적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제품사용화실적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249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05-1.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참여기업 기술현황 </a:t>
            </a:r>
            <a:r>
              <a:rPr lang="ko-KR" altLang="en-US" spc="-130" dirty="0" err="1">
                <a:latin typeface="맑은 고딕" pitchFamily="50" charset="-127"/>
                <a:ea typeface="맑은 고딕" pitchFamily="50" charset="-127"/>
              </a:rPr>
              <a:t>자가진단표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spc="-130" dirty="0">
                <a:latin typeface="맑은 고딕" pitchFamily="50" charset="-127"/>
                <a:ea typeface="맑은 고딕" pitchFamily="50" charset="-127"/>
              </a:rPr>
              <a:t>과제 관련</a:t>
            </a:r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spc="-13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24A474C-1F27-4F7C-8B14-92CCD893B1D4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623392" y="5898084"/>
            <a:ext cx="78758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-50" dirty="0">
                <a:latin typeface="+mj-lt"/>
              </a:rPr>
              <a:t> ※ </a:t>
            </a:r>
            <a:r>
              <a:rPr lang="ko-KR" altLang="en-US" sz="1200" spc="-50" dirty="0">
                <a:latin typeface="+mj-lt"/>
              </a:rPr>
              <a:t> </a:t>
            </a:r>
            <a:r>
              <a:rPr lang="en-US" altLang="ko-KR" sz="1200" spc="-50" dirty="0">
                <a:latin typeface="+mj-lt"/>
              </a:rPr>
              <a:t>TRL </a:t>
            </a:r>
            <a:r>
              <a:rPr lang="ko-KR" altLang="en-US" sz="1200" spc="-50" dirty="0">
                <a:latin typeface="+mj-lt"/>
              </a:rPr>
              <a:t>단계의 경우 제품</a:t>
            </a:r>
            <a:r>
              <a:rPr lang="en-US" altLang="ko-KR" sz="1200" spc="-50" dirty="0">
                <a:latin typeface="+mj-lt"/>
              </a:rPr>
              <a:t>/</a:t>
            </a:r>
            <a:r>
              <a:rPr lang="ko-KR" altLang="en-US" sz="1200" spc="-50" dirty="0">
                <a:latin typeface="+mj-lt"/>
              </a:rPr>
              <a:t>포장디자인 과제의 경우 </a:t>
            </a:r>
            <a:r>
              <a:rPr lang="ko-KR" altLang="en-US" sz="1200" b="1" spc="-50" dirty="0">
                <a:latin typeface="+mj-lt"/>
              </a:rPr>
              <a:t>과제 아이템 기준 </a:t>
            </a:r>
            <a:r>
              <a:rPr lang="ko-KR" altLang="en-US" sz="1200" spc="-50" dirty="0">
                <a:latin typeface="+mj-lt"/>
              </a:rPr>
              <a:t>작성</a:t>
            </a:r>
            <a:r>
              <a:rPr lang="en-US" altLang="ko-KR" sz="1200" spc="-50" dirty="0">
                <a:latin typeface="+mj-lt"/>
              </a:rPr>
              <a:t>, </a:t>
            </a:r>
            <a:r>
              <a:rPr lang="ko-KR" altLang="en-US" sz="1200" spc="-50" dirty="0">
                <a:latin typeface="+mj-lt"/>
              </a:rPr>
              <a:t>시각</a:t>
            </a:r>
            <a:r>
              <a:rPr lang="en-US" altLang="ko-KR" sz="1200" spc="-50" dirty="0">
                <a:latin typeface="+mj-lt"/>
              </a:rPr>
              <a:t>/</a:t>
            </a:r>
            <a:r>
              <a:rPr lang="ko-KR" altLang="en-US" sz="1200" spc="-50" dirty="0">
                <a:latin typeface="+mj-lt"/>
              </a:rPr>
              <a:t>멀티 과제의 경우 </a:t>
            </a:r>
            <a:r>
              <a:rPr lang="ko-KR" altLang="en-US" sz="1200" b="1" spc="-50" dirty="0">
                <a:latin typeface="+mj-lt"/>
              </a:rPr>
              <a:t>참여기업 기준 </a:t>
            </a:r>
            <a:r>
              <a:rPr lang="ko-KR" altLang="en-US" sz="1200" spc="-50" dirty="0">
                <a:latin typeface="+mj-lt"/>
              </a:rPr>
              <a:t>작성</a:t>
            </a:r>
            <a:endParaRPr lang="ko-KR" altLang="en-US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70929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EB2FC60C-DADA-4D6F-815F-4E82B9717E61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05-1.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참여기업 특허 및 거래처 관련 현황</a:t>
            </a:r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spc="-130" dirty="0">
                <a:latin typeface="맑은 고딕" pitchFamily="50" charset="-127"/>
                <a:ea typeface="맑은 고딕" pitchFamily="50" charset="-127"/>
              </a:rPr>
              <a:t>과제 관련</a:t>
            </a:r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spc="-13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294F3DE-1E41-4BD1-BFCC-D1AE3EDE6DFF}"/>
              </a:ext>
            </a:extLst>
          </p:cNvPr>
          <p:cNvSpPr/>
          <p:nvPr/>
        </p:nvSpPr>
        <p:spPr bwMode="auto">
          <a:xfrm>
            <a:off x="2032036" y="1124744"/>
            <a:ext cx="8127928" cy="5112568"/>
          </a:xfrm>
          <a:prstGeom prst="rect">
            <a:avLst/>
          </a:prstGeom>
          <a:noFill/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Char char="•"/>
            </a:pPr>
            <a:endParaRPr lang="en-US" altLang="ko-KR" sz="14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 err="1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 err="1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 err="1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 err="1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관련 특허 등록증 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출원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사본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인증기관 시험성적서 사본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계약체결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예정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 사항 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계약서 사본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거래처 현황 등</a:t>
            </a:r>
            <a:endParaRPr lang="en-US" altLang="ko-KR" sz="1400" spc="-13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관련 증빙서류 없는 경우 참여기업 현재 거래처 현황만 기재</a:t>
            </a:r>
            <a:endParaRPr lang="en-US" altLang="ko-KR" sz="1200" b="0" spc="-13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</a:rPr>
              <a:t>선정평가 시 실행가능성</a:t>
            </a:r>
            <a:r>
              <a:rPr lang="en-US" altLang="ko-KR" sz="1200" b="0" spc="-100" dirty="0">
                <a:latin typeface="맑은 고딕" pitchFamily="50" charset="-127"/>
              </a:rPr>
              <a:t>(15</a:t>
            </a:r>
            <a:r>
              <a:rPr lang="ko-KR" altLang="en-US" sz="1200" b="0" spc="-100" dirty="0">
                <a:latin typeface="맑은 고딕" pitchFamily="50" charset="-127"/>
              </a:rPr>
              <a:t>점</a:t>
            </a:r>
            <a:r>
              <a:rPr lang="en-US" altLang="ko-KR" sz="1200" b="0" spc="-100" dirty="0">
                <a:latin typeface="맑은 고딕" pitchFamily="50" charset="-127"/>
              </a:rPr>
              <a:t>)</a:t>
            </a:r>
            <a:r>
              <a:rPr lang="ko-KR" altLang="en-US" sz="1200" b="0" spc="-100" dirty="0">
                <a:latin typeface="맑은 고딕" pitchFamily="50" charset="-127"/>
              </a:rPr>
              <a:t>을 별도 구분하여 심사합니다</a:t>
            </a:r>
            <a:r>
              <a:rPr lang="en-US" altLang="ko-KR" sz="1200" b="0" spc="-100" dirty="0">
                <a:latin typeface="맑은 고딕" pitchFamily="50" charset="-127"/>
              </a:rPr>
              <a:t>.</a:t>
            </a:r>
          </a:p>
          <a:p>
            <a:pPr algn="ctr"/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</a:rPr>
              <a:t>개발과제와 관련하여 </a:t>
            </a:r>
            <a:r>
              <a:rPr lang="ko-KR" altLang="en-US" sz="1200" spc="-100" dirty="0">
                <a:latin typeface="맑은 고딕" pitchFamily="50" charset="-127"/>
              </a:rPr>
              <a:t>실제 현실화 가능성 및 보유 기술</a:t>
            </a:r>
            <a:r>
              <a:rPr lang="en-US" altLang="ko-KR" sz="1200" spc="-100" dirty="0">
                <a:latin typeface="맑은 고딕" pitchFamily="50" charset="-127"/>
              </a:rPr>
              <a:t> </a:t>
            </a:r>
            <a:r>
              <a:rPr lang="ko-KR" altLang="en-US" sz="1200" spc="-100" dirty="0">
                <a:latin typeface="맑은 고딕" pitchFamily="50" charset="-127"/>
              </a:rPr>
              <a:t>수준</a:t>
            </a:r>
            <a:r>
              <a:rPr lang="en-US" altLang="ko-KR" sz="1200" spc="-100" dirty="0">
                <a:latin typeface="맑은 고딕" pitchFamily="50" charset="-127"/>
              </a:rPr>
              <a:t> </a:t>
            </a:r>
            <a:r>
              <a:rPr lang="ko-KR" altLang="en-US" sz="1200" spc="-100" dirty="0">
                <a:latin typeface="맑은 고딕" pitchFamily="50" charset="-127"/>
              </a:rPr>
              <a:t>등</a:t>
            </a:r>
            <a:r>
              <a:rPr lang="ko-KR" altLang="en-US" sz="1200" b="0" spc="-100" dirty="0">
                <a:latin typeface="맑은 고딕" pitchFamily="50" charset="-127"/>
              </a:rPr>
              <a:t>을 평가하오니</a:t>
            </a:r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</a:rPr>
              <a:t>평가와 관련하여 도움이 될 수 있는 </a:t>
            </a:r>
            <a:r>
              <a:rPr lang="ko-KR" altLang="en-US" sz="1200" spc="-100" dirty="0">
                <a:latin typeface="맑은 고딕" pitchFamily="50" charset="-127"/>
              </a:rPr>
              <a:t>특허</a:t>
            </a:r>
            <a:r>
              <a:rPr lang="en-US" altLang="ko-KR" sz="1200" spc="-100" dirty="0">
                <a:latin typeface="맑은 고딕" pitchFamily="50" charset="-127"/>
              </a:rPr>
              <a:t>, </a:t>
            </a:r>
            <a:r>
              <a:rPr lang="ko-KR" altLang="en-US" sz="1200" spc="-100" dirty="0">
                <a:latin typeface="맑은 고딕" pitchFamily="50" charset="-127"/>
              </a:rPr>
              <a:t>시험성적서</a:t>
            </a:r>
            <a:r>
              <a:rPr lang="en-US" altLang="ko-KR" sz="1200" spc="-100" dirty="0">
                <a:latin typeface="맑은 고딕" pitchFamily="50" charset="-127"/>
              </a:rPr>
              <a:t>, </a:t>
            </a:r>
            <a:r>
              <a:rPr lang="ko-KR" altLang="en-US" sz="1200" spc="-100" dirty="0">
                <a:latin typeface="맑은 고딕" pitchFamily="50" charset="-127"/>
              </a:rPr>
              <a:t>거래처 현황 등</a:t>
            </a:r>
            <a:r>
              <a:rPr lang="ko-KR" altLang="en-US" sz="1200" b="0" spc="-100" dirty="0">
                <a:latin typeface="맑은 고딕" pitchFamily="50" charset="-127"/>
              </a:rPr>
              <a:t>으로 구성 바랍니다</a:t>
            </a:r>
            <a:r>
              <a:rPr lang="en-US" altLang="ko-KR" sz="1200" b="0" spc="-100" dirty="0">
                <a:latin typeface="맑은 고딕" pitchFamily="50" charset="-127"/>
              </a:rPr>
              <a:t>.</a:t>
            </a:r>
          </a:p>
          <a:p>
            <a:pPr algn="ctr"/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2731295" y="556866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06.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소비자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사용자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분석 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– STP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분석</a:t>
            </a:r>
          </a:p>
        </p:txBody>
      </p:sp>
      <p:sp>
        <p:nvSpPr>
          <p:cNvPr id="30" name="Round Same Side Corner Rectangle 3"/>
          <p:cNvSpPr/>
          <p:nvPr/>
        </p:nvSpPr>
        <p:spPr>
          <a:xfrm rot="5400000">
            <a:off x="6079351" y="-989397"/>
            <a:ext cx="463756" cy="571065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 spc="-13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AutoShape 92"/>
          <p:cNvSpPr>
            <a:spLocks noChangeAspect="1" noChangeArrowheads="1"/>
          </p:cNvSpPr>
          <p:nvPr/>
        </p:nvSpPr>
        <p:spPr bwMode="auto">
          <a:xfrm rot="16200000" flipH="1">
            <a:off x="3143672" y="1556793"/>
            <a:ext cx="618272" cy="618272"/>
          </a:xfrm>
          <a:prstGeom prst="ellipse">
            <a:avLst/>
          </a:prstGeom>
          <a:solidFill>
            <a:schemeClr val="bg1"/>
          </a:solidFill>
          <a:ln w="50800">
            <a:solidFill>
              <a:srgbClr val="D71733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28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TextBox 5"/>
          <p:cNvSpPr txBox="1"/>
          <p:nvPr/>
        </p:nvSpPr>
        <p:spPr>
          <a:xfrm>
            <a:off x="3146999" y="1681263"/>
            <a:ext cx="611619" cy="369332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400" b="1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01</a:t>
            </a:r>
          </a:p>
        </p:txBody>
      </p:sp>
      <p:sp>
        <p:nvSpPr>
          <p:cNvPr id="33" name="TextBox 6"/>
          <p:cNvSpPr txBox="1"/>
          <p:nvPr/>
        </p:nvSpPr>
        <p:spPr bwMode="auto">
          <a:xfrm>
            <a:off x="3876019" y="1704054"/>
            <a:ext cx="5101311" cy="307777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Segmentation (</a:t>
            </a:r>
            <a:r>
              <a:rPr lang="ko-KR" altLang="en-US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시장 세분화</a:t>
            </a: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7" name="TextBox 13"/>
          <p:cNvSpPr txBox="1"/>
          <p:nvPr/>
        </p:nvSpPr>
        <p:spPr>
          <a:xfrm>
            <a:off x="3719736" y="2212795"/>
            <a:ext cx="63828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소비자의 기본적 속성 및 문화적 속성 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소비자 선호도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 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현재 소비자 </a:t>
            </a:r>
            <a:r>
              <a:rPr lang="ko-KR" altLang="en-US" sz="1200" spc="-13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트렌드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등</a:t>
            </a:r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Round Same Side Corner Rectangle 14"/>
          <p:cNvSpPr/>
          <p:nvPr/>
        </p:nvSpPr>
        <p:spPr>
          <a:xfrm rot="5400000">
            <a:off x="6079351" y="378755"/>
            <a:ext cx="463756" cy="571065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 spc="-13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AutoShape 92"/>
          <p:cNvSpPr>
            <a:spLocks noChangeAspect="1" noChangeArrowheads="1"/>
          </p:cNvSpPr>
          <p:nvPr/>
        </p:nvSpPr>
        <p:spPr bwMode="auto">
          <a:xfrm rot="16200000" flipH="1">
            <a:off x="3143672" y="2924945"/>
            <a:ext cx="618272" cy="618272"/>
          </a:xfrm>
          <a:prstGeom prst="ellipse">
            <a:avLst/>
          </a:prstGeom>
          <a:solidFill>
            <a:schemeClr val="bg1"/>
          </a:solidFill>
          <a:ln w="50800">
            <a:solidFill>
              <a:srgbClr val="D71733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28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TextBox 16"/>
          <p:cNvSpPr txBox="1"/>
          <p:nvPr/>
        </p:nvSpPr>
        <p:spPr>
          <a:xfrm>
            <a:off x="3146999" y="3049415"/>
            <a:ext cx="611619" cy="369332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400" b="1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02</a:t>
            </a:r>
          </a:p>
        </p:txBody>
      </p:sp>
      <p:sp>
        <p:nvSpPr>
          <p:cNvPr id="29" name="TextBox 17"/>
          <p:cNvSpPr txBox="1"/>
          <p:nvPr/>
        </p:nvSpPr>
        <p:spPr bwMode="auto">
          <a:xfrm>
            <a:off x="3876019" y="3072206"/>
            <a:ext cx="5101311" cy="307777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Targeting (</a:t>
            </a:r>
            <a:r>
              <a:rPr lang="ko-KR" altLang="en-US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목표대상 설정</a:t>
            </a: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 – Sales Point</a:t>
            </a:r>
            <a:endParaRPr lang="en-US" altLang="ko-KR" sz="14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19736" y="3584051"/>
            <a:ext cx="514126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소비자 세분화 및 </a:t>
            </a:r>
            <a:r>
              <a:rPr lang="ko-KR" altLang="en-US" sz="1200" spc="-13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타겟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설정 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연령대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성별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국가 등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22" name="Round Same Side Corner Rectangle 19"/>
          <p:cNvSpPr/>
          <p:nvPr/>
        </p:nvSpPr>
        <p:spPr>
          <a:xfrm rot="5400000">
            <a:off x="6079351" y="1665083"/>
            <a:ext cx="463756" cy="571065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 spc="-13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AutoShape 92"/>
          <p:cNvSpPr>
            <a:spLocks noChangeAspect="1" noChangeArrowheads="1"/>
          </p:cNvSpPr>
          <p:nvPr/>
        </p:nvSpPr>
        <p:spPr bwMode="auto">
          <a:xfrm rot="16200000" flipH="1">
            <a:off x="3143672" y="4211273"/>
            <a:ext cx="618272" cy="618272"/>
          </a:xfrm>
          <a:prstGeom prst="ellipse">
            <a:avLst/>
          </a:prstGeom>
          <a:solidFill>
            <a:schemeClr val="bg1"/>
          </a:solidFill>
          <a:ln w="50800">
            <a:solidFill>
              <a:srgbClr val="D71733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28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1"/>
          <p:cNvSpPr txBox="1"/>
          <p:nvPr/>
        </p:nvSpPr>
        <p:spPr>
          <a:xfrm>
            <a:off x="3146999" y="4335743"/>
            <a:ext cx="611619" cy="369332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400" b="1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03</a:t>
            </a:r>
          </a:p>
        </p:txBody>
      </p:sp>
      <p:sp>
        <p:nvSpPr>
          <p:cNvPr id="25" name="TextBox 22"/>
          <p:cNvSpPr txBox="1"/>
          <p:nvPr/>
        </p:nvSpPr>
        <p:spPr bwMode="auto">
          <a:xfrm>
            <a:off x="3876019" y="4358534"/>
            <a:ext cx="5101311" cy="307777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Positioning (</a:t>
            </a:r>
            <a:r>
              <a:rPr lang="ko-KR" altLang="en-US" sz="1400" b="1" spc="-130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포지셔닝</a:t>
            </a: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4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3719736" y="4881675"/>
            <a:ext cx="514126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타사 제품과의 차별화 요소 발굴</a:t>
            </a:r>
            <a:r>
              <a:rPr lang="en-US" altLang="ko-KR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가격대</a:t>
            </a:r>
            <a:r>
              <a:rPr lang="en-US" altLang="ko-KR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자사만의 </a:t>
            </a:r>
            <a:r>
              <a:rPr lang="en-US" altLang="ko-KR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Identity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구축 전략 등</a:t>
            </a:r>
            <a:endParaRPr lang="en-US" altLang="ko-KR" sz="12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0A810F9F-59BA-4ED6-8C63-60AEB5011FD3}"/>
              </a:ext>
            </a:extLst>
          </p:cNvPr>
          <p:cNvSpPr/>
          <p:nvPr/>
        </p:nvSpPr>
        <p:spPr>
          <a:xfrm>
            <a:off x="3758618" y="5168225"/>
            <a:ext cx="20277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pc="-130" dirty="0">
                <a:solidFill>
                  <a:srgbClr val="C00000"/>
                </a:solidFill>
                <a:latin typeface="맑은 고딕" pitchFamily="50" charset="-127"/>
              </a:rPr>
              <a:t>※ </a:t>
            </a:r>
            <a:r>
              <a:rPr lang="ko-KR" altLang="en-US" sz="1200" b="1" spc="-130" dirty="0">
                <a:solidFill>
                  <a:srgbClr val="C00000"/>
                </a:solidFill>
                <a:latin typeface="맑은 고딕" pitchFamily="50" charset="-127"/>
              </a:rPr>
              <a:t>경쟁사 분석  내용 필수 작성</a:t>
            </a:r>
            <a:endParaRPr lang="ko-KR" altLang="en-US" sz="1200" b="1" dirty="0">
              <a:solidFill>
                <a:srgbClr val="C00000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1B0B18B-2056-4C8A-B85B-4855455AF8EA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2731295" y="556866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07. </a:t>
            </a:r>
            <a:r>
              <a:rPr lang="ko-KR" altLang="en-US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디자인개발 </a:t>
            </a:r>
            <a:r>
              <a:rPr lang="en-US" altLang="ko-KR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Concept</a:t>
            </a:r>
            <a:endParaRPr lang="ko-KR" altLang="en-US" spc="-13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1847528" y="1448447"/>
            <a:ext cx="8496944" cy="1548506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2032036" y="3429000"/>
            <a:ext cx="8127928" cy="1728192"/>
          </a:xfrm>
          <a:prstGeom prst="rect">
            <a:avLst/>
          </a:prstGeom>
          <a:noFill/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ko-KR" sz="1400" b="0" spc="-130" dirty="0" err="1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주관기관별 </a:t>
            </a:r>
            <a:r>
              <a:rPr lang="ko-KR" altLang="en-US" sz="1200" b="0" spc="-130" dirty="0" err="1">
                <a:latin typeface="맑은 고딕" pitchFamily="50" charset="-127"/>
                <a:ea typeface="맑은 고딕" pitchFamily="50" charset="-127"/>
              </a:rPr>
              <a:t>컨셉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 도출 방식 또는 </a:t>
            </a:r>
            <a:r>
              <a:rPr lang="ko-KR" altLang="en-US" sz="1200" spc="-130" dirty="0">
                <a:latin typeface="맑은 고딕" pitchFamily="50" charset="-127"/>
                <a:ea typeface="맑은 고딕" pitchFamily="50" charset="-127"/>
              </a:rPr>
              <a:t>차별화된 개발 프로세스에 따라 자유롭게 기재</a:t>
            </a:r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endParaRPr lang="en-US" altLang="ko-KR" sz="1200" spc="-13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디자인 방향을 </a:t>
            </a:r>
            <a:r>
              <a:rPr lang="ko-KR" altLang="en-US" sz="1200" spc="-130" dirty="0" err="1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레퍼런스</a:t>
            </a:r>
            <a:r>
              <a:rPr lang="ko-KR" altLang="en-US" sz="12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이미지 등을 활용하여 시각적으로 표현</a:t>
            </a:r>
            <a:endParaRPr lang="en-US" altLang="ko-KR" sz="1200" spc="-130" dirty="0">
              <a:solidFill>
                <a:srgbClr val="D71733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텍스트 위주의 </a:t>
            </a:r>
            <a:r>
              <a:rPr lang="ko-KR" altLang="en-US" sz="1200" b="0" spc="-130" dirty="0" err="1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컨셉표현을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지양하며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 err="1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레퍼런스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이미지를 활용한 시각적 </a:t>
            </a:r>
            <a:r>
              <a:rPr lang="ko-KR" altLang="en-US" sz="1200" b="0" spc="-130" dirty="0" err="1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컨셉표현을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 err="1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권장드립니다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.)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80F0119-45E2-4B55-9A8C-B40F880B1C55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5EF827A-5F53-4B03-B446-1425E98424B9}"/>
              </a:ext>
            </a:extLst>
          </p:cNvPr>
          <p:cNvSpPr/>
          <p:nvPr/>
        </p:nvSpPr>
        <p:spPr bwMode="auto">
          <a:xfrm>
            <a:off x="2032036" y="1457547"/>
            <a:ext cx="8127928" cy="1395390"/>
          </a:xfrm>
          <a:prstGeom prst="rect">
            <a:avLst/>
          </a:prstGeom>
          <a:noFill/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1400" spc="-13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>
              <a:lnSpc>
                <a:spcPct val="130000"/>
              </a:lnSpc>
            </a:pPr>
            <a:r>
              <a:rPr lang="ko-KR" altLang="en-US" sz="1400" dirty="0">
                <a:solidFill>
                  <a:srgbClr val="D71733"/>
                </a:solidFill>
              </a:rPr>
              <a:t>◾ </a:t>
            </a:r>
            <a:r>
              <a:rPr lang="ko-KR" altLang="en-US" sz="1400" dirty="0">
                <a:solidFill>
                  <a:prstClr val="black"/>
                </a:solidFill>
              </a:rPr>
              <a:t>제품디자인</a:t>
            </a:r>
            <a:r>
              <a:rPr lang="ko-KR" altLang="en-US" sz="1400" b="0" dirty="0">
                <a:solidFill>
                  <a:prstClr val="black"/>
                </a:solidFill>
              </a:rPr>
              <a:t>  </a:t>
            </a:r>
            <a:r>
              <a:rPr lang="en-US" altLang="ko-KR" sz="1400" b="0" dirty="0">
                <a:solidFill>
                  <a:prstClr val="black"/>
                </a:solidFill>
              </a:rPr>
              <a:t>:  </a:t>
            </a:r>
            <a:r>
              <a:rPr lang="ko-KR" altLang="en-US" sz="1200" b="0" dirty="0">
                <a:solidFill>
                  <a:prstClr val="black"/>
                </a:solidFill>
              </a:rPr>
              <a:t>제품의 </a:t>
            </a:r>
            <a:r>
              <a:rPr lang="en-US" altLang="ko-KR" sz="1200" b="0" dirty="0">
                <a:solidFill>
                  <a:prstClr val="black"/>
                </a:solidFill>
              </a:rPr>
              <a:t>Identity,  CMF(</a:t>
            </a:r>
            <a:r>
              <a:rPr lang="ko-KR" altLang="en-US" sz="1200" b="0" dirty="0">
                <a:solidFill>
                  <a:prstClr val="black"/>
                </a:solidFill>
              </a:rPr>
              <a:t>칼라</a:t>
            </a:r>
            <a:r>
              <a:rPr lang="en-US" altLang="ko-KR" sz="1200" b="0" dirty="0">
                <a:solidFill>
                  <a:prstClr val="black"/>
                </a:solidFill>
              </a:rPr>
              <a:t>,  </a:t>
            </a:r>
            <a:r>
              <a:rPr lang="ko-KR" altLang="en-US" sz="1200" b="0" dirty="0">
                <a:solidFill>
                  <a:prstClr val="black"/>
                </a:solidFill>
              </a:rPr>
              <a:t>재질</a:t>
            </a:r>
            <a:r>
              <a:rPr lang="en-US" altLang="ko-KR" sz="1200" b="0" dirty="0">
                <a:solidFill>
                  <a:prstClr val="black"/>
                </a:solidFill>
              </a:rPr>
              <a:t>,  </a:t>
            </a:r>
            <a:r>
              <a:rPr lang="ko-KR" altLang="en-US" sz="1200" b="0" dirty="0" err="1">
                <a:solidFill>
                  <a:prstClr val="black"/>
                </a:solidFill>
              </a:rPr>
              <a:t>후가공</a:t>
            </a:r>
            <a:r>
              <a:rPr lang="en-US" altLang="ko-KR" sz="1200" b="0" dirty="0">
                <a:solidFill>
                  <a:prstClr val="black"/>
                </a:solidFill>
              </a:rPr>
              <a:t>), </a:t>
            </a:r>
            <a:r>
              <a:rPr lang="ko-KR" altLang="en-US" sz="1200" b="0" dirty="0">
                <a:solidFill>
                  <a:prstClr val="black"/>
                </a:solidFill>
              </a:rPr>
              <a:t>내 </a:t>
            </a:r>
            <a:r>
              <a:rPr lang="en-US" altLang="ko-KR" sz="1200" b="0" dirty="0">
                <a:solidFill>
                  <a:prstClr val="black"/>
                </a:solidFill>
              </a:rPr>
              <a:t>· </a:t>
            </a:r>
            <a:r>
              <a:rPr lang="ko-KR" altLang="en-US" sz="1200" b="0" dirty="0">
                <a:solidFill>
                  <a:prstClr val="black"/>
                </a:solidFill>
              </a:rPr>
              <a:t>외관 구조</a:t>
            </a:r>
            <a:r>
              <a:rPr lang="en-US" altLang="ko-KR" sz="1200" b="0" dirty="0">
                <a:solidFill>
                  <a:prstClr val="black"/>
                </a:solidFill>
              </a:rPr>
              <a:t>, UI · UX </a:t>
            </a:r>
            <a:r>
              <a:rPr lang="ko-KR" altLang="en-US" sz="1200" b="0" dirty="0">
                <a:solidFill>
                  <a:prstClr val="black"/>
                </a:solidFill>
              </a:rPr>
              <a:t>연구</a:t>
            </a:r>
            <a:endParaRPr lang="en-US" altLang="ko-KR" sz="1200" b="0" dirty="0">
              <a:solidFill>
                <a:prstClr val="black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b="0" dirty="0">
                <a:solidFill>
                  <a:prstClr val="black"/>
                </a:solidFill>
              </a:rPr>
              <a:t>                         </a:t>
            </a:r>
            <a:r>
              <a:rPr lang="ko-KR" altLang="en-US" sz="1200" b="0" dirty="0">
                <a:solidFill>
                  <a:prstClr val="black"/>
                </a:solidFill>
              </a:rPr>
              <a:t>제조원가</a:t>
            </a:r>
            <a:r>
              <a:rPr lang="en-US" altLang="ko-KR" sz="1200" b="0" dirty="0">
                <a:solidFill>
                  <a:prstClr val="black"/>
                </a:solidFill>
              </a:rPr>
              <a:t>(M/C)</a:t>
            </a:r>
            <a:r>
              <a:rPr lang="ko-KR" altLang="en-US" sz="1200" b="0" dirty="0">
                <a:solidFill>
                  <a:prstClr val="black"/>
                </a:solidFill>
              </a:rPr>
              <a:t>를 고려한 디자인</a:t>
            </a:r>
            <a:r>
              <a:rPr lang="en-US" altLang="ko-KR" sz="1200" b="0" dirty="0">
                <a:solidFill>
                  <a:prstClr val="black"/>
                </a:solidFill>
              </a:rPr>
              <a:t>(</a:t>
            </a:r>
            <a:r>
              <a:rPr lang="ko-KR" altLang="en-US" sz="1200" b="0" dirty="0" err="1">
                <a:solidFill>
                  <a:prstClr val="black"/>
                </a:solidFill>
              </a:rPr>
              <a:t>금형벌수</a:t>
            </a:r>
            <a:r>
              <a:rPr lang="ko-KR" altLang="en-US" sz="1200" b="0" dirty="0">
                <a:solidFill>
                  <a:prstClr val="black"/>
                </a:solidFill>
              </a:rPr>
              <a:t> 최소화 등</a:t>
            </a:r>
            <a:r>
              <a:rPr lang="en-US" altLang="ko-KR" sz="1200" b="0" dirty="0">
                <a:solidFill>
                  <a:prstClr val="black"/>
                </a:solidFill>
              </a:rPr>
              <a:t>) </a:t>
            </a:r>
            <a:r>
              <a:rPr lang="ko-KR" altLang="en-US" sz="1200" b="0" dirty="0">
                <a:solidFill>
                  <a:prstClr val="black"/>
                </a:solidFill>
              </a:rPr>
              <a:t>등</a:t>
            </a:r>
            <a:endParaRPr lang="en-US" altLang="ko-KR" sz="1200" b="0" dirty="0">
              <a:solidFill>
                <a:prstClr val="black"/>
              </a:solidFill>
            </a:endParaRPr>
          </a:p>
          <a:p>
            <a:endParaRPr lang="en-US" altLang="ko-KR" sz="1400" b="0" dirty="0">
              <a:solidFill>
                <a:prstClr val="black"/>
              </a:solidFill>
            </a:endParaRPr>
          </a:p>
          <a:p>
            <a:r>
              <a:rPr lang="ko-KR" altLang="en-US" sz="1400" dirty="0">
                <a:solidFill>
                  <a:srgbClr val="D71733"/>
                </a:solidFill>
              </a:rPr>
              <a:t>◾ </a:t>
            </a:r>
            <a:r>
              <a:rPr lang="ko-KR" altLang="en-US" sz="1400" dirty="0">
                <a:solidFill>
                  <a:prstClr val="black"/>
                </a:solidFill>
              </a:rPr>
              <a:t>시제품제작 </a:t>
            </a:r>
            <a:r>
              <a:rPr lang="ko-KR" altLang="en-US" sz="1400" b="0" dirty="0">
                <a:solidFill>
                  <a:prstClr val="black"/>
                </a:solidFill>
              </a:rPr>
              <a:t> </a:t>
            </a:r>
            <a:r>
              <a:rPr lang="en-US" altLang="ko-KR" sz="1400" b="0" dirty="0">
                <a:solidFill>
                  <a:prstClr val="black"/>
                </a:solidFill>
              </a:rPr>
              <a:t>:  </a:t>
            </a:r>
            <a:r>
              <a:rPr lang="ko-KR" altLang="en-US" sz="1200" b="0" dirty="0" err="1">
                <a:solidFill>
                  <a:prstClr val="black"/>
                </a:solidFill>
              </a:rPr>
              <a:t>목업</a:t>
            </a:r>
            <a:r>
              <a:rPr lang="ko-KR" altLang="en-US" sz="1200" b="0" dirty="0">
                <a:solidFill>
                  <a:prstClr val="black"/>
                </a:solidFill>
              </a:rPr>
              <a:t> 스케일</a:t>
            </a:r>
            <a:r>
              <a:rPr lang="en-US" altLang="ko-KR" sz="1200" b="0" dirty="0">
                <a:solidFill>
                  <a:prstClr val="black"/>
                </a:solidFill>
              </a:rPr>
              <a:t>(</a:t>
            </a:r>
            <a:r>
              <a:rPr lang="ko-KR" altLang="en-US" sz="1200" b="0" dirty="0">
                <a:solidFill>
                  <a:prstClr val="black"/>
                </a:solidFill>
              </a:rPr>
              <a:t>사이즈 기재</a:t>
            </a:r>
            <a:r>
              <a:rPr lang="en-US" altLang="ko-KR" sz="1200" b="0" dirty="0">
                <a:solidFill>
                  <a:prstClr val="black"/>
                </a:solidFill>
              </a:rPr>
              <a:t>), </a:t>
            </a:r>
            <a:r>
              <a:rPr lang="ko-KR" altLang="en-US" sz="1200" b="0" dirty="0">
                <a:solidFill>
                  <a:prstClr val="black"/>
                </a:solidFill>
              </a:rPr>
              <a:t>사용 소재</a:t>
            </a:r>
            <a:r>
              <a:rPr lang="en-US" altLang="ko-KR" sz="1200" b="0" dirty="0">
                <a:solidFill>
                  <a:prstClr val="black"/>
                </a:solidFill>
              </a:rPr>
              <a:t>, </a:t>
            </a:r>
            <a:r>
              <a:rPr lang="ko-KR" altLang="en-US" sz="1200" b="0" dirty="0">
                <a:solidFill>
                  <a:prstClr val="black"/>
                </a:solidFill>
              </a:rPr>
              <a:t>워킹 적용 부분 등 </a:t>
            </a:r>
            <a:r>
              <a:rPr lang="en-US" altLang="ko-KR" sz="1200" b="0" dirty="0">
                <a:solidFill>
                  <a:prstClr val="black"/>
                </a:solidFill>
              </a:rPr>
              <a:t> </a:t>
            </a:r>
            <a:endParaRPr lang="en-US" altLang="ko-KR" sz="14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65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2731295" y="556866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08.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디자인개발 후 기대효과</a:t>
            </a:r>
          </a:p>
        </p:txBody>
      </p:sp>
      <p:sp>
        <p:nvSpPr>
          <p:cNvPr id="4" name="직사각형 3"/>
          <p:cNvSpPr/>
          <p:nvPr/>
        </p:nvSpPr>
        <p:spPr bwMode="auto">
          <a:xfrm>
            <a:off x="1679281" y="1700808"/>
            <a:ext cx="8896470" cy="1872208"/>
          </a:xfrm>
          <a:prstGeom prst="rect">
            <a:avLst/>
          </a:prstGeom>
          <a:ln w="127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결과물에 대한 양산 계획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 계획 등 구체적인 활용 계획 기재 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향후 친환경 관련 인증 취득 계획 등이 있는 경우 기재 요망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개발 완료 이후 </a:t>
            </a:r>
            <a:r>
              <a:rPr lang="en-US" altLang="ko-KR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00</a:t>
            </a:r>
            <a:r>
              <a:rPr lang="ko-KR" altLang="en-US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00</a:t>
            </a:r>
            <a:r>
              <a:rPr lang="ko-KR" altLang="en-US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월 양산계획</a:t>
            </a:r>
            <a:r>
              <a:rPr lang="en-US" altLang="ko-KR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기구축된</a:t>
            </a:r>
            <a:r>
              <a:rPr lang="ko-KR" altLang="en-US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00 </a:t>
            </a:r>
            <a:r>
              <a:rPr lang="ko-KR" altLang="en-US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유통망 활용 예정</a:t>
            </a:r>
            <a:endParaRPr lang="en-US" altLang="ko-KR" sz="1200" b="0" spc="-13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</a:rPr>
              <a:t> ※ 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</a:rPr>
              <a:t>정량적 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</a:rPr>
              <a:t>· 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</a:rPr>
              <a:t>구체적으로 기재</a:t>
            </a:r>
            <a:endParaRPr lang="en-US" altLang="ko-KR" sz="1200" b="0" spc="-130" dirty="0">
              <a:solidFill>
                <a:srgbClr val="D71733"/>
              </a:solidFill>
              <a:latin typeface="맑은 고딕" pitchFamily="50" charset="-127"/>
            </a:endParaRPr>
          </a:p>
          <a:p>
            <a:pPr>
              <a:lnSpc>
                <a:spcPct val="140000"/>
              </a:lnSpc>
            </a:pP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799856" y="1484784"/>
            <a:ext cx="2592288" cy="432048"/>
          </a:xfrm>
          <a:prstGeom prst="rect">
            <a:avLst/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-130" dirty="0">
                <a:latin typeface="맑은 고딕" pitchFamily="50" charset="-127"/>
                <a:ea typeface="맑은 고딕" pitchFamily="50" charset="-127"/>
              </a:rPr>
              <a:t>활용 계획</a:t>
            </a:r>
          </a:p>
        </p:txBody>
      </p:sp>
      <p:sp>
        <p:nvSpPr>
          <p:cNvPr id="12" name="직사각형 11"/>
          <p:cNvSpPr/>
          <p:nvPr/>
        </p:nvSpPr>
        <p:spPr bwMode="auto">
          <a:xfrm>
            <a:off x="1664026" y="4077072"/>
            <a:ext cx="8896470" cy="1872208"/>
          </a:xfrm>
          <a:prstGeom prst="rect">
            <a:avLst/>
          </a:prstGeom>
          <a:ln w="127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우수한 디자인과 참여기업의 풍부한 제품 제작 경험을 활용하여 경쟁력 있는 제품개발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및 양산이 가능</a:t>
            </a: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국내 시장에서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500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약 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20</a:t>
            </a:r>
            <a:r>
              <a:rPr lang="ko-KR" altLang="en-US" sz="1200" b="0" spc="-130" dirty="0" err="1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억원의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수입대체 효과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 기대되며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중국 및 동남아시아 시장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연간 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만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US$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의  수출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가능 전망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  </a:t>
            </a:r>
          </a:p>
          <a:p>
            <a:pPr>
              <a:lnSpc>
                <a:spcPct val="140000"/>
              </a:lnSpc>
              <a:buFontTx/>
              <a:buChar char="•"/>
            </a:pP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정량적 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구체적으로 기재</a:t>
            </a:r>
            <a:endParaRPr lang="en-US" altLang="ko-KR" sz="1200" b="0" spc="-13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84601" y="3861048"/>
            <a:ext cx="2592288" cy="432048"/>
          </a:xfrm>
          <a:prstGeom prst="rect">
            <a:avLst/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-130" dirty="0">
                <a:latin typeface="맑은 고딕" pitchFamily="50" charset="-127"/>
                <a:ea typeface="맑은 고딕" pitchFamily="50" charset="-127"/>
              </a:rPr>
              <a:t>기대 효과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E4021914-10DE-4686-987E-068CBE98CE1D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54"/>
          <p:cNvSpPr txBox="1">
            <a:spLocks noChangeArrowheads="1"/>
          </p:cNvSpPr>
          <p:nvPr/>
        </p:nvSpPr>
        <p:spPr bwMode="auto">
          <a:xfrm>
            <a:off x="1163452" y="987957"/>
            <a:ext cx="5427448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디자인 결과물 </a:t>
            </a:r>
            <a:r>
              <a:rPr lang="en-US" altLang="ko-KR" sz="1100" dirty="0">
                <a:solidFill>
                  <a:srgbClr val="C00000"/>
                </a:solidFill>
              </a:rPr>
              <a:t>※ </a:t>
            </a:r>
            <a:r>
              <a:rPr lang="ko-KR" altLang="en-US" sz="110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추후 계약 및 협약 시 재확인하오니 구체적으로 정확히 기재바랍니다</a:t>
            </a:r>
            <a:r>
              <a:rPr lang="en-US" altLang="ko-KR" sz="110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100" b="0" spc="-13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ts val="1200"/>
              </a:spcBef>
            </a:pP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1.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시장조사 분석내용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 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아이디어 </a:t>
            </a:r>
            <a:r>
              <a:rPr lang="ko-KR" altLang="en-US" sz="1200" b="0" spc="-13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정리안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3.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아이디어 구체화 </a:t>
            </a:r>
            <a:r>
              <a:rPr lang="ko-KR" altLang="en-US" sz="1200" b="0" spc="-13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렌더링안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 </a:t>
            </a:r>
          </a:p>
          <a:p>
            <a:pPr>
              <a:spcBef>
                <a:spcPts val="600"/>
              </a:spcBef>
            </a:pP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4.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시방서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5. Drawing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Artwork 1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6.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최종 디자인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Mock-up 1Set 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endParaRPr lang="en-US" altLang="ko-KR" sz="1200" b="0" spc="-13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 Box 25"/>
          <p:cNvSpPr txBox="1">
            <a:spLocks noChangeArrowheads="1"/>
          </p:cNvSpPr>
          <p:nvPr/>
        </p:nvSpPr>
        <p:spPr bwMode="auto">
          <a:xfrm>
            <a:off x="9718936" y="1947610"/>
            <a:ext cx="134384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algn="r"/>
            <a:r>
              <a:rPr lang="en-US" altLang="ko-KR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단위 </a:t>
            </a:r>
            <a:r>
              <a:rPr lang="en-US" altLang="ko-KR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부가세 별도</a:t>
            </a:r>
            <a:r>
              <a:rPr lang="en-US" altLang="ko-KR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6" name="Text Box 154"/>
          <p:cNvSpPr txBox="1">
            <a:spLocks noChangeArrowheads="1"/>
          </p:cNvSpPr>
          <p:nvPr/>
        </p:nvSpPr>
        <p:spPr bwMode="auto">
          <a:xfrm>
            <a:off x="1163452" y="1924061"/>
            <a:ext cx="763860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사업예산   </a:t>
            </a:r>
            <a:r>
              <a:rPr lang="en-US" altLang="ko-KR" sz="1100" dirty="0">
                <a:solidFill>
                  <a:prstClr val="black"/>
                </a:solidFill>
                <a:latin typeface="맑은 고딕"/>
              </a:rPr>
              <a:t>※</a:t>
            </a:r>
            <a:r>
              <a:rPr lang="ko-KR" altLang="en-US" sz="11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예시를 참고하여 실제 소요내역으로 수정하여 기재</a:t>
            </a:r>
            <a:endParaRPr lang="en-US" altLang="ko-KR" sz="1100" b="0" spc="-13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2731295" y="556866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09. </a:t>
            </a:r>
            <a:r>
              <a:rPr lang="ko-KR" altLang="en-US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디자인 결과물 및 사업예산</a:t>
            </a:r>
            <a:endParaRPr lang="ko-KR" altLang="en-US" sz="1600" spc="-13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099137"/>
              </p:ext>
            </p:extLst>
          </p:nvPr>
        </p:nvGraphicFramePr>
        <p:xfrm>
          <a:off x="1163452" y="2251234"/>
          <a:ext cx="9865096" cy="4072602"/>
        </p:xfrm>
        <a:graphic>
          <a:graphicData uri="http://schemas.openxmlformats.org/drawingml/2006/table">
            <a:tbl>
              <a:tblPr/>
              <a:tblGrid>
                <a:gridCol w="1080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810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4720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4411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1559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  목</a:t>
                      </a:r>
                    </a:p>
                  </a:txBody>
                  <a:tcPr marL="144000" marR="144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  요  금  액</a:t>
                      </a:r>
                    </a:p>
                  </a:txBody>
                  <a:tcPr marL="144000" marR="144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율</a:t>
                      </a:r>
                    </a:p>
                  </a:txBody>
                  <a:tcPr marL="72000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고</a:t>
                      </a:r>
                    </a:p>
                  </a:txBody>
                  <a:tcPr marL="144000" marR="144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  요  내  역 </a:t>
                      </a:r>
                      <a:r>
                        <a:rPr kumimoji="0" lang="en-US" altLang="ko-KR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예시</a:t>
                      </a:r>
                      <a:r>
                        <a:rPr kumimoji="0" lang="en-US" altLang="ko-KR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1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4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  부  내  역</a:t>
                      </a: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금    액</a:t>
                      </a: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산  출  내  역</a:t>
                      </a:r>
                    </a:p>
                  </a:txBody>
                  <a:tcPr marL="612000" marR="61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 고</a:t>
                      </a:r>
                    </a:p>
                  </a:txBody>
                  <a:tcPr marL="108000" marR="108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인건비 </a:t>
                      </a: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12,375,000  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55%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70% 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  <a:endParaRPr kumimoji="0" lang="en-US" altLang="ko-KR" sz="1000" b="1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인건비</a:t>
                      </a:r>
                    </a:p>
                  </a:txBody>
                  <a:tcPr marL="180000" marR="180000" marT="17634" marB="17634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12,375,000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0 0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참여 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특급 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고급 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중급 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000">
                <a:tc rowSpan="3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직접연구비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6,750,000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디자인목업비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5,000,000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1 : 1 SIZE </a:t>
                      </a:r>
                      <a:r>
                        <a:rPr kumimoji="0" lang="ko-KR" altLang="en-US" sz="1000" b="0" i="0" u="none" strike="noStrike" cap="none" spc="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워킹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000" b="0" i="0" u="none" strike="noStrike" cap="none" spc="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목업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재료구입비</a:t>
                      </a:r>
                    </a:p>
                  </a:txBody>
                  <a:tcPr marL="180000" marR="180000" marT="17634" marB="17634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재료 구매 등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기자재사용료</a:t>
                      </a:r>
                    </a:p>
                  </a:txBody>
                  <a:tcPr marL="180000" marR="180000" marT="17634" marB="17634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1,000,000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컴퓨터 및 프린터기 등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총개발비</a:t>
                      </a:r>
                      <a:endParaRPr kumimoji="0" lang="en-US" altLang="ko-KR" sz="1000" b="1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5 % </a:t>
                      </a: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3892">
                <a:tc rowSpan="5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간접연구비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1,250,000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10%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  <a:endParaRPr kumimoji="0" lang="en-US" altLang="ko-KR" sz="1000" b="1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여비</a:t>
                      </a:r>
                    </a:p>
                  </a:txBody>
                  <a:tcPr marL="180000" marR="180000" marT="17634" marB="17634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출장 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X 10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 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인당 일일 최대 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20,000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 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각 </a:t>
                      </a:r>
                      <a:r>
                        <a:rPr kumimoji="0" lang="ko-KR" altLang="en-US" sz="1000" b="1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비목별</a:t>
                      </a:r>
                      <a:endParaRPr kumimoji="0" lang="en-US" altLang="ko-KR" sz="1000" b="1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간접비 총액의</a:t>
                      </a:r>
                      <a:endParaRPr kumimoji="0" lang="en-US" altLang="ko-KR" sz="1000" b="1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20 % </a:t>
                      </a: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3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잡비</a:t>
                      </a:r>
                    </a:p>
                  </a:txBody>
                  <a:tcPr marL="180000" marR="180000" marT="17634" marB="17634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250,000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우편요금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000" b="0" i="0" u="none" strike="noStrike" cap="none" spc="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사무용품비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등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69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기술정보활동비</a:t>
                      </a:r>
                    </a:p>
                  </a:txBody>
                  <a:tcPr marL="180000" marR="180000" marT="17634" marB="17634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250,000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회의비</a:t>
                      </a: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도서구입비 등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69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지급보증수수료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전체개발비 지급보증보험 수수료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지식재산권 </a:t>
                      </a:r>
                      <a:endParaRPr kumimoji="0" lang="en-US" altLang="ko-KR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및 등록비</a:t>
                      </a:r>
                    </a:p>
                  </a:txBody>
                  <a:tcPr marL="180000" marR="180000" marT="17634" marB="17634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수수료 및 저작권 등록비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    작    </a:t>
                      </a:r>
                      <a:r>
                        <a:rPr kumimoji="0" lang="ko-KR" altLang="en-US" sz="1000" b="1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2,250,000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5~10%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  <a:endParaRPr kumimoji="0" lang="en-US" altLang="ko-KR" sz="1000" b="1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디자인 </a:t>
                      </a: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창작료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주관기관 이윤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44000" marR="144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2953">
                <a:tc rowSpan="2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           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(VAT </a:t>
                      </a: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미포함</a:t>
                      </a: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22,500,000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 지원금 </a:t>
                      </a: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( 90% 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이하 </a:t>
                      </a: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1" i="0" u="none" strike="noStrike" cap="none" spc="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기업부담금 </a:t>
                      </a: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( 10% 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 </a:t>
                      </a: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1" i="0" u="none" strike="noStrike" cap="none" spc="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29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20,000,000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2,500,000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직사각형 9">
            <a:extLst>
              <a:ext uri="{FF2B5EF4-FFF2-40B4-BE49-F238E27FC236}">
                <a16:creationId xmlns:a16="http://schemas.microsoft.com/office/drawing/2014/main" id="{F3309E6F-86A7-401C-90BA-5F3A27C2B816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32596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83432" y="3429000"/>
            <a:ext cx="56412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600" b="1" spc="-100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기지원과제</a:t>
            </a:r>
            <a:r>
              <a:rPr lang="ko-KR" altLang="en-US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활용현황</a:t>
            </a:r>
            <a:endParaRPr lang="en-US" altLang="ko-KR" sz="3600" b="1" spc="-1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/>
            <a:r>
              <a:rPr lang="en-US" altLang="ko-KR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____</a:t>
            </a:r>
            <a:r>
              <a:rPr lang="ko-KR" altLang="en-US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사 </a:t>
            </a:r>
            <a:r>
              <a:rPr lang="en-US" altLang="ko-KR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____</a:t>
            </a:r>
            <a:r>
              <a:rPr lang="ko-KR" altLang="en-US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디자인</a:t>
            </a:r>
            <a:r>
              <a:rPr lang="ko-KR" altLang="en-US" sz="3600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개발</a:t>
            </a:r>
            <a:endParaRPr lang="en-US" altLang="ko-KR" sz="3600" spc="-1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1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선정평가 발표자료</a:t>
            </a:r>
            <a:r>
              <a:rPr lang="en-US" altLang="ko-KR" sz="1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SAMPLE</a:t>
            </a:r>
            <a:endParaRPr lang="ko-KR" altLang="en-US" sz="1600" b="1" spc="-1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98679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797672"/>
              </p:ext>
            </p:extLst>
          </p:nvPr>
        </p:nvGraphicFramePr>
        <p:xfrm>
          <a:off x="1381321" y="3270674"/>
          <a:ext cx="9135743" cy="593236"/>
        </p:xfrm>
        <a:graphic>
          <a:graphicData uri="http://schemas.openxmlformats.org/drawingml/2006/table">
            <a:tbl>
              <a:tblPr firstRow="1" lastCol="1">
                <a:tableStyleId>{E8034E78-7F5D-4C2E-B375-FC64B27BC917}</a:tableStyleId>
              </a:tblPr>
              <a:tblGrid>
                <a:gridCol w="1706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8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7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74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656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23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</a:t>
                      </a:r>
                      <a:r>
                        <a:rPr lang="ko-KR" altLang="en-US" sz="1100" b="0" spc="-100" baseline="0" dirty="0" err="1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준비중</a:t>
                      </a:r>
                      <a:endParaRPr lang="ko-KR" altLang="en-US" sz="1100" b="0" spc="-100" baseline="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완료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 판매개시일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보류</a:t>
                      </a:r>
                      <a:r>
                        <a:rPr lang="en-US" altLang="ko-KR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중단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실패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spc="-13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</a:t>
                      </a:r>
                      <a:endParaRPr lang="ko-KR" altLang="en-US" sz="1100" b="1" spc="-1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2023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1199456" y="933925"/>
            <a:ext cx="6248400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지원과제 개요</a:t>
            </a:r>
            <a:endParaRPr lang="en-US" altLang="ko-KR" sz="14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과제명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 제품디자인 개발</a:t>
            </a:r>
            <a:endParaRPr lang="ko-KR" altLang="en-US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참여기업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○○○사</a:t>
            </a: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주관기관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○○○사</a:t>
            </a:r>
            <a:endParaRPr lang="en-US" altLang="ko-KR" sz="1200" b="0" spc="-13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개발기간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2024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03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~ 2024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06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11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총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90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  발  비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24,750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인천市지원금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18,000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기업부담금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6,750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(VAT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포함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))</a:t>
            </a:r>
          </a:p>
          <a:p>
            <a:pPr>
              <a:lnSpc>
                <a:spcPct val="150000"/>
              </a:lnSpc>
            </a:pPr>
            <a:endParaRPr lang="ko-KR" altLang="en-US" sz="12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1199456" y="4054337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상품화 보류 및 실패 사유</a:t>
            </a:r>
            <a:r>
              <a:rPr lang="en-US" altLang="ko-KR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해당시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작성</a:t>
            </a:r>
            <a:r>
              <a:rPr lang="en-US" altLang="ko-KR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auto">
          <a:xfrm>
            <a:off x="1199457" y="2881410"/>
            <a:ext cx="2860675" cy="331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개발과제 활용현황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2534940" y="484858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en-US" altLang="ko-KR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10. </a:t>
            </a:r>
            <a:r>
              <a:rPr lang="ko-KR" altLang="en-US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기지원 과제 활용현황 </a:t>
            </a:r>
            <a:r>
              <a:rPr lang="en-US" altLang="ko-KR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pc="-80" dirty="0">
                <a:latin typeface="맑은 고딕" pitchFamily="50" charset="-127"/>
                <a:ea typeface="맑은 고딕" pitchFamily="50" charset="-127"/>
              </a:rPr>
              <a:t> ·</a:t>
            </a:r>
            <a:r>
              <a:rPr lang="ko-KR" altLang="en-US" spc="-80" dirty="0">
                <a:latin typeface="맑은 고딕" pitchFamily="50" charset="-127"/>
                <a:ea typeface="맑은 고딕" pitchFamily="50" charset="-127"/>
              </a:rPr>
              <a:t>포장</a:t>
            </a:r>
            <a:r>
              <a:rPr lang="ko-KR" altLang="en-US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디자인 개발과제</a:t>
            </a:r>
            <a:r>
              <a:rPr lang="en-US" altLang="ko-KR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최근 </a:t>
            </a:r>
            <a:r>
              <a:rPr lang="en-US" altLang="ko-KR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년 이내 기지원 받은 과제</a:t>
            </a:r>
            <a:r>
              <a:rPr lang="en-US" altLang="ko-KR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(2023</a:t>
            </a:r>
            <a:r>
              <a:rPr lang="ko-KR" altLang="en-US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년도 이후</a:t>
            </a:r>
            <a:r>
              <a:rPr lang="en-US" altLang="ko-KR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000" spc="-8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1957028"/>
              </p:ext>
            </p:extLst>
          </p:nvPr>
        </p:nvGraphicFramePr>
        <p:xfrm>
          <a:off x="1379735" y="4416314"/>
          <a:ext cx="9135742" cy="524855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2263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71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상품화 보류 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중단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상품화 실패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1199456" y="5155256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개발과제 활용현황</a:t>
            </a: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24193"/>
              </p:ext>
            </p:extLst>
          </p:nvPr>
        </p:nvGraphicFramePr>
        <p:xfrm>
          <a:off x="1379734" y="5517232"/>
          <a:ext cx="9135743" cy="790630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1310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0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94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56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  분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  수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 출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주요 거래처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 출 액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백만원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백만원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spc="-13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○○○사</a:t>
                      </a: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향 후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계약액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백만원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백만원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spc="-13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○○○사</a:t>
                      </a: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E64AECE6-EFD4-454E-A557-12B002FACFCE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45751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320826"/>
              </p:ext>
            </p:extLst>
          </p:nvPr>
        </p:nvGraphicFramePr>
        <p:xfrm>
          <a:off x="1381321" y="3270674"/>
          <a:ext cx="9135743" cy="593236"/>
        </p:xfrm>
        <a:graphic>
          <a:graphicData uri="http://schemas.openxmlformats.org/drawingml/2006/table">
            <a:tbl>
              <a:tblPr firstRow="1" lastCol="1">
                <a:tableStyleId>{E8034E78-7F5D-4C2E-B375-FC64B27BC917}</a:tableStyleId>
              </a:tblPr>
              <a:tblGrid>
                <a:gridCol w="1706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8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7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74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656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23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</a:t>
                      </a:r>
                      <a:r>
                        <a:rPr lang="ko-KR" altLang="en-US" sz="1100" b="0" spc="-100" baseline="0" dirty="0" err="1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준비중</a:t>
                      </a:r>
                      <a:endParaRPr lang="ko-KR" altLang="en-US" sz="1100" b="0" spc="-100" baseline="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완료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 판매개시일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보류</a:t>
                      </a:r>
                      <a:r>
                        <a:rPr lang="en-US" altLang="ko-KR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중단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실패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spc="-13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</a:t>
                      </a:r>
                      <a:endParaRPr lang="ko-KR" altLang="en-US" sz="1100" b="1" spc="-1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2024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1199456" y="933925"/>
            <a:ext cx="6248400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지원과제 개요</a:t>
            </a:r>
            <a:endParaRPr lang="en-US" altLang="ko-KR" sz="14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과제명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 시각디자인 개발</a:t>
            </a:r>
            <a:endParaRPr lang="ko-KR" altLang="en-US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참여기업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○○○사</a:t>
            </a: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주관기관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○○○사</a:t>
            </a:r>
            <a:endParaRPr lang="en-US" altLang="ko-KR" sz="1200" b="0" spc="-13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개발기간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2024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03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~ 2024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05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09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총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60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  발  비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13,750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인천市지원금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10,000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기업부담금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3,750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(VAT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포함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))</a:t>
            </a:r>
          </a:p>
          <a:p>
            <a:pPr>
              <a:lnSpc>
                <a:spcPct val="150000"/>
              </a:lnSpc>
            </a:pPr>
            <a:endParaRPr lang="ko-KR" altLang="en-US" sz="12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1199456" y="4054337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상품화 보류 및 실패 사유</a:t>
            </a:r>
            <a:r>
              <a:rPr lang="en-US" altLang="ko-KR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해당시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작성</a:t>
            </a:r>
            <a:r>
              <a:rPr lang="en-US" altLang="ko-KR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auto">
          <a:xfrm>
            <a:off x="1199457" y="2881410"/>
            <a:ext cx="2860675" cy="331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개발과제 활용현황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2534940" y="484858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en-US" altLang="ko-KR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10. </a:t>
            </a:r>
            <a:r>
              <a:rPr lang="ko-KR" altLang="en-US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기지원 과제 활용현황 </a:t>
            </a:r>
            <a:r>
              <a:rPr lang="en-US" altLang="ko-KR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시각</a:t>
            </a:r>
            <a:r>
              <a:rPr lang="en-US" altLang="ko-KR" spc="-80" dirty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멀티디자인 개발과제</a:t>
            </a:r>
            <a:r>
              <a:rPr lang="en-US" altLang="ko-KR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최근 </a:t>
            </a:r>
            <a:r>
              <a:rPr lang="en-US" altLang="ko-KR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년 이내 기지원 받은 과제</a:t>
            </a:r>
            <a:r>
              <a:rPr lang="en-US" altLang="ko-KR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(2023</a:t>
            </a:r>
            <a:r>
              <a:rPr lang="ko-KR" altLang="en-US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년도 이후</a:t>
            </a:r>
            <a:r>
              <a:rPr lang="en-US" altLang="ko-KR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065007"/>
              </p:ext>
            </p:extLst>
          </p:nvPr>
        </p:nvGraphicFramePr>
        <p:xfrm>
          <a:off x="1379735" y="4416314"/>
          <a:ext cx="9135742" cy="524855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2263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71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상품화 보류 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중단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상품화 실패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1199456" y="5155256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개발과제 활용현황</a:t>
            </a: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336292"/>
              </p:ext>
            </p:extLst>
          </p:nvPr>
        </p:nvGraphicFramePr>
        <p:xfrm>
          <a:off x="1379734" y="5517232"/>
          <a:ext cx="9135743" cy="790630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2580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2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1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412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활용내용 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활용개시일 및 예정일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용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고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</a:t>
                      </a: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현수막 제작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2024. 00. 00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천원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</a:t>
                      </a: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○○전시회 참여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2024. 00. 00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천원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D4872FFD-74CF-473E-92B6-FA31E160B5A9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88845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2817</TotalTime>
  <Words>1929</Words>
  <Application>Microsoft Office PowerPoint</Application>
  <PresentationFormat>와이드스크린</PresentationFormat>
  <Paragraphs>477</Paragraphs>
  <Slides>16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0" baseType="lpstr">
      <vt:lpstr>Arial</vt:lpstr>
      <vt:lpstr>Times New Roman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821054404175</cp:lastModifiedBy>
  <cp:revision>318</cp:revision>
  <dcterms:created xsi:type="dcterms:W3CDTF">2018-09-11T00:09:52Z</dcterms:created>
  <dcterms:modified xsi:type="dcterms:W3CDTF">2025-05-02T02:22:50Z</dcterms:modified>
</cp:coreProperties>
</file>