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73" r:id="rId5"/>
    <p:sldId id="272" r:id="rId6"/>
    <p:sldId id="274" r:id="rId7"/>
    <p:sldId id="269" r:id="rId8"/>
    <p:sldId id="261" r:id="rId9"/>
    <p:sldId id="262" r:id="rId10"/>
    <p:sldId id="263" r:id="rId11"/>
    <p:sldId id="275" r:id="rId12"/>
    <p:sldId id="267" r:id="rId13"/>
  </p:sldIdLst>
  <p:sldSz cx="9144000" cy="5143500" type="screen16x9"/>
  <p:notesSz cx="6858000" cy="9144000"/>
  <p:defaultTextStyle>
    <a:defPPr>
      <a:defRPr lang="ko-KR"/>
    </a:defPPr>
    <a:lvl1pPr marL="0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1pPr>
    <a:lvl2pPr marL="389626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2pPr>
    <a:lvl3pPr marL="779252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3pPr>
    <a:lvl4pPr marL="1168878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4pPr>
    <a:lvl5pPr marL="1558503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5pPr>
    <a:lvl6pPr marL="1948129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1" hangingPunct="1">
      <a:defRPr sz="15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593" autoAdjust="0"/>
    <p:restoredTop sz="84352" autoAdjust="0"/>
  </p:normalViewPr>
  <p:slideViewPr>
    <p:cSldViewPr>
      <p:cViewPr varScale="1">
        <p:scale>
          <a:sx n="181" d="100"/>
          <a:sy n="181" d="100"/>
        </p:scale>
        <p:origin x="-1578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122" d="100"/>
          <a:sy n="122" d="100"/>
        </p:scale>
        <p:origin x="-122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C814A2-AFC5-4AEF-9948-D46C8A4CEA32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309CA5-6BFD-453E-B659-701ED1618CB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393273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89626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779252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168878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558503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948129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337755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727381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3117007" algn="l" defTabSz="779252" rtl="0" eaLnBrk="1" latinLnBrk="1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09CA5-6BFD-453E-B659-701ED1618CB4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695175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09CA5-6BFD-453E-B659-701ED1618CB4}" type="slidenum">
              <a:rPr lang="ko-KR" altLang="en-US" smtClean="0"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209393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09CA5-6BFD-453E-B659-701ED1618CB4}" type="slidenum">
              <a:rPr lang="ko-KR" altLang="en-US" smtClean="0"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211830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09CA5-6BFD-453E-B659-701ED1618CB4}" type="slidenum">
              <a:rPr lang="ko-KR" altLang="en-US" smtClean="0"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013310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09CA5-6BFD-453E-B659-701ED1618CB4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078248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309CA5-6BFD-453E-B659-701ED1618CB4}" type="slidenum">
              <a:rPr lang="ko-KR" altLang="en-US" smtClean="0"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332623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89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8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7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8" name="직사각형 7"/>
          <p:cNvSpPr/>
          <p:nvPr userDrawn="1"/>
        </p:nvSpPr>
        <p:spPr>
          <a:xfrm>
            <a:off x="251520" y="141480"/>
            <a:ext cx="3299258" cy="309519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r>
              <a:rPr lang="en-US" altLang="ko-KR" sz="15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『</a:t>
            </a:r>
            <a:r>
              <a:rPr lang="ko-KR" altLang="en-US" sz="15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공공혁신 디바이스 개발 및 실증</a:t>
            </a:r>
            <a:r>
              <a:rPr lang="en-US" altLang="ko-KR" sz="1500" b="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』</a:t>
            </a:r>
            <a:endParaRPr lang="ko-KR" altLang="en-US" b="0" dirty="0">
              <a:solidFill>
                <a:srgbClr val="002060"/>
              </a:solidFill>
            </a:endParaRPr>
          </a:p>
        </p:txBody>
      </p:sp>
      <p:pic>
        <p:nvPicPr>
          <p:cNvPr id="10" name="Picture 2" descr="C:\Users\Administrator\Desktop\그림1-1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6100" y1="25244" x2="38250" y2="27733"/>
                        <a14:foregroundMark x1="47700" y1="12711" x2="51300" y2="20267"/>
                        <a14:foregroundMark x1="49900" y1="13867" x2="49750" y2="21867"/>
                        <a14:foregroundMark x1="49850" y1="36533" x2="49850" y2="32267"/>
                        <a14:foregroundMark x1="69200" y1="19022" x2="63750" y2="30933"/>
                        <a14:foregroundMark x1="44550" y1="54222" x2="46300" y2="58667"/>
                        <a14:foregroundMark x1="78350" y1="56622" x2="83200" y2="57244"/>
                        <a14:foregroundMark x1="83850" y1="9778" x2="96600" y2="28000"/>
                        <a14:foregroundMark x1="88350" y1="44889" x2="90100" y2="60444"/>
                        <a14:foregroundMark x1="95000" y1="66489" x2="90350" y2="52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6557" t="13418" r="6557" b="32664"/>
          <a:stretch/>
        </p:blipFill>
        <p:spPr bwMode="auto">
          <a:xfrm>
            <a:off x="701507" y="2571751"/>
            <a:ext cx="8440615" cy="2571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2629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78D75-CFE7-4845-A134-CB1D8FC35626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673E05-9B97-4B9F-AAA2-1A817865B61E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8" name="Picture 5" descr="C:\Users\Administrator\Downloads\pngegg (9)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55" t="-1088" r="45021" b="72066"/>
          <a:stretch/>
        </p:blipFill>
        <p:spPr bwMode="auto">
          <a:xfrm rot="5400000">
            <a:off x="-510049" y="2757763"/>
            <a:ext cx="2895788" cy="18756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 descr="C:\Users\Administrator\Downloads\pngegg (9)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629" r="29852"/>
          <a:stretch/>
        </p:blipFill>
        <p:spPr bwMode="auto">
          <a:xfrm rot="16200000">
            <a:off x="-1141338" y="1141336"/>
            <a:ext cx="3848608" cy="15659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8876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85051" y="87474"/>
            <a:ext cx="8229600" cy="421556"/>
          </a:xfrm>
        </p:spPr>
        <p:txBody>
          <a:bodyPr>
            <a:normAutofit/>
          </a:bodyPr>
          <a:lstStyle>
            <a:lvl1pPr algn="l">
              <a:defRPr sz="20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6979953" y="4864494"/>
            <a:ext cx="2133600" cy="273844"/>
          </a:xfrm>
        </p:spPr>
        <p:txBody>
          <a:bodyPr/>
          <a:lstStyle>
            <a:lvl1pPr>
              <a:defRPr sz="900"/>
            </a:lvl1pPr>
          </a:lstStyle>
          <a:p>
            <a:fld id="{0A673E05-9B97-4B9F-AAA2-1A817865B61E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0" y="-2570"/>
            <a:ext cx="9144000" cy="576098"/>
          </a:xfrm>
          <a:prstGeom prst="rect">
            <a:avLst/>
          </a:prstGeom>
          <a:gradFill>
            <a:gsLst>
              <a:gs pos="47000">
                <a:srgbClr val="3399FF"/>
              </a:gs>
              <a:gs pos="0">
                <a:srgbClr val="00B0F0"/>
              </a:gs>
              <a:gs pos="68000">
                <a:srgbClr val="0087E6"/>
              </a:gs>
              <a:gs pos="100000">
                <a:srgbClr val="005CBF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spcCol="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941234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Users\Administrator\Desktop\그림1-1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6100" y1="25244" x2="38250" y2="27733"/>
                        <a14:foregroundMark x1="47700" y1="12711" x2="51300" y2="20267"/>
                        <a14:foregroundMark x1="49900" y1="13867" x2="49750" y2="21867"/>
                        <a14:foregroundMark x1="49850" y1="36533" x2="49850" y2="32267"/>
                        <a14:foregroundMark x1="69200" y1="19022" x2="63750" y2="30933"/>
                        <a14:foregroundMark x1="44550" y1="54222" x2="46300" y2="58667"/>
                        <a14:foregroundMark x1="78350" y1="56622" x2="83200" y2="57244"/>
                        <a14:foregroundMark x1="83850" y1="9778" x2="96600" y2="28000"/>
                        <a14:foregroundMark x1="88350" y1="44889" x2="90100" y2="60444"/>
                        <a14:foregroundMark x1="95000" y1="66489" x2="90350" y2="5288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347" t="3556" r="-774" b="-1154"/>
          <a:stretch/>
        </p:blipFill>
        <p:spPr bwMode="auto">
          <a:xfrm>
            <a:off x="1843647" y="319587"/>
            <a:ext cx="7292202" cy="4823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직사각형 3"/>
          <p:cNvSpPr/>
          <p:nvPr userDrawn="1"/>
        </p:nvSpPr>
        <p:spPr>
          <a:xfrm>
            <a:off x="1" y="0"/>
            <a:ext cx="9135848" cy="5143500"/>
          </a:xfrm>
          <a:prstGeom prst="rect">
            <a:avLst/>
          </a:prstGeom>
          <a:solidFill>
            <a:schemeClr val="bg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spcCol="0"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75677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77925" tIns="38963" rIns="77925" bIns="38963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78D75-CFE7-4845-A134-CB1D8FC35626}" type="datetimeFigureOut">
              <a:rPr lang="ko-KR" altLang="en-US" smtClean="0"/>
              <a:t>2022-04-11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673E05-9B97-4B9F-AAA2-1A817865B61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583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</p:sldLayoutIdLst>
  <p:txStyles>
    <p:titleStyle>
      <a:lvl1pPr algn="ctr" defTabSz="779252" rtl="0" eaLnBrk="1" latinLnBrk="1" hangingPunct="1">
        <a:spcBef>
          <a:spcPct val="0"/>
        </a:spcBef>
        <a:buNone/>
        <a:defRPr sz="3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92219" indent="-292219" algn="l" defTabSz="779252" rtl="0" eaLnBrk="1" latinLnBrk="1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3142" indent="-243516" algn="l" defTabSz="779252" rtl="0" eaLnBrk="1" latinLnBrk="1" hangingPunct="1">
        <a:spcBef>
          <a:spcPct val="20000"/>
        </a:spcBef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4065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690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3316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942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568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194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820" indent="-194813" algn="l" defTabSz="779252" rtl="0" eaLnBrk="1" latinLnBrk="1" hangingPunct="1">
        <a:spcBef>
          <a:spcPct val="20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626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252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878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503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29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755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81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007" algn="l" defTabSz="779252" rtl="0" eaLnBrk="1" latinLnBrk="1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/>
        </p:nvSpPr>
        <p:spPr>
          <a:xfrm>
            <a:off x="1273176" y="1329613"/>
            <a:ext cx="6597648" cy="1186683"/>
          </a:xfrm>
          <a:prstGeom prst="rect">
            <a:avLst/>
          </a:prstGeom>
        </p:spPr>
        <p:txBody>
          <a:bodyPr wrap="square" lIns="77925" tIns="38963" rIns="77925" bIns="38963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en-US" altLang="ko-KR" sz="24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(</a:t>
            </a:r>
            <a:r>
              <a:rPr lang="ko-KR" altLang="en-US" sz="2400" dirty="0" err="1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과제명</a:t>
            </a:r>
            <a:r>
              <a:rPr lang="ko-KR" altLang="en-US" sz="24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예시 </a:t>
            </a:r>
            <a:r>
              <a:rPr lang="en-US" altLang="ko-KR" sz="24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: ICT(D·N·A(Data-Network (5G) -AI))  </a:t>
            </a:r>
            <a:r>
              <a:rPr lang="ko-KR" altLang="en-US" sz="24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기술로 사회문제 해결</a:t>
            </a:r>
            <a:r>
              <a:rPr lang="en-US" altLang="ko-KR" sz="2400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)</a:t>
            </a:r>
            <a:endParaRPr lang="ko-KR" altLang="en-US" sz="24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65110" y="4623978"/>
            <a:ext cx="2914537" cy="309519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 fontAlgn="base" latinLnBrk="0"/>
            <a:r>
              <a:rPr lang="ko-KR" altLang="en-US" dirty="0" smtClean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컨소시엄 참여 기업명 또는 로고</a:t>
            </a:r>
            <a:endParaRPr lang="ko-KR" altLang="en-US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cxnSp>
        <p:nvCxnSpPr>
          <p:cNvPr id="9" name="직선 연결선 8"/>
          <p:cNvCxnSpPr/>
          <p:nvPr/>
        </p:nvCxnSpPr>
        <p:spPr>
          <a:xfrm>
            <a:off x="0" y="2562225"/>
            <a:ext cx="914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>
            <a:off x="0" y="1221600"/>
            <a:ext cx="9144000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83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2992671" y="4588907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275804" y="303499"/>
            <a:ext cx="1750757" cy="555741"/>
          </a:xfrm>
          <a:prstGeom prst="rect">
            <a:avLst/>
          </a:prstGeom>
          <a:noFill/>
        </p:spPr>
        <p:txBody>
          <a:bodyPr wrap="none" lIns="77925" tIns="38963" rIns="77925" bIns="38963" rtlCol="0">
            <a:spAutoFit/>
          </a:bodyPr>
          <a:lstStyle/>
          <a:p>
            <a:r>
              <a:rPr lang="ko-KR" altLang="en-US" sz="31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      차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3391638" y="1212979"/>
            <a:ext cx="33457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과제 </a:t>
            </a:r>
            <a:r>
              <a:rPr lang="ko-KR" altLang="en-US" sz="2000" dirty="0" smtClean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개요 및 컨소시엄 소개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1" name="직사각형 40"/>
          <p:cNvSpPr/>
          <p:nvPr/>
        </p:nvSpPr>
        <p:spPr>
          <a:xfrm>
            <a:off x="2992873" y="1278877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2994632" y="1214108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391638" y="1760183"/>
            <a:ext cx="190308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목적 및 필요성</a:t>
            </a:r>
          </a:p>
        </p:txBody>
      </p:sp>
      <p:sp>
        <p:nvSpPr>
          <p:cNvPr id="44" name="직사각형 43"/>
          <p:cNvSpPr/>
          <p:nvPr/>
        </p:nvSpPr>
        <p:spPr>
          <a:xfrm>
            <a:off x="2992873" y="1816121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2994632" y="1751351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3391638" y="3405504"/>
            <a:ext cx="301877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사업화 계획 및 기대효과</a:t>
            </a:r>
          </a:p>
        </p:txBody>
      </p:sp>
      <p:sp>
        <p:nvSpPr>
          <p:cNvPr id="47" name="직사각형 46"/>
          <p:cNvSpPr/>
          <p:nvPr/>
        </p:nvSpPr>
        <p:spPr>
          <a:xfrm>
            <a:off x="2992873" y="2953098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994632" y="2888329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3391436" y="3937435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수행역량</a:t>
            </a:r>
          </a:p>
        </p:txBody>
      </p:sp>
      <p:sp>
        <p:nvSpPr>
          <p:cNvPr id="55" name="직사각형 54"/>
          <p:cNvSpPr/>
          <p:nvPr/>
        </p:nvSpPr>
        <p:spPr>
          <a:xfrm>
            <a:off x="2992671" y="3484353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2994429" y="3412990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391436" y="2300243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추진목표 및 내용</a:t>
            </a:r>
          </a:p>
        </p:txBody>
      </p:sp>
      <p:sp>
        <p:nvSpPr>
          <p:cNvPr id="58" name="직사각형 57"/>
          <p:cNvSpPr/>
          <p:nvPr/>
        </p:nvSpPr>
        <p:spPr>
          <a:xfrm>
            <a:off x="2992671" y="2362250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2994429" y="2297482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391436" y="4515966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예산 및 용역계획</a:t>
            </a:r>
          </a:p>
        </p:txBody>
      </p:sp>
      <p:sp>
        <p:nvSpPr>
          <p:cNvPr id="61" name="직사각형 60"/>
          <p:cNvSpPr/>
          <p:nvPr/>
        </p:nvSpPr>
        <p:spPr>
          <a:xfrm>
            <a:off x="2992671" y="4010018"/>
            <a:ext cx="342900" cy="26239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2999520" y="3938655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91436" y="2859782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추진전략 및 일정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2999520" y="4520052"/>
            <a:ext cx="3449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dirty="0">
                <a:ln>
                  <a:solidFill>
                    <a:srgbClr val="088B92">
                      <a:alpha val="0"/>
                    </a:srgbClr>
                  </a:solidFill>
                </a:ln>
                <a:solidFill>
                  <a:srgbClr val="00206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</a:t>
            </a:r>
            <a:endParaRPr lang="ko-KR" altLang="en-US" sz="2000" dirty="0">
              <a:ln>
                <a:solidFill>
                  <a:srgbClr val="088B92">
                    <a:alpha val="0"/>
                  </a:srgbClr>
                </a:solidFill>
              </a:ln>
              <a:solidFill>
                <a:srgbClr val="00206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88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200" b="1" dirty="0"/>
              <a:t>Ⅰ. </a:t>
            </a:r>
            <a:r>
              <a:rPr lang="ko-KR" altLang="en-US" dirty="0" smtClean="0"/>
              <a:t>과제 </a:t>
            </a:r>
            <a:r>
              <a:rPr lang="ko-KR" altLang="en-US" dirty="0" smtClean="0"/>
              <a:t>개요 및 컨소시엄 소개</a:t>
            </a:r>
            <a:endParaRPr lang="ko-KR" altLang="en-US" dirty="0"/>
          </a:p>
        </p:txBody>
      </p:sp>
      <p:grpSp>
        <p:nvGrpSpPr>
          <p:cNvPr id="2" name="그룹 1"/>
          <p:cNvGrpSpPr/>
          <p:nvPr/>
        </p:nvGrpSpPr>
        <p:grpSpPr>
          <a:xfrm>
            <a:off x="517396" y="861359"/>
            <a:ext cx="8242146" cy="3798623"/>
            <a:chOff x="560512" y="1412776"/>
            <a:chExt cx="8928992" cy="5064831"/>
          </a:xfrm>
        </p:grpSpPr>
        <p:grpSp>
          <p:nvGrpSpPr>
            <p:cNvPr id="23" name="그룹 22"/>
            <p:cNvGrpSpPr/>
            <p:nvPr/>
          </p:nvGrpSpPr>
          <p:grpSpPr>
            <a:xfrm>
              <a:off x="560512" y="1412776"/>
              <a:ext cx="8928992" cy="546893"/>
              <a:chOff x="560512" y="1124744"/>
              <a:chExt cx="8928992" cy="546893"/>
            </a:xfrm>
          </p:grpSpPr>
          <p:sp>
            <p:nvSpPr>
              <p:cNvPr id="8" name="AutoShape 2"/>
              <p:cNvSpPr>
                <a:spLocks noChangeArrowheads="1"/>
              </p:cNvSpPr>
              <p:nvPr/>
            </p:nvSpPr>
            <p:spPr bwMode="auto">
              <a:xfrm>
                <a:off x="560512" y="1124744"/>
                <a:ext cx="1980220" cy="546893"/>
              </a:xfrm>
              <a:prstGeom prst="homePlate">
                <a:avLst>
                  <a:gd name="adj" fmla="val 35951"/>
                </a:avLst>
              </a:prstGeom>
              <a:solidFill>
                <a:srgbClr val="002060"/>
              </a:solidFill>
              <a:ln w="190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97200" tIns="97200" rIns="98082" bIns="97200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>
                  <a:buSzPct val="80000"/>
                  <a:buFont typeface="Marlett" pitchFamily="2" charset="2"/>
                  <a:buChar char="i"/>
                  <a:defRPr/>
                </a:pPr>
                <a:endParaRPr lang="ko-KR" altLang="ko-KR" b="1">
                  <a:solidFill>
                    <a:schemeClr val="bg1"/>
                  </a:solidFill>
                  <a:latin typeface="Arial" pitchFamily="34" charset="0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7" name="Text Box 5"/>
              <p:cNvSpPr txBox="1">
                <a:spLocks noChangeArrowheads="1"/>
              </p:cNvSpPr>
              <p:nvPr/>
            </p:nvSpPr>
            <p:spPr bwMode="auto">
              <a:xfrm>
                <a:off x="560512" y="1159452"/>
                <a:ext cx="1763712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 eaLnBrk="1" hangingPunct="1"/>
                <a:r>
                  <a:rPr lang="ko-KR" altLang="en-US" sz="17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과   제   명</a:t>
                </a:r>
                <a:endParaRPr lang="ko-KR" altLang="ko-KR" sz="17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  <p:cxnSp>
            <p:nvCxnSpPr>
              <p:cNvPr id="13" name="직선 연결선 12"/>
              <p:cNvCxnSpPr/>
              <p:nvPr/>
            </p:nvCxnSpPr>
            <p:spPr>
              <a:xfrm>
                <a:off x="2576736" y="1663011"/>
                <a:ext cx="69127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4" name="Text Box 5"/>
              <p:cNvSpPr txBox="1">
                <a:spLocks noChangeArrowheads="1"/>
              </p:cNvSpPr>
              <p:nvPr/>
            </p:nvSpPr>
            <p:spPr bwMode="auto">
              <a:xfrm>
                <a:off x="2700530" y="1150827"/>
                <a:ext cx="6788974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eaLnBrk="1" hangingPunct="1"/>
                <a:r>
                  <a:rPr lang="ko-KR" altLang="en-US" sz="1700" dirty="0" err="1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과제명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 기재</a:t>
                </a:r>
                <a:endParaRPr lang="ko-KR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</p:grpSp>
        <p:grpSp>
          <p:nvGrpSpPr>
            <p:cNvPr id="24" name="그룹 23"/>
            <p:cNvGrpSpPr/>
            <p:nvPr/>
          </p:nvGrpSpPr>
          <p:grpSpPr>
            <a:xfrm>
              <a:off x="560512" y="2090019"/>
              <a:ext cx="8928992" cy="546893"/>
              <a:chOff x="560512" y="1124744"/>
              <a:chExt cx="8928992" cy="546893"/>
            </a:xfrm>
          </p:grpSpPr>
          <p:sp>
            <p:nvSpPr>
              <p:cNvPr id="25" name="AutoShape 2"/>
              <p:cNvSpPr>
                <a:spLocks noChangeArrowheads="1"/>
              </p:cNvSpPr>
              <p:nvPr/>
            </p:nvSpPr>
            <p:spPr bwMode="auto">
              <a:xfrm>
                <a:off x="560512" y="1124744"/>
                <a:ext cx="1980220" cy="546893"/>
              </a:xfrm>
              <a:prstGeom prst="homePlate">
                <a:avLst>
                  <a:gd name="adj" fmla="val 35951"/>
                </a:avLst>
              </a:prstGeom>
              <a:solidFill>
                <a:srgbClr val="002060"/>
              </a:solidFill>
              <a:ln w="190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97200" tIns="97200" rIns="98082" bIns="97200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>
                  <a:buSzPct val="80000"/>
                  <a:buFont typeface="Marlett" pitchFamily="2" charset="2"/>
                  <a:buChar char="i"/>
                  <a:defRPr/>
                </a:pPr>
                <a:endParaRPr lang="ko-KR" altLang="ko-KR" b="1">
                  <a:solidFill>
                    <a:schemeClr val="bg1"/>
                  </a:solidFill>
                  <a:latin typeface="Arial" pitchFamily="34" charset="0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26" name="Text Box 5"/>
              <p:cNvSpPr txBox="1">
                <a:spLocks noChangeArrowheads="1"/>
              </p:cNvSpPr>
              <p:nvPr/>
            </p:nvSpPr>
            <p:spPr bwMode="auto">
              <a:xfrm>
                <a:off x="560512" y="1159452"/>
                <a:ext cx="1763712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 eaLnBrk="1" hangingPunct="1"/>
                <a:r>
                  <a:rPr lang="ko-KR" altLang="en-US" sz="1700" spc="-256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주관</a:t>
                </a:r>
                <a:r>
                  <a:rPr lang="en-US" altLang="ko-KR" sz="1700" spc="-256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(</a:t>
                </a:r>
                <a:r>
                  <a:rPr lang="ko-KR" altLang="en-US" sz="1700" spc="-256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실증</a:t>
                </a:r>
                <a:r>
                  <a:rPr lang="en-US" altLang="ko-KR" sz="1700" spc="-256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)</a:t>
                </a:r>
                <a:r>
                  <a:rPr lang="ko-KR" altLang="en-US" sz="1700" spc="-256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기관</a:t>
                </a:r>
                <a:endParaRPr lang="ko-KR" altLang="ko-KR" sz="1700" spc="-256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  <p:cxnSp>
            <p:nvCxnSpPr>
              <p:cNvPr id="27" name="직선 연결선 26"/>
              <p:cNvCxnSpPr/>
              <p:nvPr/>
            </p:nvCxnSpPr>
            <p:spPr>
              <a:xfrm>
                <a:off x="2576736" y="1663011"/>
                <a:ext cx="69127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8" name="Text Box 5"/>
              <p:cNvSpPr txBox="1">
                <a:spLocks noChangeArrowheads="1"/>
              </p:cNvSpPr>
              <p:nvPr/>
            </p:nvSpPr>
            <p:spPr bwMode="auto">
              <a:xfrm>
                <a:off x="2700530" y="1150827"/>
                <a:ext cx="6788974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eaLnBrk="1" hangingPunct="1"/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기업명 기재</a:t>
                </a:r>
                <a:endParaRPr lang="ko-KR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560512" y="3501008"/>
              <a:ext cx="8928992" cy="546893"/>
              <a:chOff x="560512" y="1124744"/>
              <a:chExt cx="8928992" cy="546893"/>
            </a:xfrm>
          </p:grpSpPr>
          <p:sp>
            <p:nvSpPr>
              <p:cNvPr id="30" name="AutoShape 2"/>
              <p:cNvSpPr>
                <a:spLocks noChangeArrowheads="1"/>
              </p:cNvSpPr>
              <p:nvPr/>
            </p:nvSpPr>
            <p:spPr bwMode="auto">
              <a:xfrm>
                <a:off x="560512" y="1124744"/>
                <a:ext cx="1980220" cy="546893"/>
              </a:xfrm>
              <a:prstGeom prst="homePlate">
                <a:avLst>
                  <a:gd name="adj" fmla="val 35951"/>
                </a:avLst>
              </a:prstGeom>
              <a:solidFill>
                <a:srgbClr val="002060"/>
              </a:solidFill>
              <a:ln w="190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97200" tIns="97200" rIns="98082" bIns="97200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>
                  <a:buSzPct val="80000"/>
                  <a:buFont typeface="Marlett" pitchFamily="2" charset="2"/>
                  <a:buChar char="i"/>
                  <a:defRPr/>
                </a:pPr>
                <a:endParaRPr lang="ko-KR" altLang="ko-KR" b="1">
                  <a:solidFill>
                    <a:schemeClr val="bg1"/>
                  </a:solidFill>
                  <a:latin typeface="Arial" pitchFamily="34" charset="0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31" name="Text Box 5"/>
              <p:cNvSpPr txBox="1">
                <a:spLocks noChangeArrowheads="1"/>
              </p:cNvSpPr>
              <p:nvPr/>
            </p:nvSpPr>
            <p:spPr bwMode="auto">
              <a:xfrm>
                <a:off x="560512" y="1159452"/>
                <a:ext cx="1763712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 eaLnBrk="1" hangingPunct="1"/>
                <a:r>
                  <a:rPr lang="ko-KR" altLang="en-US" sz="17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총괄책임자</a:t>
                </a:r>
                <a:endParaRPr lang="ko-KR" altLang="ko-KR" sz="17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  <p:cxnSp>
            <p:nvCxnSpPr>
              <p:cNvPr id="32" name="직선 연결선 31"/>
              <p:cNvCxnSpPr/>
              <p:nvPr/>
            </p:nvCxnSpPr>
            <p:spPr>
              <a:xfrm>
                <a:off x="2576736" y="1663011"/>
                <a:ext cx="69127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3" name="Text Box 5"/>
              <p:cNvSpPr txBox="1">
                <a:spLocks noChangeArrowheads="1"/>
              </p:cNvSpPr>
              <p:nvPr/>
            </p:nvSpPr>
            <p:spPr bwMode="auto">
              <a:xfrm>
                <a:off x="2700530" y="1150827"/>
                <a:ext cx="6788974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eaLnBrk="1" hangingPunct="1"/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과제책임자명 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/ 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직위</a:t>
                </a:r>
                <a:endParaRPr lang="ko-KR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</p:grpSp>
        <p:grpSp>
          <p:nvGrpSpPr>
            <p:cNvPr id="34" name="그룹 33"/>
            <p:cNvGrpSpPr/>
            <p:nvPr/>
          </p:nvGrpSpPr>
          <p:grpSpPr>
            <a:xfrm>
              <a:off x="560512" y="4178251"/>
              <a:ext cx="8928992" cy="546893"/>
              <a:chOff x="560512" y="1124744"/>
              <a:chExt cx="8928992" cy="546893"/>
            </a:xfrm>
          </p:grpSpPr>
          <p:sp>
            <p:nvSpPr>
              <p:cNvPr id="35" name="AutoShape 2"/>
              <p:cNvSpPr>
                <a:spLocks noChangeArrowheads="1"/>
              </p:cNvSpPr>
              <p:nvPr/>
            </p:nvSpPr>
            <p:spPr bwMode="auto">
              <a:xfrm>
                <a:off x="560512" y="1124744"/>
                <a:ext cx="1980220" cy="546893"/>
              </a:xfrm>
              <a:prstGeom prst="homePlate">
                <a:avLst>
                  <a:gd name="adj" fmla="val 35951"/>
                </a:avLst>
              </a:prstGeom>
              <a:solidFill>
                <a:srgbClr val="002060"/>
              </a:solidFill>
              <a:ln w="190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97200" tIns="97200" rIns="98082" bIns="97200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>
                  <a:buSzPct val="80000"/>
                  <a:buFont typeface="Marlett" pitchFamily="2" charset="2"/>
                  <a:buChar char="i"/>
                  <a:defRPr/>
                </a:pPr>
                <a:endParaRPr lang="ko-KR" altLang="ko-KR" b="1">
                  <a:solidFill>
                    <a:schemeClr val="bg1"/>
                  </a:solidFill>
                  <a:latin typeface="Arial" pitchFamily="34" charset="0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36" name="Text Box 5"/>
              <p:cNvSpPr txBox="1">
                <a:spLocks noChangeArrowheads="1"/>
              </p:cNvSpPr>
              <p:nvPr/>
            </p:nvSpPr>
            <p:spPr bwMode="auto">
              <a:xfrm>
                <a:off x="560512" y="1159452"/>
                <a:ext cx="1763712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 eaLnBrk="1" hangingPunct="1"/>
                <a:r>
                  <a:rPr lang="ko-KR" altLang="en-US" sz="17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수 행 기 간</a:t>
                </a:r>
                <a:endParaRPr lang="ko-KR" altLang="ko-KR" sz="17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  <p:cxnSp>
            <p:nvCxnSpPr>
              <p:cNvPr id="37" name="직선 연결선 36"/>
              <p:cNvCxnSpPr/>
              <p:nvPr/>
            </p:nvCxnSpPr>
            <p:spPr>
              <a:xfrm>
                <a:off x="2576736" y="1663011"/>
                <a:ext cx="69127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8" name="Text Box 5"/>
              <p:cNvSpPr txBox="1">
                <a:spLocks noChangeArrowheads="1"/>
              </p:cNvSpPr>
              <p:nvPr/>
            </p:nvSpPr>
            <p:spPr bwMode="auto">
              <a:xfrm>
                <a:off x="2700530" y="1150827"/>
                <a:ext cx="6788974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eaLnBrk="1" hangingPunct="1"/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2022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년 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0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월 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0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일 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~ 0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월 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0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일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(0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개월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)</a:t>
                </a:r>
                <a:endParaRPr lang="ko-KR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</p:grpSp>
        <p:grpSp>
          <p:nvGrpSpPr>
            <p:cNvPr id="41" name="그룹 40"/>
            <p:cNvGrpSpPr/>
            <p:nvPr/>
          </p:nvGrpSpPr>
          <p:grpSpPr>
            <a:xfrm>
              <a:off x="560512" y="4860534"/>
              <a:ext cx="8928992" cy="548286"/>
              <a:chOff x="560512" y="1075614"/>
              <a:chExt cx="8928992" cy="548286"/>
            </a:xfrm>
          </p:grpSpPr>
          <p:sp>
            <p:nvSpPr>
              <p:cNvPr id="57" name="AutoShape 2"/>
              <p:cNvSpPr>
                <a:spLocks noChangeArrowheads="1"/>
              </p:cNvSpPr>
              <p:nvPr/>
            </p:nvSpPr>
            <p:spPr bwMode="auto">
              <a:xfrm>
                <a:off x="560512" y="1075614"/>
                <a:ext cx="1980220" cy="546893"/>
              </a:xfrm>
              <a:prstGeom prst="homePlate">
                <a:avLst>
                  <a:gd name="adj" fmla="val 35951"/>
                </a:avLst>
              </a:prstGeom>
              <a:solidFill>
                <a:srgbClr val="002060"/>
              </a:solidFill>
              <a:ln w="190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97200" tIns="97200" rIns="98082" bIns="97200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>
                  <a:buSzPct val="80000"/>
                  <a:buFont typeface="Marlett" pitchFamily="2" charset="2"/>
                  <a:buChar char="i"/>
                  <a:defRPr/>
                </a:pPr>
                <a:endParaRPr lang="ko-KR" altLang="ko-KR" b="1">
                  <a:solidFill>
                    <a:schemeClr val="bg1"/>
                  </a:solidFill>
                  <a:latin typeface="Arial" pitchFamily="34" charset="0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58" name="Text Box 5"/>
              <p:cNvSpPr txBox="1">
                <a:spLocks noChangeArrowheads="1"/>
              </p:cNvSpPr>
              <p:nvPr/>
            </p:nvSpPr>
            <p:spPr bwMode="auto">
              <a:xfrm>
                <a:off x="560512" y="1120341"/>
                <a:ext cx="1763712" cy="471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 eaLnBrk="1" hangingPunct="1"/>
                <a:r>
                  <a:rPr lang="ko-KR" altLang="en-US" sz="17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사   업   비</a:t>
                </a:r>
                <a:endParaRPr lang="ko-KR" altLang="ko-KR" sz="17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  <p:cxnSp>
            <p:nvCxnSpPr>
              <p:cNvPr id="59" name="직선 연결선 58"/>
              <p:cNvCxnSpPr/>
              <p:nvPr/>
            </p:nvCxnSpPr>
            <p:spPr>
              <a:xfrm>
                <a:off x="2576736" y="1623900"/>
                <a:ext cx="69127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0" name="Text Box 5"/>
              <p:cNvSpPr txBox="1">
                <a:spLocks noChangeArrowheads="1"/>
              </p:cNvSpPr>
              <p:nvPr/>
            </p:nvSpPr>
            <p:spPr bwMode="auto">
              <a:xfrm>
                <a:off x="2700530" y="1111715"/>
                <a:ext cx="6788974" cy="47192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eaLnBrk="1" hangingPunct="1"/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정부출연금 </a:t>
                </a:r>
                <a:r>
                  <a:rPr lang="en-US" altLang="ko-KR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:         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천원</a:t>
                </a:r>
                <a:endParaRPr lang="ko-KR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</p:grpSp>
        <p:cxnSp>
          <p:nvCxnSpPr>
            <p:cNvPr id="61" name="직선 연결선 60"/>
            <p:cNvCxnSpPr/>
            <p:nvPr/>
          </p:nvCxnSpPr>
          <p:spPr>
            <a:xfrm>
              <a:off x="2576736" y="5933420"/>
              <a:ext cx="6912768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Text Box 5"/>
            <p:cNvSpPr txBox="1">
              <a:spLocks noChangeArrowheads="1"/>
            </p:cNvSpPr>
            <p:nvPr/>
          </p:nvSpPr>
          <p:spPr bwMode="auto">
            <a:xfrm>
              <a:off x="2700530" y="5421235"/>
              <a:ext cx="6788974" cy="471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eaLnBrk="1" hangingPunct="1"/>
              <a:r>
                <a:rPr lang="ko-KR" altLang="en-US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rPr>
                <a:t>자체부담금 </a:t>
              </a:r>
              <a:r>
                <a:rPr lang="en-US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rPr>
                <a:t>:         </a:t>
              </a:r>
              <a:r>
                <a:rPr lang="ko-KR" altLang="en-US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rPr>
                <a:t>천원</a:t>
              </a:r>
              <a:endParaRPr lang="ko-KR" altLang="ko-KR" sz="170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endParaRPr>
            </a:p>
          </p:txBody>
        </p:sp>
        <p:cxnSp>
          <p:nvCxnSpPr>
            <p:cNvPr id="63" name="직선 연결선 62"/>
            <p:cNvCxnSpPr/>
            <p:nvPr/>
          </p:nvCxnSpPr>
          <p:spPr>
            <a:xfrm>
              <a:off x="2576736" y="6477607"/>
              <a:ext cx="6912768" cy="0"/>
            </a:xfrm>
            <a:prstGeom prst="line">
              <a:avLst/>
            </a:prstGeom>
            <a:ln>
              <a:solidFill>
                <a:srgbClr val="00206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4" name="Text Box 5"/>
            <p:cNvSpPr txBox="1">
              <a:spLocks noChangeArrowheads="1"/>
            </p:cNvSpPr>
            <p:nvPr/>
          </p:nvSpPr>
          <p:spPr bwMode="auto">
            <a:xfrm>
              <a:off x="2700530" y="5965423"/>
              <a:ext cx="6788974" cy="4719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tx1"/>
                  </a:solidFill>
                  <a:latin typeface="굴림" charset="-127"/>
                  <a:ea typeface="굴림" charset="-127"/>
                  <a:cs typeface="+mn-cs"/>
                </a:defRPr>
              </a:lvl9pPr>
            </a:lstStyle>
            <a:p>
              <a:pPr eaLnBrk="1" hangingPunct="1"/>
              <a:r>
                <a:rPr lang="ko-KR" altLang="en-US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rPr>
                <a:t>총 사 업 비 </a:t>
              </a:r>
              <a:r>
                <a:rPr lang="en-US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rPr>
                <a:t>:         </a:t>
              </a:r>
              <a:r>
                <a:rPr lang="ko-KR" altLang="en-US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rPr>
                <a:t>천원</a:t>
              </a:r>
              <a:endParaRPr lang="ko-KR" altLang="ko-KR" sz="1700" dirty="0">
                <a:latin typeface="HY견고딕" panose="02030600000101010101" pitchFamily="18" charset="-127"/>
                <a:ea typeface="HY견고딕" panose="02030600000101010101" pitchFamily="18" charset="-127"/>
                <a:cs typeface="Arial" charset="0"/>
              </a:endParaRPr>
            </a:p>
          </p:txBody>
        </p:sp>
        <p:grpSp>
          <p:nvGrpSpPr>
            <p:cNvPr id="40" name="그룹 39"/>
            <p:cNvGrpSpPr/>
            <p:nvPr/>
          </p:nvGrpSpPr>
          <p:grpSpPr>
            <a:xfrm>
              <a:off x="560512" y="2810099"/>
              <a:ext cx="8928992" cy="546893"/>
              <a:chOff x="560512" y="1124744"/>
              <a:chExt cx="8928992" cy="546893"/>
            </a:xfrm>
          </p:grpSpPr>
          <p:sp>
            <p:nvSpPr>
              <p:cNvPr id="42" name="AutoShape 2"/>
              <p:cNvSpPr>
                <a:spLocks noChangeArrowheads="1"/>
              </p:cNvSpPr>
              <p:nvPr/>
            </p:nvSpPr>
            <p:spPr bwMode="auto">
              <a:xfrm>
                <a:off x="560512" y="1124744"/>
                <a:ext cx="1980220" cy="546893"/>
              </a:xfrm>
              <a:prstGeom prst="homePlate">
                <a:avLst>
                  <a:gd name="adj" fmla="val 35951"/>
                </a:avLst>
              </a:prstGeom>
              <a:solidFill>
                <a:srgbClr val="002060"/>
              </a:solidFill>
              <a:ln w="19050">
                <a:solidFill>
                  <a:schemeClr val="bg1"/>
                </a:solidFill>
                <a:miter lim="800000"/>
                <a:headEnd/>
                <a:tailEnd/>
              </a:ln>
              <a:effectLst/>
            </p:spPr>
            <p:txBody>
              <a:bodyPr wrap="none" lIns="97200" tIns="97200" rIns="98082" bIns="97200"/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>
                  <a:buSzPct val="80000"/>
                  <a:buFont typeface="Marlett" pitchFamily="2" charset="2"/>
                  <a:buChar char="i"/>
                  <a:defRPr/>
                </a:pPr>
                <a:endParaRPr lang="ko-KR" altLang="ko-KR" b="1">
                  <a:solidFill>
                    <a:schemeClr val="bg1"/>
                  </a:solidFill>
                  <a:latin typeface="Arial" pitchFamily="34" charset="0"/>
                  <a:ea typeface="굴림" pitchFamily="50" charset="-127"/>
                  <a:cs typeface="Arial" pitchFamily="34" charset="0"/>
                </a:endParaRPr>
              </a:p>
            </p:txBody>
          </p:sp>
          <p:sp>
            <p:nvSpPr>
              <p:cNvPr id="43" name="Text Box 5"/>
              <p:cNvSpPr txBox="1">
                <a:spLocks noChangeArrowheads="1"/>
              </p:cNvSpPr>
              <p:nvPr/>
            </p:nvSpPr>
            <p:spPr bwMode="auto">
              <a:xfrm>
                <a:off x="560512" y="1159452"/>
                <a:ext cx="1763712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algn="ctr" eaLnBrk="1" hangingPunct="1"/>
                <a:r>
                  <a:rPr lang="ko-KR" altLang="en-US" sz="1700" dirty="0">
                    <a:solidFill>
                      <a:schemeClr val="bg1"/>
                    </a:solidFill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수 요 기 관</a:t>
                </a:r>
                <a:endParaRPr lang="ko-KR" altLang="ko-KR" sz="1700" dirty="0">
                  <a:solidFill>
                    <a:schemeClr val="bg1"/>
                  </a:solidFill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  <p:cxnSp>
            <p:nvCxnSpPr>
              <p:cNvPr id="44" name="직선 연결선 43"/>
              <p:cNvCxnSpPr/>
              <p:nvPr/>
            </p:nvCxnSpPr>
            <p:spPr>
              <a:xfrm>
                <a:off x="2576736" y="1663011"/>
                <a:ext cx="6912768" cy="0"/>
              </a:xfrm>
              <a:prstGeom prst="line">
                <a:avLst/>
              </a:prstGeom>
              <a:ln>
                <a:solidFill>
                  <a:srgbClr val="00206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5" name="Text Box 5"/>
              <p:cNvSpPr txBox="1">
                <a:spLocks noChangeArrowheads="1"/>
              </p:cNvSpPr>
              <p:nvPr/>
            </p:nvSpPr>
            <p:spPr bwMode="auto">
              <a:xfrm>
                <a:off x="2700530" y="1150827"/>
                <a:ext cx="6788974" cy="47192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defPPr>
                  <a:defRPr lang="ko-KR"/>
                </a:defPPr>
                <a:lvl1pPr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1pPr>
                <a:lvl2pPr marL="4572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2pPr>
                <a:lvl3pPr marL="9144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3pPr>
                <a:lvl4pPr marL="13716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4pPr>
                <a:lvl5pPr marL="1828800" algn="l" rtl="0" fontAlgn="base" latinLnBrk="1">
                  <a:spcBef>
                    <a:spcPct val="0"/>
                  </a:spcBef>
                  <a:spcAft>
                    <a:spcPct val="0"/>
                  </a:spcAft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5pPr>
                <a:lvl6pPr marL="22860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6pPr>
                <a:lvl7pPr marL="27432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7pPr>
                <a:lvl8pPr marL="32004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8pPr>
                <a:lvl9pPr marL="3657600" algn="l" defTabSz="914400" rtl="0" eaLnBrk="1" latinLnBrk="1" hangingPunct="1">
                  <a:defRPr kumimoji="1" kern="1200">
                    <a:solidFill>
                      <a:schemeClr val="tx1"/>
                    </a:solidFill>
                    <a:latin typeface="굴림" charset="-127"/>
                    <a:ea typeface="굴림" charset="-127"/>
                    <a:cs typeface="+mn-cs"/>
                  </a:defRPr>
                </a:lvl9pPr>
              </a:lstStyle>
              <a:p>
                <a:pPr eaLnBrk="1" hangingPunct="1"/>
                <a:r>
                  <a:rPr lang="ko-KR" altLang="en-US" sz="1700" dirty="0" err="1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기관명</a:t>
                </a:r>
                <a:r>
                  <a:rPr lang="ko-KR" altLang="en-US" sz="1700" dirty="0">
                    <a:latin typeface="HY견고딕" panose="02030600000101010101" pitchFamily="18" charset="-127"/>
                    <a:ea typeface="HY견고딕" panose="02030600000101010101" pitchFamily="18" charset="-127"/>
                    <a:cs typeface="Arial" charset="0"/>
                  </a:rPr>
                  <a:t> 기재</a:t>
                </a:r>
                <a:endParaRPr lang="ko-KR" altLang="ko-KR" sz="1700" dirty="0">
                  <a:latin typeface="HY견고딕" panose="02030600000101010101" pitchFamily="18" charset="-127"/>
                  <a:ea typeface="HY견고딕" panose="02030600000101010101" pitchFamily="18" charset="-127"/>
                  <a:cs typeface="Arial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28793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200" b="1" dirty="0"/>
              <a:t>Ⅰ. </a:t>
            </a:r>
            <a:r>
              <a:rPr lang="ko-KR" altLang="en-US" dirty="0"/>
              <a:t>과제 개요 및 </a:t>
            </a:r>
            <a:r>
              <a:rPr lang="ko-KR" altLang="en-US" dirty="0" smtClean="0"/>
              <a:t>컨소시엄 </a:t>
            </a:r>
            <a:r>
              <a:rPr lang="ko-KR" altLang="en-US" dirty="0" smtClean="0"/>
              <a:t>소개</a:t>
            </a:r>
            <a:endParaRPr lang="ko-KR" altLang="en-US" dirty="0"/>
          </a:p>
        </p:txBody>
      </p:sp>
      <p:sp>
        <p:nvSpPr>
          <p:cNvPr id="46" name="제목 3"/>
          <p:cNvSpPr txBox="1">
            <a:spLocks/>
          </p:cNvSpPr>
          <p:nvPr/>
        </p:nvSpPr>
        <p:spPr>
          <a:xfrm>
            <a:off x="331743" y="625557"/>
            <a:ext cx="2977348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fontAlgn="base"/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주관</a:t>
            </a:r>
            <a:r>
              <a:rPr lang="en-US" altLang="ko-KR" sz="1700" dirty="0">
                <a:solidFill>
                  <a:schemeClr val="tx1"/>
                </a:solidFill>
              </a:rPr>
              <a:t>(</a:t>
            </a:r>
            <a:r>
              <a:rPr lang="ko-KR" altLang="en-US" sz="1700" dirty="0">
                <a:solidFill>
                  <a:schemeClr val="tx1"/>
                </a:solidFill>
              </a:rPr>
              <a:t>실증</a:t>
            </a:r>
            <a:r>
              <a:rPr lang="en-US" altLang="ko-KR" sz="1700" dirty="0">
                <a:solidFill>
                  <a:schemeClr val="tx1"/>
                </a:solidFill>
              </a:rPr>
              <a:t>)</a:t>
            </a:r>
            <a:r>
              <a:rPr lang="ko-KR" altLang="en-US" sz="1700" dirty="0">
                <a:solidFill>
                  <a:schemeClr val="tx1"/>
                </a:solidFill>
              </a:rPr>
              <a:t>기관</a:t>
            </a:r>
          </a:p>
        </p:txBody>
      </p:sp>
      <p:sp>
        <p:nvSpPr>
          <p:cNvPr id="52" name="제목 3"/>
          <p:cNvSpPr txBox="1">
            <a:spLocks/>
          </p:cNvSpPr>
          <p:nvPr/>
        </p:nvSpPr>
        <p:spPr>
          <a:xfrm>
            <a:off x="331743" y="1761660"/>
            <a:ext cx="2977348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</a:rPr>
              <a:t>2. </a:t>
            </a:r>
            <a:r>
              <a:rPr lang="ko-KR" altLang="en-US" sz="1700" dirty="0">
                <a:solidFill>
                  <a:schemeClr val="tx1"/>
                </a:solidFill>
              </a:rPr>
              <a:t>전문연구공급기관</a:t>
            </a:r>
            <a:endParaRPr lang="en-US" altLang="ko-KR" sz="1700" dirty="0">
              <a:solidFill>
                <a:schemeClr val="tx1"/>
              </a:solidFill>
            </a:endParaRPr>
          </a:p>
        </p:txBody>
      </p:sp>
      <p:sp>
        <p:nvSpPr>
          <p:cNvPr id="53" name="제목 3"/>
          <p:cNvSpPr txBox="1">
            <a:spLocks/>
          </p:cNvSpPr>
          <p:nvPr/>
        </p:nvSpPr>
        <p:spPr>
          <a:xfrm>
            <a:off x="331743" y="2733768"/>
            <a:ext cx="2977348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</a:rPr>
              <a:t>3. </a:t>
            </a:r>
            <a:r>
              <a:rPr lang="ko-KR" altLang="en-US" sz="1700" dirty="0">
                <a:solidFill>
                  <a:schemeClr val="tx1"/>
                </a:solidFill>
              </a:rPr>
              <a:t>수요기관</a:t>
            </a:r>
            <a:endParaRPr lang="en-US" altLang="ko-KR" sz="1700" dirty="0">
              <a:solidFill>
                <a:schemeClr val="tx1"/>
              </a:solidFill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650334" y="1005577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650334" y="2172072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50334" y="3155324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37717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200" b="1" dirty="0"/>
              <a:t>Ⅱ</a:t>
            </a:r>
            <a:r>
              <a:rPr lang="en-US" altLang="ko-KR" dirty="0" smtClean="0"/>
              <a:t>. </a:t>
            </a:r>
            <a:r>
              <a:rPr lang="ko-KR" altLang="en-US" dirty="0" smtClean="0"/>
              <a:t>목적 및 필요성</a:t>
            </a:r>
            <a:endParaRPr lang="ko-KR" altLang="en-US" dirty="0"/>
          </a:p>
        </p:txBody>
      </p:sp>
      <p:sp>
        <p:nvSpPr>
          <p:cNvPr id="40" name="제목 3"/>
          <p:cNvSpPr txBox="1">
            <a:spLocks/>
          </p:cNvSpPr>
          <p:nvPr/>
        </p:nvSpPr>
        <p:spPr>
          <a:xfrm>
            <a:off x="331743" y="625557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과제 추진목적 및 필요성</a:t>
            </a:r>
          </a:p>
        </p:txBody>
      </p:sp>
      <p:sp>
        <p:nvSpPr>
          <p:cNvPr id="2" name="직사각형 1"/>
          <p:cNvSpPr/>
          <p:nvPr/>
        </p:nvSpPr>
        <p:spPr>
          <a:xfrm>
            <a:off x="650334" y="1005577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331743" y="2571750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fontAlgn="base" latinLnBrk="0"/>
            <a:r>
              <a:rPr lang="en-US" altLang="ko-KR" sz="1700" dirty="0">
                <a:solidFill>
                  <a:schemeClr val="tx1"/>
                </a:solidFill>
              </a:rPr>
              <a:t>2. </a:t>
            </a:r>
            <a:r>
              <a:rPr lang="ko-KR" altLang="en-US" sz="1700" dirty="0">
                <a:solidFill>
                  <a:schemeClr val="tx1"/>
                </a:solidFill>
              </a:rPr>
              <a:t>국내</a:t>
            </a:r>
            <a:r>
              <a:rPr lang="en-US" altLang="ko-KR" sz="1700" dirty="0">
                <a:solidFill>
                  <a:schemeClr val="tx1"/>
                </a:solidFill>
              </a:rPr>
              <a:t>·</a:t>
            </a:r>
            <a:r>
              <a:rPr lang="ko-KR" altLang="en-US" sz="1700" dirty="0">
                <a:solidFill>
                  <a:schemeClr val="tx1"/>
                </a:solidFill>
              </a:rPr>
              <a:t>외 현황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650334" y="2986724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8210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200" b="1" dirty="0"/>
              <a:t>Ⅲ</a:t>
            </a:r>
            <a:r>
              <a:rPr lang="en-US" altLang="ko-KR" dirty="0" smtClean="0"/>
              <a:t>. </a:t>
            </a:r>
            <a:r>
              <a:rPr lang="ko-KR" altLang="en-US" dirty="0" smtClean="0"/>
              <a:t>추진목표 및 내용</a:t>
            </a:r>
            <a:endParaRPr lang="ko-KR" altLang="en-US" dirty="0"/>
          </a:p>
        </p:txBody>
      </p:sp>
      <p:sp>
        <p:nvSpPr>
          <p:cNvPr id="9" name="제목 3"/>
          <p:cNvSpPr txBox="1">
            <a:spLocks/>
          </p:cNvSpPr>
          <p:nvPr/>
        </p:nvSpPr>
        <p:spPr>
          <a:xfrm>
            <a:off x="331743" y="625557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추진목표</a:t>
            </a:r>
          </a:p>
        </p:txBody>
      </p:sp>
      <p:sp>
        <p:nvSpPr>
          <p:cNvPr id="11" name="제목 3"/>
          <p:cNvSpPr txBox="1">
            <a:spLocks/>
          </p:cNvSpPr>
          <p:nvPr/>
        </p:nvSpPr>
        <p:spPr>
          <a:xfrm>
            <a:off x="331743" y="2568731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2. </a:t>
            </a:r>
            <a:r>
              <a:rPr lang="ko-KR" altLang="en-US" sz="1700" dirty="0">
                <a:solidFill>
                  <a:schemeClr val="tx1"/>
                </a:solidFill>
              </a:rPr>
              <a:t>개발계획</a:t>
            </a:r>
          </a:p>
        </p:txBody>
      </p:sp>
      <p:sp>
        <p:nvSpPr>
          <p:cNvPr id="12" name="직사각형 11"/>
          <p:cNvSpPr/>
          <p:nvPr/>
        </p:nvSpPr>
        <p:spPr>
          <a:xfrm>
            <a:off x="650334" y="1005577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0334" y="2986724"/>
            <a:ext cx="664688" cy="424936"/>
          </a:xfrm>
          <a:prstGeom prst="rect">
            <a:avLst/>
          </a:prstGeom>
        </p:spPr>
        <p:txBody>
          <a:bodyPr wrap="squar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294972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200" b="1" dirty="0"/>
              <a:t>Ⅲ</a:t>
            </a:r>
            <a:r>
              <a:rPr lang="en-US" altLang="ko-KR" dirty="0" smtClean="0"/>
              <a:t>. </a:t>
            </a:r>
            <a:r>
              <a:rPr lang="ko-KR" altLang="en-US" dirty="0" smtClean="0"/>
              <a:t>추진목표 및 내용</a:t>
            </a:r>
            <a:endParaRPr lang="ko-KR" altLang="en-US" dirty="0"/>
          </a:p>
        </p:txBody>
      </p:sp>
      <p:sp>
        <p:nvSpPr>
          <p:cNvPr id="6" name="제목 3"/>
          <p:cNvSpPr txBox="1">
            <a:spLocks/>
          </p:cNvSpPr>
          <p:nvPr/>
        </p:nvSpPr>
        <p:spPr>
          <a:xfrm>
            <a:off x="331743" y="625557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3. </a:t>
            </a:r>
            <a:r>
              <a:rPr lang="ko-KR" altLang="en-US" sz="1700" dirty="0">
                <a:solidFill>
                  <a:schemeClr val="tx1"/>
                </a:solidFill>
              </a:rPr>
              <a:t>실증계획</a:t>
            </a:r>
          </a:p>
        </p:txBody>
      </p:sp>
    </p:spTree>
    <p:extLst>
      <p:ext uri="{BB962C8B-B14F-4D97-AF65-F5344CB8AC3E}">
        <p14:creationId xmlns:p14="http://schemas.microsoft.com/office/powerpoint/2010/main" val="581013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200" b="1" dirty="0"/>
              <a:t>Ⅳ</a:t>
            </a:r>
            <a:r>
              <a:rPr lang="en-US" altLang="ko-KR" dirty="0" smtClean="0"/>
              <a:t>. </a:t>
            </a:r>
            <a:r>
              <a:rPr lang="ko-KR" altLang="en-US" dirty="0" smtClean="0"/>
              <a:t>추진전략 및 일정</a:t>
            </a:r>
            <a:endParaRPr lang="ko-KR" altLang="en-US" dirty="0"/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331743" y="625557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추진전략</a:t>
            </a:r>
          </a:p>
        </p:txBody>
      </p:sp>
      <p:sp>
        <p:nvSpPr>
          <p:cNvPr id="6" name="제목 3"/>
          <p:cNvSpPr txBox="1">
            <a:spLocks/>
          </p:cNvSpPr>
          <p:nvPr/>
        </p:nvSpPr>
        <p:spPr>
          <a:xfrm>
            <a:off x="331743" y="2568731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2. </a:t>
            </a:r>
            <a:r>
              <a:rPr lang="ko-KR" altLang="en-US" sz="1700" dirty="0">
                <a:solidFill>
                  <a:schemeClr val="tx1"/>
                </a:solidFill>
              </a:rPr>
              <a:t>추진일정</a:t>
            </a:r>
          </a:p>
        </p:txBody>
      </p:sp>
    </p:spTree>
    <p:extLst>
      <p:ext uri="{BB962C8B-B14F-4D97-AF65-F5344CB8AC3E}">
        <p14:creationId xmlns:p14="http://schemas.microsoft.com/office/powerpoint/2010/main" val="882341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200" b="1" dirty="0"/>
              <a:t>Ⅴ</a:t>
            </a:r>
            <a:r>
              <a:rPr lang="en-US" altLang="ko-KR" dirty="0" smtClean="0"/>
              <a:t>. </a:t>
            </a:r>
            <a:r>
              <a:rPr lang="ko-KR" altLang="en-US" dirty="0" smtClean="0"/>
              <a:t>사업화 계획 및 기대효</a:t>
            </a:r>
            <a:r>
              <a:rPr lang="ko-KR" altLang="en-US" dirty="0"/>
              <a:t>과</a:t>
            </a:r>
          </a:p>
        </p:txBody>
      </p:sp>
      <p:sp>
        <p:nvSpPr>
          <p:cNvPr id="8" name="제목 3"/>
          <p:cNvSpPr txBox="1">
            <a:spLocks/>
          </p:cNvSpPr>
          <p:nvPr/>
        </p:nvSpPr>
        <p:spPr>
          <a:xfrm>
            <a:off x="331743" y="625557"/>
            <a:ext cx="2977348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fontAlgn="base"/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제안 특징 및 장점</a:t>
            </a:r>
          </a:p>
        </p:txBody>
      </p:sp>
      <p:sp>
        <p:nvSpPr>
          <p:cNvPr id="9" name="직사각형 8"/>
          <p:cNvSpPr/>
          <p:nvPr/>
        </p:nvSpPr>
        <p:spPr>
          <a:xfrm>
            <a:off x="650334" y="1005577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0" name="제목 3"/>
          <p:cNvSpPr txBox="1">
            <a:spLocks/>
          </p:cNvSpPr>
          <p:nvPr/>
        </p:nvSpPr>
        <p:spPr>
          <a:xfrm>
            <a:off x="331743" y="1974136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2. </a:t>
            </a:r>
            <a:r>
              <a:rPr lang="ko-KR" altLang="en-US" sz="1700" dirty="0">
                <a:solidFill>
                  <a:schemeClr val="tx1"/>
                </a:solidFill>
              </a:rPr>
              <a:t>기대효과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650334" y="2392129"/>
            <a:ext cx="664688" cy="424936"/>
          </a:xfrm>
          <a:prstGeom prst="rect">
            <a:avLst/>
          </a:prstGeom>
        </p:spPr>
        <p:txBody>
          <a:bodyPr wrap="squar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2" name="제목 3"/>
          <p:cNvSpPr txBox="1">
            <a:spLocks/>
          </p:cNvSpPr>
          <p:nvPr/>
        </p:nvSpPr>
        <p:spPr>
          <a:xfrm>
            <a:off x="331743" y="3165417"/>
            <a:ext cx="2977348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US" altLang="ko-KR" sz="1700" dirty="0">
                <a:solidFill>
                  <a:schemeClr val="tx1"/>
                </a:solidFill>
              </a:rPr>
              <a:t>3. </a:t>
            </a:r>
            <a:r>
              <a:rPr lang="ko-KR" altLang="en-US" sz="1700" dirty="0">
                <a:solidFill>
                  <a:schemeClr val="tx1"/>
                </a:solidFill>
              </a:rPr>
              <a:t>사업화 계획</a:t>
            </a:r>
            <a:endParaRPr lang="en-US" altLang="ko-KR" sz="1700" dirty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650334" y="3586974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8271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2200" b="1" dirty="0"/>
              <a:t>Ⅵ</a:t>
            </a:r>
            <a:r>
              <a:rPr lang="en-US" altLang="ko-KR" dirty="0" smtClean="0"/>
              <a:t>. </a:t>
            </a:r>
            <a:r>
              <a:rPr lang="ko-KR" altLang="en-US" dirty="0" smtClean="0"/>
              <a:t>수행역량</a:t>
            </a:r>
            <a:endParaRPr lang="ko-KR" altLang="en-US" dirty="0"/>
          </a:p>
        </p:txBody>
      </p:sp>
      <p:sp>
        <p:nvSpPr>
          <p:cNvPr id="7" name="제목 3"/>
          <p:cNvSpPr txBox="1">
            <a:spLocks/>
          </p:cNvSpPr>
          <p:nvPr/>
        </p:nvSpPr>
        <p:spPr>
          <a:xfrm>
            <a:off x="331742" y="625557"/>
            <a:ext cx="460029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fontAlgn="base"/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참여인력 현황 및 </a:t>
            </a:r>
            <a:r>
              <a:rPr lang="ko-KR" altLang="en-US" sz="1700" dirty="0" smtClean="0">
                <a:solidFill>
                  <a:schemeClr val="tx1"/>
                </a:solidFill>
              </a:rPr>
              <a:t>역량</a:t>
            </a:r>
            <a:endParaRPr lang="en-US" altLang="ko-KR" sz="17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50334" y="1005577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9587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sz="2200" b="1" dirty="0"/>
              <a:t>Ⅶ. </a:t>
            </a:r>
            <a:r>
              <a:rPr lang="ko-KR" altLang="en-US" dirty="0"/>
              <a:t>예산 및 용역계획</a:t>
            </a:r>
          </a:p>
        </p:txBody>
      </p:sp>
      <p:sp>
        <p:nvSpPr>
          <p:cNvPr id="7" name="제목 3"/>
          <p:cNvSpPr txBox="1">
            <a:spLocks/>
          </p:cNvSpPr>
          <p:nvPr/>
        </p:nvSpPr>
        <p:spPr>
          <a:xfrm>
            <a:off x="331743" y="625557"/>
            <a:ext cx="2977348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pPr fontAlgn="base"/>
            <a:r>
              <a:rPr lang="en-US" altLang="ko-KR" sz="1700" dirty="0">
                <a:solidFill>
                  <a:schemeClr val="tx1"/>
                </a:solidFill>
              </a:rPr>
              <a:t>1. </a:t>
            </a:r>
            <a:r>
              <a:rPr lang="ko-KR" altLang="en-US" sz="1700" dirty="0">
                <a:solidFill>
                  <a:schemeClr val="tx1"/>
                </a:solidFill>
              </a:rPr>
              <a:t>소요예산</a:t>
            </a:r>
            <a:r>
              <a:rPr lang="en-US" altLang="ko-KR" sz="1700" dirty="0">
                <a:solidFill>
                  <a:schemeClr val="tx1"/>
                </a:solidFill>
              </a:rPr>
              <a:t> </a:t>
            </a:r>
            <a:endParaRPr lang="ko-KR" altLang="en-US" sz="1700" dirty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650334" y="1005577"/>
            <a:ext cx="429882" cy="424936"/>
          </a:xfrm>
          <a:prstGeom prst="rect">
            <a:avLst/>
          </a:prstGeom>
        </p:spPr>
        <p:txBody>
          <a:bodyPr wrap="non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제목 3"/>
          <p:cNvSpPr txBox="1">
            <a:spLocks/>
          </p:cNvSpPr>
          <p:nvPr/>
        </p:nvSpPr>
        <p:spPr>
          <a:xfrm>
            <a:off x="331743" y="1974136"/>
            <a:ext cx="4240257" cy="421556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>
            <a:lvl1pPr algn="l" defTabSz="914400" rtl="0" eaLnBrk="1" latinLnBrk="1" hangingPunct="1">
              <a:spcBef>
                <a:spcPct val="0"/>
              </a:spcBef>
              <a:buNone/>
              <a:defRPr sz="2400" kern="120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  <a:cs typeface="+mj-cs"/>
              </a:defRPr>
            </a:lvl1pPr>
          </a:lstStyle>
          <a:p>
            <a:r>
              <a:rPr lang="en-US" altLang="ko-KR" sz="1700" dirty="0">
                <a:solidFill>
                  <a:schemeClr val="tx1"/>
                </a:solidFill>
              </a:rPr>
              <a:t>2. </a:t>
            </a:r>
            <a:r>
              <a:rPr lang="ko-KR" altLang="en-US" sz="1700" dirty="0" smtClean="0">
                <a:solidFill>
                  <a:schemeClr val="tx1"/>
                </a:solidFill>
              </a:rPr>
              <a:t>용역 추진계획</a:t>
            </a:r>
            <a:endParaRPr lang="ko-KR" altLang="en-US" sz="1700" dirty="0">
              <a:solidFill>
                <a:schemeClr val="tx1"/>
              </a:solidFill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650334" y="2392129"/>
            <a:ext cx="664688" cy="424936"/>
          </a:xfrm>
          <a:prstGeom prst="rect">
            <a:avLst/>
          </a:prstGeom>
        </p:spPr>
        <p:txBody>
          <a:bodyPr wrap="square" lIns="77925" tIns="38963" rIns="77925" bIns="38963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1)</a:t>
            </a:r>
            <a:r>
              <a:rPr lang="ko-KR" altLang="en-US" dirty="0" smtClean="0">
                <a:ln>
                  <a:solidFill>
                    <a:srgbClr val="088B92">
                      <a:alpha val="0"/>
                    </a:srgbClr>
                  </a:solidFill>
                </a:ln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endParaRPr lang="en-US" altLang="ko-KR" dirty="0" smtClean="0">
              <a:ln>
                <a:solidFill>
                  <a:srgbClr val="088B92">
                    <a:alpha val="0"/>
                  </a:srgbClr>
                </a:solidFill>
              </a:ln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6476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721266" y="2279769"/>
            <a:ext cx="7772400" cy="670024"/>
          </a:xfrm>
          <a:prstGeom prst="rect">
            <a:avLst/>
          </a:prstGeom>
        </p:spPr>
        <p:txBody>
          <a:bodyPr lIns="77925" tIns="38963" rIns="77925" bIns="38963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48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감사합니다</a:t>
            </a:r>
            <a:r>
              <a:rPr lang="en-US" altLang="ko-KR" sz="4800" dirty="0">
                <a:solidFill>
                  <a:srgbClr val="002060"/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+mn-cs"/>
              </a:rPr>
              <a:t>.</a:t>
            </a:r>
            <a:endParaRPr lang="ko-KR" altLang="en-US" sz="4800" dirty="0">
              <a:solidFill>
                <a:srgbClr val="002060"/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432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255</Words>
  <Application>Microsoft Office PowerPoint</Application>
  <PresentationFormat>화면 슬라이드 쇼(16:9)</PresentationFormat>
  <Paragraphs>76</Paragraphs>
  <Slides>12</Slides>
  <Notes>6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12</vt:i4>
      </vt:variant>
    </vt:vector>
  </HeadingPairs>
  <TitlesOfParts>
    <vt:vector size="13" baseType="lpstr">
      <vt:lpstr>Office 테마</vt:lpstr>
      <vt:lpstr>PowerPoint 프레젠테이션</vt:lpstr>
      <vt:lpstr>PowerPoint 프레젠테이션</vt:lpstr>
      <vt:lpstr>Ⅰ. 과제 개요 및 컨소시엄 소개</vt:lpstr>
      <vt:lpstr>Ⅰ. 과제 개요 및 컨소시엄 소개</vt:lpstr>
      <vt:lpstr>Ⅱ. 목적 및 필요성</vt:lpstr>
      <vt:lpstr>Ⅲ. 추진목표 및 내용</vt:lpstr>
      <vt:lpstr>Ⅲ. 추진목표 및 내용</vt:lpstr>
      <vt:lpstr>Ⅳ. 추진전략 및 일정</vt:lpstr>
      <vt:lpstr>Ⅴ. 사업화 계획 및 기대효과</vt:lpstr>
      <vt:lpstr>Ⅵ. 수행역량</vt:lpstr>
      <vt:lpstr>Ⅶ. 예산 및 용역계획</vt:lpstr>
      <vt:lpstr>PowerPoint 프레젠테이션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과제명(필요 시 글자크기 조정)</dc:title>
  <dc:creator>Eugene</dc:creator>
  <cp:lastModifiedBy>Windows 사용자</cp:lastModifiedBy>
  <cp:revision>39</cp:revision>
  <dcterms:created xsi:type="dcterms:W3CDTF">2020-09-21T02:15:50Z</dcterms:created>
  <dcterms:modified xsi:type="dcterms:W3CDTF">2022-04-11T05:07:41Z</dcterms:modified>
</cp:coreProperties>
</file>