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59" r:id="rId4"/>
    <p:sldId id="260" r:id="rId5"/>
    <p:sldId id="261" r:id="rId6"/>
    <p:sldId id="262" r:id="rId7"/>
  </p:sldIdLst>
  <p:sldSz cx="10691813" cy="7559675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6318" autoAdjust="0"/>
  </p:normalViewPr>
  <p:slideViewPr>
    <p:cSldViewPr snapToGrid="0">
      <p:cViewPr varScale="1">
        <p:scale>
          <a:sx n="102" d="100"/>
          <a:sy n="102" d="100"/>
        </p:scale>
        <p:origin x="1146" y="120"/>
      </p:cViewPr>
      <p:guideLst>
        <p:guide orient="horz" pos="2381"/>
        <p:guide pos="33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B366-9237-45C0-9B17-B6DE81CDA668}" type="datetimeFigureOut">
              <a:rPr lang="ko-KR" altLang="en-US" smtClean="0"/>
              <a:t>2024-10-26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2B04B-59CD-4B60-BC5B-CC46AA141F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3979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B366-9237-45C0-9B17-B6DE81CDA668}" type="datetimeFigureOut">
              <a:rPr lang="ko-KR" altLang="en-US" smtClean="0"/>
              <a:t>2024-10-26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2B04B-59CD-4B60-BC5B-CC46AA141F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0681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B366-9237-45C0-9B17-B6DE81CDA668}" type="datetimeFigureOut">
              <a:rPr lang="ko-KR" altLang="en-US" smtClean="0"/>
              <a:t>2024-10-26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2B04B-59CD-4B60-BC5B-CC46AA141F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5026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B366-9237-45C0-9B17-B6DE81CDA668}" type="datetimeFigureOut">
              <a:rPr lang="ko-KR" altLang="en-US" smtClean="0"/>
              <a:t>2024-10-26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2B04B-59CD-4B60-BC5B-CC46AA141F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733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B366-9237-45C0-9B17-B6DE81CDA668}" type="datetimeFigureOut">
              <a:rPr lang="ko-KR" altLang="en-US" smtClean="0"/>
              <a:t>2024-10-26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2B04B-59CD-4B60-BC5B-CC46AA141F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783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B366-9237-45C0-9B17-B6DE81CDA668}" type="datetimeFigureOut">
              <a:rPr lang="ko-KR" altLang="en-US" smtClean="0"/>
              <a:t>2024-10-26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2B04B-59CD-4B60-BC5B-CC46AA141F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5179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B366-9237-45C0-9B17-B6DE81CDA668}" type="datetimeFigureOut">
              <a:rPr lang="ko-KR" altLang="en-US" smtClean="0"/>
              <a:t>2024-10-26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2B04B-59CD-4B60-BC5B-CC46AA141F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3607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B366-9237-45C0-9B17-B6DE81CDA668}" type="datetimeFigureOut">
              <a:rPr lang="ko-KR" altLang="en-US" smtClean="0"/>
              <a:t>2024-10-26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2B04B-59CD-4B60-BC5B-CC46AA141F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4390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B366-9237-45C0-9B17-B6DE81CDA668}" type="datetimeFigureOut">
              <a:rPr lang="ko-KR" altLang="en-US" smtClean="0"/>
              <a:t>2024-10-26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2B04B-59CD-4B60-BC5B-CC46AA141F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9893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B366-9237-45C0-9B17-B6DE81CDA668}" type="datetimeFigureOut">
              <a:rPr lang="ko-KR" altLang="en-US" smtClean="0"/>
              <a:t>2024-10-26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2B04B-59CD-4B60-BC5B-CC46AA141F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1231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B366-9237-45C0-9B17-B6DE81CDA668}" type="datetimeFigureOut">
              <a:rPr lang="ko-KR" altLang="en-US" smtClean="0"/>
              <a:t>2024-10-26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2B04B-59CD-4B60-BC5B-CC46AA141F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4570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4B366-9237-45C0-9B17-B6DE81CDA668}" type="datetimeFigureOut">
              <a:rPr lang="ko-KR" altLang="en-US" smtClean="0"/>
              <a:t>2024-10-26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62B04B-59CD-4B60-BC5B-CC46AA141F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8423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1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1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75B8B56-F952-4D71-BCE6-DBDC426931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6477" y="1237197"/>
            <a:ext cx="8018860" cy="211874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ko-KR" altLang="en-US" sz="5000" b="1" dirty="0"/>
              <a:t>주민등록증 디자인  개선</a:t>
            </a:r>
            <a:br>
              <a:rPr lang="en-US" altLang="ko-KR" sz="5000" b="1" dirty="0"/>
            </a:br>
            <a:r>
              <a:rPr lang="ko-KR" altLang="en-US" sz="5000" b="1" dirty="0"/>
              <a:t>기 획 안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E05F2A37-CC15-4DF8-AE09-E3C8FA135D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6477" y="4557455"/>
            <a:ext cx="8018860" cy="1825171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ko-KR" altLang="en-US" sz="2200" dirty="0">
                <a:latin typeface="+mj-ea"/>
                <a:ea typeface="+mj-ea"/>
              </a:rPr>
              <a:t>제출일 </a:t>
            </a:r>
            <a:r>
              <a:rPr lang="en-US" altLang="ko-KR" sz="2200" dirty="0">
                <a:latin typeface="+mj-ea"/>
                <a:ea typeface="+mj-ea"/>
              </a:rPr>
              <a:t>: 2024</a:t>
            </a:r>
            <a:r>
              <a:rPr lang="ko-KR" altLang="en-US" sz="2200" dirty="0">
                <a:latin typeface="+mj-ea"/>
                <a:ea typeface="+mj-ea"/>
              </a:rPr>
              <a:t>년</a:t>
            </a:r>
            <a:r>
              <a:rPr lang="en-US" altLang="ko-KR" sz="2200" dirty="0">
                <a:latin typeface="+mj-ea"/>
                <a:ea typeface="+mj-ea"/>
              </a:rPr>
              <a:t> 11</a:t>
            </a:r>
            <a:r>
              <a:rPr lang="ko-KR" altLang="en-US" sz="2200" dirty="0">
                <a:latin typeface="+mj-ea"/>
                <a:ea typeface="+mj-ea"/>
              </a:rPr>
              <a:t>월</a:t>
            </a:r>
            <a:r>
              <a:rPr lang="en-US" altLang="ko-KR" sz="2200" dirty="0">
                <a:latin typeface="+mj-ea"/>
                <a:ea typeface="+mj-ea"/>
              </a:rPr>
              <a:t> 00</a:t>
            </a:r>
            <a:r>
              <a:rPr lang="ko-KR" altLang="en-US" sz="2200" dirty="0">
                <a:latin typeface="+mj-ea"/>
                <a:ea typeface="+mj-ea"/>
              </a:rPr>
              <a:t>일</a:t>
            </a:r>
            <a:endParaRPr lang="en-US" altLang="ko-KR" sz="2200" dirty="0">
              <a:latin typeface="+mj-ea"/>
              <a:ea typeface="+mj-ea"/>
            </a:endParaRPr>
          </a:p>
          <a:p>
            <a:pPr algn="l">
              <a:lnSpc>
                <a:spcPct val="150000"/>
              </a:lnSpc>
            </a:pPr>
            <a:r>
              <a:rPr lang="ko-KR" altLang="en-US" sz="2200" dirty="0">
                <a:latin typeface="+mj-ea"/>
                <a:ea typeface="+mj-ea"/>
              </a:rPr>
              <a:t>신청자 </a:t>
            </a:r>
            <a:r>
              <a:rPr lang="en-US" altLang="ko-KR" sz="2200" dirty="0">
                <a:latin typeface="+mj-ea"/>
                <a:ea typeface="+mj-ea"/>
              </a:rPr>
              <a:t>:</a:t>
            </a:r>
            <a:endParaRPr lang="ko-KR" altLang="en-US" sz="2200" dirty="0">
              <a:latin typeface="+mj-ea"/>
              <a:ea typeface="+mj-ea"/>
            </a:endParaRPr>
          </a:p>
        </p:txBody>
      </p:sp>
      <p:sp>
        <p:nvSpPr>
          <p:cNvPr id="4" name="부제목 2">
            <a:extLst>
              <a:ext uri="{FF2B5EF4-FFF2-40B4-BE49-F238E27FC236}">
                <a16:creationId xmlns:a16="http://schemas.microsoft.com/office/drawing/2014/main" id="{F4CCF682-75E8-4667-9B83-ABD1148D6972}"/>
              </a:ext>
            </a:extLst>
          </p:cNvPr>
          <p:cNvSpPr txBox="1">
            <a:spLocks/>
          </p:cNvSpPr>
          <p:nvPr/>
        </p:nvSpPr>
        <p:spPr>
          <a:xfrm>
            <a:off x="1336476" y="6508042"/>
            <a:ext cx="8018860" cy="4677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1007943" rtl="0" eaLnBrk="1" latinLnBrk="1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1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1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1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1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1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1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1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1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ko-KR" altLang="en-US" sz="1500" dirty="0">
                <a:latin typeface="+mn-ea"/>
              </a:rPr>
              <a:t>당 기획안에는 허위의 사실이 없습니다</a:t>
            </a:r>
            <a:r>
              <a:rPr lang="en-US" altLang="ko-KR" sz="1500" dirty="0">
                <a:latin typeface="+mn-ea"/>
              </a:rPr>
              <a:t>.</a:t>
            </a:r>
            <a:endParaRPr lang="ko-KR" altLang="en-US" sz="15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94526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>
            <a:extLst>
              <a:ext uri="{FF2B5EF4-FFF2-40B4-BE49-F238E27FC236}">
                <a16:creationId xmlns:a16="http://schemas.microsoft.com/office/drawing/2014/main" id="{0F9A0A7A-ED9E-436D-B112-ECA5A41B7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964403"/>
          </a:xfrm>
        </p:spPr>
        <p:txBody>
          <a:bodyPr>
            <a:normAutofit/>
          </a:bodyPr>
          <a:lstStyle/>
          <a:p>
            <a:r>
              <a:rPr lang="ko-KR" altLang="en-US" sz="3500" b="1" dirty="0">
                <a:latin typeface="+mj-ea"/>
              </a:rPr>
              <a:t>목차</a:t>
            </a:r>
            <a:endParaRPr lang="ko-KR" altLang="en-US" sz="3500" b="1" dirty="0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3088567-E570-4E14-882F-69D2A1002A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062" y="1562014"/>
            <a:ext cx="9221689" cy="5328980"/>
          </a:xfrm>
        </p:spPr>
        <p:txBody>
          <a:bodyPr>
            <a:norm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6120130" algn="r"/>
              </a:tabLst>
            </a:pPr>
            <a:r>
              <a:rPr lang="en-US" altLang="ko-KR" sz="19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Ⅰ. </a:t>
            </a:r>
            <a:r>
              <a:rPr lang="en-US" altLang="ko-KR" sz="1900" b="1" kern="0" spc="0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기획</a:t>
            </a:r>
            <a:r>
              <a:rPr lang="en-US" altLang="ko-KR" sz="19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900" b="1" kern="0" spc="0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제안</a:t>
            </a:r>
            <a:r>
              <a:rPr lang="en-US" altLang="ko-KR" sz="19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9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필수</a:t>
            </a:r>
            <a:r>
              <a:rPr lang="en-US" altLang="ko-KR" sz="19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 / 10</a:t>
            </a:r>
            <a:r>
              <a:rPr lang="ko-KR" altLang="en-US" sz="19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페이지 이내 작성</a:t>
            </a:r>
            <a:endParaRPr lang="en-US" altLang="ko-KR" sz="1900" b="1" kern="0" spc="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indent="0" algn="just" fontAlgn="base">
              <a:lnSpc>
                <a:spcPct val="160000"/>
              </a:lnSpc>
              <a:spcBef>
                <a:spcPts val="0"/>
              </a:spcBef>
              <a:buNone/>
              <a:tabLst>
                <a:tab pos="6120130" algn="r"/>
              </a:tabLst>
            </a:pPr>
            <a:r>
              <a:rPr lang="en-US" altLang="ko-KR" sz="1900" kern="0" spc="0" dirty="0">
                <a:solidFill>
                  <a:srgbClr val="000000"/>
                </a:solidFill>
                <a:effectLst/>
                <a:latin typeface="+mn-ea"/>
              </a:rPr>
              <a:t>  1. </a:t>
            </a:r>
            <a:r>
              <a:rPr lang="en-US" altLang="ko-KR" sz="1900" kern="0" spc="0" dirty="0" err="1">
                <a:solidFill>
                  <a:srgbClr val="000000"/>
                </a:solidFill>
                <a:effectLst/>
                <a:latin typeface="+mn-ea"/>
              </a:rPr>
              <a:t>제안</a:t>
            </a:r>
            <a:r>
              <a:rPr lang="en-US" altLang="ko-KR" sz="1900" kern="0" spc="0" dirty="0">
                <a:solidFill>
                  <a:srgbClr val="000000"/>
                </a:solidFill>
                <a:effectLst/>
                <a:latin typeface="+mn-ea"/>
              </a:rPr>
              <a:t> </a:t>
            </a:r>
            <a:r>
              <a:rPr lang="en-US" altLang="ko-KR" sz="1900" kern="0" spc="0" dirty="0" err="1">
                <a:solidFill>
                  <a:srgbClr val="000000"/>
                </a:solidFill>
                <a:effectLst/>
                <a:latin typeface="+mn-ea"/>
              </a:rPr>
              <a:t>개요</a:t>
            </a:r>
            <a:endParaRPr lang="en-US" altLang="ko-KR" sz="1900" kern="0" spc="0" dirty="0">
              <a:solidFill>
                <a:srgbClr val="000000"/>
              </a:solidFill>
              <a:effectLst/>
              <a:latin typeface="+mn-ea"/>
            </a:endParaRPr>
          </a:p>
          <a:p>
            <a:pPr marL="0" indent="0" algn="just" fontAlgn="base">
              <a:lnSpc>
                <a:spcPct val="160000"/>
              </a:lnSpc>
              <a:spcBef>
                <a:spcPts val="0"/>
              </a:spcBef>
              <a:buNone/>
              <a:tabLst>
                <a:tab pos="6120130" algn="r"/>
              </a:tabLst>
            </a:pPr>
            <a:r>
              <a:rPr lang="en-US" altLang="ko-KR" sz="1900" kern="0" dirty="0">
                <a:solidFill>
                  <a:srgbClr val="000000"/>
                </a:solidFill>
                <a:latin typeface="+mn-ea"/>
              </a:rPr>
              <a:t>  2. </a:t>
            </a:r>
            <a:r>
              <a:rPr lang="ko-KR" altLang="en-US" sz="1900" kern="0" dirty="0">
                <a:solidFill>
                  <a:srgbClr val="000000"/>
                </a:solidFill>
                <a:latin typeface="+mn-ea"/>
              </a:rPr>
              <a:t>제안 내용</a:t>
            </a:r>
            <a:endParaRPr lang="en-US" altLang="ko-KR" sz="1900" kern="0" dirty="0">
              <a:solidFill>
                <a:srgbClr val="000000"/>
              </a:solidFill>
              <a:latin typeface="+mn-ea"/>
            </a:endParaRPr>
          </a:p>
          <a:p>
            <a:pPr marL="0" indent="0" algn="just" fontAlgn="base">
              <a:lnSpc>
                <a:spcPct val="160000"/>
              </a:lnSpc>
              <a:spcBef>
                <a:spcPts val="0"/>
              </a:spcBef>
              <a:buNone/>
              <a:tabLst>
                <a:tab pos="6120130" algn="r"/>
              </a:tabLst>
            </a:pPr>
            <a:endParaRPr lang="en-US" altLang="ko-KR" sz="1900" kern="0" spc="0" dirty="0">
              <a:solidFill>
                <a:srgbClr val="000000"/>
              </a:solidFill>
              <a:effectLst/>
              <a:latin typeface="+mn-ea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6120130" algn="r"/>
              </a:tabLst>
            </a:pPr>
            <a:r>
              <a:rPr lang="en-US" altLang="ko-KR" sz="19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Ⅱ. </a:t>
            </a:r>
            <a:r>
              <a:rPr lang="ko-KR" altLang="en-US" sz="19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수행 계획</a:t>
            </a:r>
            <a:r>
              <a:rPr lang="en-US" altLang="ko-KR" sz="19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9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필수</a:t>
            </a:r>
            <a:r>
              <a:rPr lang="en-US" altLang="ko-KR" sz="19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 / 10</a:t>
            </a:r>
            <a:r>
              <a:rPr lang="ko-KR" altLang="en-US" sz="19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페이지 이내 작성</a:t>
            </a:r>
            <a:endParaRPr lang="ko-KR" altLang="en-US" sz="19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indent="0" algn="just" fontAlgn="base">
              <a:lnSpc>
                <a:spcPct val="160000"/>
              </a:lnSpc>
              <a:spcBef>
                <a:spcPts val="0"/>
              </a:spcBef>
              <a:buNone/>
              <a:tabLst>
                <a:tab pos="6120130" algn="r"/>
              </a:tabLst>
            </a:pPr>
            <a:r>
              <a:rPr lang="en-US" altLang="ko-KR" sz="1900" kern="0" spc="0" dirty="0">
                <a:solidFill>
                  <a:srgbClr val="000000"/>
                </a:solidFill>
                <a:effectLst/>
                <a:latin typeface="+mn-ea"/>
              </a:rPr>
              <a:t>  1. </a:t>
            </a:r>
            <a:r>
              <a:rPr lang="ko-KR" altLang="en-US" sz="1900" kern="0" spc="0" dirty="0">
                <a:solidFill>
                  <a:srgbClr val="000000"/>
                </a:solidFill>
                <a:effectLst/>
                <a:latin typeface="+mn-ea"/>
              </a:rPr>
              <a:t>수행 체계</a:t>
            </a:r>
            <a:endParaRPr lang="en-US" altLang="ko-KR" sz="1900" kern="0" spc="0" dirty="0">
              <a:solidFill>
                <a:srgbClr val="000000"/>
              </a:solidFill>
              <a:effectLst/>
              <a:latin typeface="+mn-ea"/>
            </a:endParaRPr>
          </a:p>
          <a:p>
            <a:pPr marL="0" indent="0" algn="just" fontAlgn="base">
              <a:lnSpc>
                <a:spcPct val="160000"/>
              </a:lnSpc>
              <a:spcBef>
                <a:spcPts val="0"/>
              </a:spcBef>
              <a:buNone/>
              <a:tabLst>
                <a:tab pos="6120130" algn="r"/>
              </a:tabLst>
            </a:pPr>
            <a:r>
              <a:rPr lang="en-US" altLang="ko-KR" sz="1900" kern="0" dirty="0">
                <a:solidFill>
                  <a:srgbClr val="000000"/>
                </a:solidFill>
                <a:latin typeface="+mn-ea"/>
              </a:rPr>
              <a:t>  2. </a:t>
            </a:r>
            <a:r>
              <a:rPr lang="ko-KR" altLang="en-US" sz="1900" kern="0" dirty="0">
                <a:solidFill>
                  <a:srgbClr val="000000"/>
                </a:solidFill>
                <a:latin typeface="+mn-ea"/>
              </a:rPr>
              <a:t>수행 경력</a:t>
            </a:r>
            <a:endParaRPr lang="en-US" altLang="ko-KR" sz="1900" kern="0" dirty="0">
              <a:solidFill>
                <a:srgbClr val="000000"/>
              </a:solidFill>
              <a:latin typeface="+mn-ea"/>
            </a:endParaRPr>
          </a:p>
          <a:p>
            <a:pPr marL="0" indent="0" algn="just" fontAlgn="base">
              <a:lnSpc>
                <a:spcPct val="160000"/>
              </a:lnSpc>
              <a:spcBef>
                <a:spcPts val="0"/>
              </a:spcBef>
              <a:buNone/>
              <a:tabLst>
                <a:tab pos="6120130" algn="r"/>
              </a:tabLst>
            </a:pPr>
            <a:endParaRPr lang="en-US" altLang="ko-KR" sz="1900" kern="0" dirty="0">
              <a:solidFill>
                <a:srgbClr val="000000"/>
              </a:solidFill>
              <a:latin typeface="+mn-ea"/>
            </a:endParaRPr>
          </a:p>
          <a:p>
            <a:pPr marL="0" indent="0" algn="just" fontAlgn="base">
              <a:lnSpc>
                <a:spcPct val="160000"/>
              </a:lnSpc>
              <a:spcBef>
                <a:spcPts val="0"/>
              </a:spcBef>
              <a:buNone/>
              <a:tabLst>
                <a:tab pos="6120130" algn="r"/>
              </a:tabLst>
            </a:pPr>
            <a:r>
              <a:rPr lang="en-US" altLang="ko-KR" sz="19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Ⅲ. </a:t>
            </a:r>
            <a:r>
              <a:rPr lang="ko-KR" altLang="en-US" sz="19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기타사항</a:t>
            </a:r>
            <a:r>
              <a:rPr lang="en-US" altLang="ko-KR" sz="19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9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선택</a:t>
            </a:r>
            <a:r>
              <a:rPr lang="ko-KR" altLang="en-US" sz="1900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사항</a:t>
            </a:r>
            <a:r>
              <a:rPr lang="en-US" altLang="ko-KR" sz="1900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0" indent="0" algn="just" fontAlgn="base">
              <a:lnSpc>
                <a:spcPct val="160000"/>
              </a:lnSpc>
              <a:spcBef>
                <a:spcPts val="0"/>
              </a:spcBef>
              <a:buNone/>
              <a:tabLst>
                <a:tab pos="6120130" algn="r"/>
              </a:tabLst>
            </a:pPr>
            <a:r>
              <a:rPr lang="en-US" altLang="ko-KR" sz="1900" kern="0" spc="0" dirty="0">
                <a:solidFill>
                  <a:srgbClr val="000000"/>
                </a:solidFill>
                <a:effectLst/>
                <a:latin typeface="+mn-ea"/>
              </a:rPr>
              <a:t> 1. </a:t>
            </a:r>
            <a:r>
              <a:rPr lang="ko-KR" altLang="en-US" sz="1900" kern="0" dirty="0">
                <a:solidFill>
                  <a:srgbClr val="000000"/>
                </a:solidFill>
                <a:latin typeface="+mn-ea"/>
              </a:rPr>
              <a:t>추가 제안 내용</a:t>
            </a:r>
            <a:endParaRPr lang="en-US" altLang="ko-KR" sz="1900" kern="0" spc="0" dirty="0">
              <a:solidFill>
                <a:srgbClr val="000000"/>
              </a:solidFill>
              <a:effectLst/>
              <a:latin typeface="+mn-ea"/>
            </a:endParaRPr>
          </a:p>
          <a:p>
            <a:pPr marL="0" indent="0" algn="just" fontAlgn="base">
              <a:lnSpc>
                <a:spcPct val="160000"/>
              </a:lnSpc>
              <a:spcBef>
                <a:spcPts val="0"/>
              </a:spcBef>
              <a:buNone/>
              <a:tabLst>
                <a:tab pos="6120130" algn="r"/>
              </a:tabLst>
            </a:pPr>
            <a:endParaRPr lang="en-US" altLang="ko-KR" sz="1900" kern="0" spc="0" dirty="0">
              <a:solidFill>
                <a:srgbClr val="000000"/>
              </a:solidFill>
              <a:effectLst/>
              <a:latin typeface="+mn-ea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5FB028A2-85A3-40AC-A797-1258A1270B49}"/>
              </a:ext>
            </a:extLst>
          </p:cNvPr>
          <p:cNvCxnSpPr>
            <a:cxnSpLocks/>
          </p:cNvCxnSpPr>
          <p:nvPr/>
        </p:nvCxnSpPr>
        <p:spPr>
          <a:xfrm>
            <a:off x="735062" y="1291081"/>
            <a:ext cx="9221689" cy="0"/>
          </a:xfrm>
          <a:prstGeom prst="line">
            <a:avLst/>
          </a:prstGeom>
          <a:ln w="31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4118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>
            <a:extLst>
              <a:ext uri="{FF2B5EF4-FFF2-40B4-BE49-F238E27FC236}">
                <a16:creationId xmlns:a16="http://schemas.microsoft.com/office/drawing/2014/main" id="{0F9A0A7A-ED9E-436D-B112-ECA5A41B7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964403"/>
          </a:xfrm>
        </p:spPr>
        <p:txBody>
          <a:bodyPr>
            <a:normAutofit/>
          </a:bodyPr>
          <a:lstStyle/>
          <a:p>
            <a:r>
              <a:rPr lang="en-US" altLang="ko-KR" sz="3500" b="1" dirty="0">
                <a:latin typeface="+mj-ea"/>
              </a:rPr>
              <a:t>Ⅰ. </a:t>
            </a:r>
            <a:r>
              <a:rPr lang="ko-KR" altLang="en-US" sz="3500" b="1" dirty="0">
                <a:latin typeface="+mj-ea"/>
              </a:rPr>
              <a:t>기획 제안 </a:t>
            </a:r>
            <a:r>
              <a:rPr lang="en-US" altLang="ko-KR" sz="3500" b="1" dirty="0">
                <a:latin typeface="+mj-ea"/>
              </a:rPr>
              <a:t>- 1. </a:t>
            </a:r>
            <a:r>
              <a:rPr lang="ko-KR" altLang="en-US" sz="3500" b="1" dirty="0">
                <a:latin typeface="+mj-ea"/>
              </a:rPr>
              <a:t>제안 개요</a:t>
            </a:r>
            <a:endParaRPr lang="ko-KR" altLang="en-US" sz="3500" b="1" dirty="0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3088567-E570-4E14-882F-69D2A1002A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062" y="1562013"/>
            <a:ext cx="9221689" cy="5595177"/>
          </a:xfrm>
        </p:spPr>
        <p:txBody>
          <a:bodyPr>
            <a:norm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6120130" algn="r"/>
              </a:tabLst>
            </a:pPr>
            <a:r>
              <a:rPr lang="en-US" altLang="ko-KR" sz="1900" b="1" kern="0" spc="0" dirty="0">
                <a:solidFill>
                  <a:srgbClr val="000000"/>
                </a:solidFill>
                <a:effectLst/>
                <a:latin typeface="+mn-ea"/>
              </a:rPr>
              <a:t>1. </a:t>
            </a:r>
            <a:r>
              <a:rPr lang="ko-KR" altLang="en-US" sz="1900" b="1" kern="0" dirty="0">
                <a:solidFill>
                  <a:srgbClr val="000000"/>
                </a:solidFill>
                <a:latin typeface="+mn-ea"/>
              </a:rPr>
              <a:t>목표 및 의의 </a:t>
            </a:r>
            <a:endParaRPr lang="en-US" altLang="ko-KR" sz="1900" b="1" kern="0" dirty="0">
              <a:solidFill>
                <a:srgbClr val="000000"/>
              </a:solidFill>
              <a:latin typeface="+mn-ea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6120130" algn="r"/>
              </a:tabLst>
            </a:pPr>
            <a:r>
              <a:rPr lang="en-US" altLang="ko-KR" sz="1800" kern="0" spc="0" dirty="0">
                <a:solidFill>
                  <a:srgbClr val="000000"/>
                </a:solidFill>
                <a:effectLst/>
                <a:latin typeface="+mn-ea"/>
              </a:rPr>
              <a:t>  - 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6120130" algn="r"/>
              </a:tabLst>
            </a:pPr>
            <a:r>
              <a:rPr lang="en-US" altLang="ko-KR" sz="1800" kern="0" spc="0" dirty="0">
                <a:solidFill>
                  <a:srgbClr val="000000"/>
                </a:solidFill>
                <a:effectLst/>
                <a:latin typeface="+mn-ea"/>
              </a:rPr>
              <a:t>  - 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6120130" algn="r"/>
              </a:tabLst>
            </a:pPr>
            <a:r>
              <a:rPr lang="en-US" altLang="ko-KR" sz="1000" kern="0" spc="0" dirty="0">
                <a:solidFill>
                  <a:srgbClr val="000000"/>
                </a:solidFill>
                <a:effectLst/>
                <a:latin typeface="+mn-ea"/>
              </a:rPr>
              <a:t>  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6120130" algn="r"/>
              </a:tabLst>
            </a:pPr>
            <a:r>
              <a:rPr lang="en-US" altLang="ko-KR" sz="1900" b="1" kern="0" spc="0" dirty="0">
                <a:solidFill>
                  <a:srgbClr val="000000"/>
                </a:solidFill>
                <a:effectLst/>
                <a:latin typeface="+mn-ea"/>
              </a:rPr>
              <a:t>2. </a:t>
            </a:r>
            <a:r>
              <a:rPr lang="ko-KR" altLang="en-US" sz="1900" b="1" kern="0" dirty="0">
                <a:solidFill>
                  <a:srgbClr val="000000"/>
                </a:solidFill>
                <a:latin typeface="+mn-ea"/>
              </a:rPr>
              <a:t>디자인 개선 추진 전략</a:t>
            </a:r>
            <a:endParaRPr lang="en-US" altLang="ko-KR" sz="1900" b="1" kern="0" dirty="0">
              <a:solidFill>
                <a:srgbClr val="000000"/>
              </a:solidFill>
              <a:latin typeface="+mn-ea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6120130" algn="r"/>
              </a:tabLst>
            </a:pPr>
            <a:r>
              <a:rPr lang="en-US" altLang="ko-KR" sz="2000" kern="0" spc="0" dirty="0">
                <a:solidFill>
                  <a:srgbClr val="000000"/>
                </a:solidFill>
                <a:effectLst/>
                <a:latin typeface="+mn-ea"/>
              </a:rPr>
              <a:t>  - 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6120130" algn="r"/>
              </a:tabLst>
            </a:pPr>
            <a:r>
              <a:rPr lang="en-US" altLang="ko-KR" sz="2000" kern="0" spc="0" dirty="0">
                <a:solidFill>
                  <a:srgbClr val="000000"/>
                </a:solidFill>
                <a:effectLst/>
                <a:latin typeface="+mn-ea"/>
              </a:rPr>
              <a:t>  -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6120130" algn="r"/>
              </a:tabLst>
            </a:pPr>
            <a:r>
              <a:rPr lang="en-US" altLang="ko-KR" sz="2000" kern="0" spc="0" dirty="0">
                <a:solidFill>
                  <a:srgbClr val="000000"/>
                </a:solidFill>
                <a:effectLst/>
                <a:latin typeface="+mn-ea"/>
              </a:rPr>
              <a:t> </a:t>
            </a: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+mn-ea"/>
              </a:rPr>
              <a:t> </a:t>
            </a:r>
            <a:endParaRPr lang="en-US" altLang="ko-KR" sz="1900" kern="0" spc="0" dirty="0">
              <a:solidFill>
                <a:srgbClr val="000000"/>
              </a:solidFill>
              <a:effectLst/>
              <a:latin typeface="+mn-ea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6120130" algn="r"/>
              </a:tabLst>
            </a:pPr>
            <a:r>
              <a:rPr lang="en-US" altLang="ko-KR" sz="1900" b="1" kern="0" dirty="0">
                <a:solidFill>
                  <a:srgbClr val="000000"/>
                </a:solidFill>
                <a:latin typeface="+mn-ea"/>
              </a:rPr>
              <a:t>3</a:t>
            </a:r>
            <a:r>
              <a:rPr lang="en-US" altLang="ko-KR" sz="1900" b="1" kern="0" spc="0" dirty="0">
                <a:solidFill>
                  <a:srgbClr val="000000"/>
                </a:solidFill>
                <a:effectLst/>
                <a:latin typeface="+mn-ea"/>
              </a:rPr>
              <a:t>. </a:t>
            </a:r>
            <a:r>
              <a:rPr lang="ko-KR" altLang="en-US" sz="1900" b="1" kern="0" dirty="0">
                <a:solidFill>
                  <a:srgbClr val="000000"/>
                </a:solidFill>
                <a:latin typeface="+mn-ea"/>
              </a:rPr>
              <a:t>기대 효과</a:t>
            </a:r>
            <a:endParaRPr lang="en-US" altLang="ko-KR" sz="1900" b="1" kern="0" dirty="0">
              <a:solidFill>
                <a:srgbClr val="000000"/>
              </a:solidFill>
              <a:latin typeface="+mn-ea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6120130" algn="r"/>
              </a:tabLst>
            </a:pPr>
            <a:r>
              <a:rPr lang="en-US" altLang="ko-KR" sz="2000" kern="0" spc="0" dirty="0">
                <a:solidFill>
                  <a:srgbClr val="000000"/>
                </a:solidFill>
                <a:effectLst/>
                <a:latin typeface="+mn-ea"/>
              </a:rPr>
              <a:t>  - 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6120130" algn="r"/>
              </a:tabLst>
            </a:pPr>
            <a:r>
              <a:rPr lang="en-US" altLang="ko-KR" sz="2000" kern="0" spc="0" dirty="0">
                <a:solidFill>
                  <a:srgbClr val="000000"/>
                </a:solidFill>
                <a:effectLst/>
                <a:latin typeface="+mn-ea"/>
              </a:rPr>
              <a:t>  - </a:t>
            </a:r>
            <a:endParaRPr lang="en-US" altLang="ko-KR" sz="1900" kern="0" spc="0" dirty="0">
              <a:solidFill>
                <a:srgbClr val="000000"/>
              </a:solidFill>
              <a:effectLst/>
              <a:latin typeface="+mn-ea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5FB028A2-85A3-40AC-A797-1258A1270B49}"/>
              </a:ext>
            </a:extLst>
          </p:cNvPr>
          <p:cNvCxnSpPr>
            <a:cxnSpLocks/>
          </p:cNvCxnSpPr>
          <p:nvPr/>
        </p:nvCxnSpPr>
        <p:spPr>
          <a:xfrm>
            <a:off x="735062" y="1291081"/>
            <a:ext cx="9221689" cy="0"/>
          </a:xfrm>
          <a:prstGeom prst="line">
            <a:avLst/>
          </a:prstGeom>
          <a:ln w="31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1504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>
            <a:extLst>
              <a:ext uri="{FF2B5EF4-FFF2-40B4-BE49-F238E27FC236}">
                <a16:creationId xmlns:a16="http://schemas.microsoft.com/office/drawing/2014/main" id="{0F9A0A7A-ED9E-436D-B112-ECA5A41B7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964403"/>
          </a:xfrm>
        </p:spPr>
        <p:txBody>
          <a:bodyPr>
            <a:normAutofit/>
          </a:bodyPr>
          <a:lstStyle/>
          <a:p>
            <a:r>
              <a:rPr lang="en-US" altLang="ko-KR" sz="3500" b="1" dirty="0">
                <a:latin typeface="+mj-ea"/>
              </a:rPr>
              <a:t>Ⅰ. </a:t>
            </a:r>
            <a:r>
              <a:rPr lang="ko-KR" altLang="en-US" sz="3500" b="1" dirty="0">
                <a:latin typeface="+mj-ea"/>
              </a:rPr>
              <a:t>기획 제안 </a:t>
            </a:r>
            <a:r>
              <a:rPr lang="en-US" altLang="ko-KR" sz="3500" b="1" dirty="0">
                <a:latin typeface="+mj-ea"/>
              </a:rPr>
              <a:t>- 2. </a:t>
            </a:r>
            <a:r>
              <a:rPr lang="ko-KR" altLang="en-US" sz="3500" b="1" dirty="0">
                <a:latin typeface="+mj-ea"/>
              </a:rPr>
              <a:t>제안 내용</a:t>
            </a:r>
            <a:endParaRPr lang="ko-KR" altLang="en-US" sz="3500" b="1" dirty="0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3088567-E570-4E14-882F-69D2A1002A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062" y="1562013"/>
            <a:ext cx="9221689" cy="5595177"/>
          </a:xfrm>
        </p:spPr>
        <p:txBody>
          <a:bodyPr>
            <a:norm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6120130" algn="r"/>
              </a:tabLst>
            </a:pPr>
            <a:r>
              <a:rPr lang="en-US" altLang="ko-KR" sz="1900" b="1" kern="0" spc="0" dirty="0">
                <a:solidFill>
                  <a:srgbClr val="000000"/>
                </a:solidFill>
                <a:effectLst/>
                <a:latin typeface="+mn-ea"/>
              </a:rPr>
              <a:t>1. </a:t>
            </a:r>
            <a:r>
              <a:rPr lang="ko-KR" altLang="en-US" sz="1900" b="1" kern="0" dirty="0">
                <a:solidFill>
                  <a:srgbClr val="000000"/>
                </a:solidFill>
                <a:latin typeface="+mn-ea"/>
              </a:rPr>
              <a:t>주민등록증 디자인 추진 기획</a:t>
            </a:r>
            <a:endParaRPr lang="en-US" altLang="ko-KR" sz="1900" b="1" kern="0" dirty="0">
              <a:solidFill>
                <a:srgbClr val="000000"/>
              </a:solidFill>
              <a:latin typeface="+mn-ea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6120130" algn="r"/>
              </a:tabLst>
            </a:pPr>
            <a:r>
              <a:rPr lang="en-US" altLang="ko-KR" sz="1800" kern="0" spc="0" dirty="0">
                <a:solidFill>
                  <a:srgbClr val="000000"/>
                </a:solidFill>
                <a:effectLst/>
                <a:latin typeface="+mn-ea"/>
              </a:rPr>
              <a:t>  - </a:t>
            </a:r>
            <a:r>
              <a:rPr lang="ko-KR" altLang="en-US" sz="1800" kern="0" spc="0" dirty="0">
                <a:solidFill>
                  <a:srgbClr val="000000"/>
                </a:solidFill>
                <a:effectLst/>
                <a:latin typeface="+mn-ea"/>
              </a:rPr>
              <a:t>기본 요소에 관한 현황 분석 및 디자인 개선 방향 제안 작성</a:t>
            </a:r>
            <a:endParaRPr lang="en-US" altLang="ko-KR" sz="1800" kern="0" spc="0" dirty="0">
              <a:solidFill>
                <a:srgbClr val="000000"/>
              </a:solidFill>
              <a:effectLst/>
              <a:latin typeface="+mn-ea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6120130" algn="r"/>
              </a:tabLst>
            </a:pPr>
            <a:r>
              <a:rPr lang="en-US" altLang="ko-KR" sz="1800" kern="0" spc="0" dirty="0">
                <a:solidFill>
                  <a:srgbClr val="000000"/>
                </a:solidFill>
                <a:effectLst/>
                <a:latin typeface="+mn-ea"/>
              </a:rPr>
              <a:t>  - 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6120130" algn="r"/>
              </a:tabLst>
            </a:pPr>
            <a:r>
              <a:rPr lang="en-US" altLang="ko-KR" sz="1800" kern="0" dirty="0">
                <a:solidFill>
                  <a:srgbClr val="000000"/>
                </a:solidFill>
                <a:latin typeface="+mn-ea"/>
              </a:rPr>
              <a:t>  </a:t>
            </a:r>
            <a:r>
              <a:rPr lang="en-US" altLang="ko-KR" sz="1800" kern="0" spc="0" dirty="0">
                <a:solidFill>
                  <a:srgbClr val="000000"/>
                </a:solidFill>
                <a:effectLst/>
                <a:latin typeface="+mn-ea"/>
              </a:rPr>
              <a:t>-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6120130" algn="r"/>
              </a:tabLst>
            </a:pPr>
            <a:r>
              <a:rPr lang="en-US" altLang="ko-KR" sz="1800" kern="0" dirty="0">
                <a:solidFill>
                  <a:srgbClr val="000000"/>
                </a:solidFill>
                <a:latin typeface="+mn-ea"/>
              </a:rPr>
              <a:t>  </a:t>
            </a:r>
            <a:r>
              <a:rPr lang="en-US" altLang="ko-KR" sz="1800" kern="0" spc="0" dirty="0">
                <a:solidFill>
                  <a:srgbClr val="000000"/>
                </a:solidFill>
                <a:effectLst/>
                <a:latin typeface="+mn-ea"/>
              </a:rPr>
              <a:t>-</a:t>
            </a: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5FB028A2-85A3-40AC-A797-1258A1270B49}"/>
              </a:ext>
            </a:extLst>
          </p:cNvPr>
          <p:cNvCxnSpPr>
            <a:cxnSpLocks/>
          </p:cNvCxnSpPr>
          <p:nvPr/>
        </p:nvCxnSpPr>
        <p:spPr>
          <a:xfrm>
            <a:off x="735062" y="1291081"/>
            <a:ext cx="9221689" cy="0"/>
          </a:xfrm>
          <a:prstGeom prst="line">
            <a:avLst/>
          </a:prstGeom>
          <a:ln w="31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3263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>
            <a:extLst>
              <a:ext uri="{FF2B5EF4-FFF2-40B4-BE49-F238E27FC236}">
                <a16:creationId xmlns:a16="http://schemas.microsoft.com/office/drawing/2014/main" id="{0F9A0A7A-ED9E-436D-B112-ECA5A41B7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964403"/>
          </a:xfrm>
        </p:spPr>
        <p:txBody>
          <a:bodyPr>
            <a:normAutofit/>
          </a:bodyPr>
          <a:lstStyle/>
          <a:p>
            <a:r>
              <a:rPr lang="en-US" altLang="ko-KR" sz="3500" b="1" dirty="0">
                <a:latin typeface="+mj-ea"/>
              </a:rPr>
              <a:t>Ⅱ. </a:t>
            </a:r>
            <a:r>
              <a:rPr lang="ko-KR" altLang="en-US" sz="3500" b="1" dirty="0">
                <a:latin typeface="+mj-ea"/>
              </a:rPr>
              <a:t>수행 계획 </a:t>
            </a:r>
            <a:r>
              <a:rPr lang="en-US" altLang="ko-KR" sz="3500" b="1" dirty="0">
                <a:latin typeface="+mj-ea"/>
              </a:rPr>
              <a:t>- 1. </a:t>
            </a:r>
            <a:r>
              <a:rPr lang="ko-KR" altLang="en-US" sz="3500" b="1" dirty="0">
                <a:latin typeface="+mj-ea"/>
              </a:rPr>
              <a:t>수행계획</a:t>
            </a:r>
            <a:endParaRPr lang="ko-KR" altLang="en-US" sz="3500" b="1" dirty="0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3088567-E570-4E14-882F-69D2A1002A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062" y="1562013"/>
            <a:ext cx="9221689" cy="5595177"/>
          </a:xfrm>
        </p:spPr>
        <p:txBody>
          <a:bodyPr>
            <a:norm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6120130" algn="r"/>
              </a:tabLst>
            </a:pPr>
            <a:r>
              <a:rPr lang="en-US" altLang="ko-KR" sz="1900" b="1" kern="0" spc="0" dirty="0">
                <a:solidFill>
                  <a:srgbClr val="000000"/>
                </a:solidFill>
                <a:effectLst/>
                <a:latin typeface="+mn-ea"/>
              </a:rPr>
              <a:t>1. </a:t>
            </a:r>
            <a:r>
              <a:rPr lang="ko-KR" altLang="en-US" sz="1900" b="1" kern="0" dirty="0">
                <a:solidFill>
                  <a:srgbClr val="000000"/>
                </a:solidFill>
                <a:latin typeface="+mn-ea"/>
              </a:rPr>
              <a:t>수행 체계</a:t>
            </a:r>
            <a:endParaRPr lang="en-US" altLang="ko-KR" sz="1900" b="1" kern="0" dirty="0">
              <a:solidFill>
                <a:srgbClr val="000000"/>
              </a:solidFill>
              <a:latin typeface="+mn-ea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6120130" algn="r"/>
              </a:tabLst>
            </a:pPr>
            <a:r>
              <a:rPr lang="en-US" altLang="ko-KR" sz="1800" kern="0" spc="0" dirty="0">
                <a:solidFill>
                  <a:srgbClr val="000000"/>
                </a:solidFill>
                <a:effectLst/>
                <a:latin typeface="+mn-ea"/>
              </a:rPr>
              <a:t>  - 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6120130" algn="r"/>
              </a:tabLst>
            </a:pPr>
            <a:r>
              <a:rPr lang="en-US" altLang="ko-KR" sz="1800" kern="0" dirty="0">
                <a:solidFill>
                  <a:srgbClr val="000000"/>
                </a:solidFill>
                <a:latin typeface="+mn-ea"/>
              </a:rPr>
              <a:t>  </a:t>
            </a:r>
            <a:r>
              <a:rPr lang="en-US" altLang="ko-KR" sz="1800" kern="0" spc="0" dirty="0">
                <a:solidFill>
                  <a:srgbClr val="000000"/>
                </a:solidFill>
                <a:effectLst/>
                <a:latin typeface="+mn-ea"/>
              </a:rPr>
              <a:t>-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6120130" algn="r"/>
              </a:tabLst>
            </a:pPr>
            <a:r>
              <a:rPr lang="en-US" altLang="ko-KR" sz="1800" kern="0" dirty="0">
                <a:solidFill>
                  <a:srgbClr val="000000"/>
                </a:solidFill>
                <a:latin typeface="+mn-ea"/>
              </a:rPr>
              <a:t>  </a:t>
            </a:r>
            <a:r>
              <a:rPr lang="en-US" altLang="ko-KR" sz="1800" kern="0" spc="0" dirty="0">
                <a:solidFill>
                  <a:srgbClr val="000000"/>
                </a:solidFill>
                <a:effectLst/>
                <a:latin typeface="+mn-ea"/>
              </a:rPr>
              <a:t>-</a:t>
            </a:r>
            <a:endParaRPr lang="en-US" altLang="ko-KR" sz="1900" kern="0" spc="0" dirty="0">
              <a:solidFill>
                <a:srgbClr val="000000"/>
              </a:solidFill>
              <a:effectLst/>
              <a:latin typeface="+mn-ea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5FB028A2-85A3-40AC-A797-1258A1270B49}"/>
              </a:ext>
            </a:extLst>
          </p:cNvPr>
          <p:cNvCxnSpPr>
            <a:cxnSpLocks/>
          </p:cNvCxnSpPr>
          <p:nvPr/>
        </p:nvCxnSpPr>
        <p:spPr>
          <a:xfrm>
            <a:off x="735062" y="1291081"/>
            <a:ext cx="9221689" cy="0"/>
          </a:xfrm>
          <a:prstGeom prst="line">
            <a:avLst/>
          </a:prstGeom>
          <a:ln w="31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36423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>
            <a:extLst>
              <a:ext uri="{FF2B5EF4-FFF2-40B4-BE49-F238E27FC236}">
                <a16:creationId xmlns:a16="http://schemas.microsoft.com/office/drawing/2014/main" id="{0F9A0A7A-ED9E-436D-B112-ECA5A41B7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964403"/>
          </a:xfrm>
        </p:spPr>
        <p:txBody>
          <a:bodyPr>
            <a:normAutofit/>
          </a:bodyPr>
          <a:lstStyle/>
          <a:p>
            <a:r>
              <a:rPr lang="en-US" altLang="ko-KR" sz="3500" b="1" dirty="0">
                <a:latin typeface="+mj-ea"/>
              </a:rPr>
              <a:t>Ⅱ. </a:t>
            </a:r>
            <a:r>
              <a:rPr lang="ko-KR" altLang="en-US" sz="3500" b="1" dirty="0">
                <a:latin typeface="+mj-ea"/>
              </a:rPr>
              <a:t>수행 계획 </a:t>
            </a:r>
            <a:r>
              <a:rPr lang="en-US" altLang="ko-KR" sz="3500" b="1" dirty="0">
                <a:latin typeface="+mj-ea"/>
              </a:rPr>
              <a:t>- 2. </a:t>
            </a:r>
            <a:r>
              <a:rPr lang="ko-KR" altLang="en-US" sz="3500" b="1" dirty="0">
                <a:latin typeface="+mj-ea"/>
              </a:rPr>
              <a:t>수행</a:t>
            </a:r>
            <a:r>
              <a:rPr lang="en-US" altLang="ko-KR" sz="3500" b="1" dirty="0">
                <a:latin typeface="+mj-ea"/>
              </a:rPr>
              <a:t> </a:t>
            </a:r>
            <a:r>
              <a:rPr lang="ko-KR" altLang="en-US" sz="3500" b="1" dirty="0">
                <a:latin typeface="+mj-ea"/>
              </a:rPr>
              <a:t>경력</a:t>
            </a:r>
            <a:endParaRPr lang="ko-KR" altLang="en-US" sz="3500" b="1" dirty="0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3088567-E570-4E14-882F-69D2A1002A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062" y="1562013"/>
            <a:ext cx="9221689" cy="5595177"/>
          </a:xfrm>
        </p:spPr>
        <p:txBody>
          <a:bodyPr>
            <a:norm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6120130" algn="r"/>
              </a:tabLst>
            </a:pPr>
            <a:r>
              <a:rPr lang="en-US" altLang="ko-KR" sz="1900" b="1" kern="0" spc="0" dirty="0">
                <a:solidFill>
                  <a:srgbClr val="000000"/>
                </a:solidFill>
                <a:effectLst/>
                <a:latin typeface="+mn-ea"/>
              </a:rPr>
              <a:t>2. </a:t>
            </a:r>
            <a:r>
              <a:rPr lang="ko-KR" altLang="en-US" sz="1900" b="1" kern="0" dirty="0">
                <a:solidFill>
                  <a:srgbClr val="000000"/>
                </a:solidFill>
                <a:latin typeface="+mn-ea"/>
              </a:rPr>
              <a:t>수행 경력</a:t>
            </a:r>
            <a:endParaRPr lang="en-US" altLang="ko-KR" sz="1900" b="1" kern="0" dirty="0">
              <a:solidFill>
                <a:srgbClr val="000000"/>
              </a:solidFill>
              <a:latin typeface="+mn-ea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6120130" algn="r"/>
              </a:tabLst>
            </a:pPr>
            <a:r>
              <a:rPr lang="en-US" altLang="ko-KR" sz="1800" kern="0" spc="0" dirty="0">
                <a:solidFill>
                  <a:srgbClr val="000000"/>
                </a:solidFill>
                <a:effectLst/>
                <a:latin typeface="+mn-ea"/>
              </a:rPr>
              <a:t>  - 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6120130" algn="r"/>
              </a:tabLst>
            </a:pPr>
            <a:r>
              <a:rPr lang="en-US" altLang="ko-KR" sz="1800" kern="0" dirty="0">
                <a:solidFill>
                  <a:srgbClr val="000000"/>
                </a:solidFill>
                <a:latin typeface="+mn-ea"/>
              </a:rPr>
              <a:t>  </a:t>
            </a:r>
            <a:r>
              <a:rPr lang="en-US" altLang="ko-KR" sz="1800" kern="0" spc="0" dirty="0">
                <a:solidFill>
                  <a:srgbClr val="000000"/>
                </a:solidFill>
                <a:effectLst/>
                <a:latin typeface="+mn-ea"/>
              </a:rPr>
              <a:t>-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6120130" algn="r"/>
              </a:tabLst>
            </a:pPr>
            <a:r>
              <a:rPr lang="en-US" altLang="ko-KR" sz="1800" kern="0" dirty="0">
                <a:solidFill>
                  <a:srgbClr val="000000"/>
                </a:solidFill>
                <a:latin typeface="+mn-ea"/>
              </a:rPr>
              <a:t>  </a:t>
            </a:r>
            <a:r>
              <a:rPr lang="en-US" altLang="ko-KR" sz="1800" kern="0" spc="0" dirty="0">
                <a:solidFill>
                  <a:srgbClr val="000000"/>
                </a:solidFill>
                <a:effectLst/>
                <a:latin typeface="+mn-ea"/>
              </a:rPr>
              <a:t>-</a:t>
            </a:r>
            <a:endParaRPr lang="en-US" altLang="ko-KR" sz="1900" kern="0" spc="0" dirty="0">
              <a:solidFill>
                <a:srgbClr val="000000"/>
              </a:solidFill>
              <a:effectLst/>
              <a:latin typeface="+mn-ea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5FB028A2-85A3-40AC-A797-1258A1270B49}"/>
              </a:ext>
            </a:extLst>
          </p:cNvPr>
          <p:cNvCxnSpPr>
            <a:cxnSpLocks/>
          </p:cNvCxnSpPr>
          <p:nvPr/>
        </p:nvCxnSpPr>
        <p:spPr>
          <a:xfrm>
            <a:off x="735062" y="1291081"/>
            <a:ext cx="9221689" cy="0"/>
          </a:xfrm>
          <a:prstGeom prst="line">
            <a:avLst/>
          </a:prstGeom>
          <a:ln w="31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655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183</TotalTime>
  <Words>189</Words>
  <Application>Microsoft Office PowerPoint</Application>
  <PresentationFormat>사용자 지정</PresentationFormat>
  <Paragraphs>43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맑은 고딕</vt:lpstr>
      <vt:lpstr>함초롬바탕</vt:lpstr>
      <vt:lpstr>Arial</vt:lpstr>
      <vt:lpstr>Calibri</vt:lpstr>
      <vt:lpstr>Calibri Light</vt:lpstr>
      <vt:lpstr>Office 테마</vt:lpstr>
      <vt:lpstr>주민등록증 디자인  개선 기 획 안</vt:lpstr>
      <vt:lpstr>목차</vt:lpstr>
      <vt:lpstr>Ⅰ. 기획 제안 - 1. 제안 개요</vt:lpstr>
      <vt:lpstr>Ⅰ. 기획 제안 - 2. 제안 내용</vt:lpstr>
      <vt:lpstr>Ⅱ. 수행 계획 - 1. 수행계획</vt:lpstr>
      <vt:lpstr>Ⅱ. 수행 계획 - 2. 수행 경력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KCDF</dc:creator>
  <cp:lastModifiedBy>KCDF</cp:lastModifiedBy>
  <cp:revision>59</cp:revision>
  <cp:lastPrinted>2024-10-23T04:27:41Z</cp:lastPrinted>
  <dcterms:created xsi:type="dcterms:W3CDTF">2024-10-15T04:50:50Z</dcterms:created>
  <dcterms:modified xsi:type="dcterms:W3CDTF">2024-10-26T08:20:57Z</dcterms:modified>
</cp:coreProperties>
</file>