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70" r:id="rId3"/>
    <p:sldId id="359" r:id="rId4"/>
    <p:sldId id="371" r:id="rId5"/>
    <p:sldId id="265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414B"/>
    <a:srgbClr val="CCFFFF"/>
    <a:srgbClr val="016CB7"/>
    <a:srgbClr val="B91D66"/>
    <a:srgbClr val="039B42"/>
    <a:srgbClr val="B8AB98"/>
    <a:srgbClr val="A38787"/>
    <a:srgbClr val="99CCFF"/>
    <a:srgbClr val="100911"/>
    <a:srgbClr val="120C0E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434" y="54"/>
      </p:cViewPr>
      <p:guideLst>
        <p:guide orient="horz" pos="213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A3DDA-DC34-4860-B6CC-009B3C1518B9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4453-8C27-4611-AD1E-591E597E33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13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A3DDA-DC34-4860-B6CC-009B3C1518B9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4453-8C27-4611-AD1E-591E597E33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6096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A3DDA-DC34-4860-B6CC-009B3C1518B9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4453-8C27-4611-AD1E-591E597E33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1736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A3DDA-DC34-4860-B6CC-009B3C1518B9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4453-8C27-4611-AD1E-591E597E33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095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A3DDA-DC34-4860-B6CC-009B3C1518B9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4453-8C27-4611-AD1E-591E597E33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6784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A3DDA-DC34-4860-B6CC-009B3C1518B9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4453-8C27-4611-AD1E-591E597E33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3546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>
            <a:extLst>
              <a:ext uri="{FF2B5EF4-FFF2-40B4-BE49-F238E27FC236}">
                <a16:creationId xmlns:a16="http://schemas.microsoft.com/office/drawing/2014/main" id="{D384099D-CC30-4DB0-AE04-5E4CD3B707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59040" y="6570726"/>
            <a:ext cx="1584960" cy="287274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25769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A3DDA-DC34-4860-B6CC-009B3C1518B9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4453-8C27-4611-AD1E-591E597E33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5852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A3DDA-DC34-4860-B6CC-009B3C1518B9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4453-8C27-4611-AD1E-591E597E33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0625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A3DDA-DC34-4860-B6CC-009B3C1518B9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4453-8C27-4611-AD1E-591E597E33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9635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A3DDA-DC34-4860-B6CC-009B3C1518B9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34453-8C27-4611-AD1E-591E597E33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4639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A3DDA-DC34-4860-B6CC-009B3C1518B9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34453-8C27-4611-AD1E-591E597E33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443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E7C008A-A3BF-4CAD-A396-F175C63137CE}"/>
              </a:ext>
            </a:extLst>
          </p:cNvPr>
          <p:cNvSpPr txBox="1"/>
          <p:nvPr/>
        </p:nvSpPr>
        <p:spPr>
          <a:xfrm>
            <a:off x="1807911" y="1957653"/>
            <a:ext cx="5545108" cy="11721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en-US" altLang="ko-KR" sz="25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2025 </a:t>
            </a:r>
            <a:r>
              <a:rPr lang="ko-KR" altLang="en-US" sz="25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한국공예 해외유통망 개척 공모</a:t>
            </a:r>
            <a:endParaRPr lang="en-US" altLang="ko-KR" sz="2500" b="1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 algn="ctr" fontAlgn="base">
              <a:lnSpc>
                <a:spcPct val="150000"/>
              </a:lnSpc>
            </a:pPr>
            <a:r>
              <a:rPr lang="ko-KR" altLang="en-US" sz="25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출품작 소개서</a:t>
            </a:r>
            <a:endParaRPr lang="en-US" altLang="ko-KR" sz="2500" b="1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5B293E3F-F620-4430-9746-F8B530B855F5}"/>
              </a:ext>
            </a:extLst>
          </p:cNvPr>
          <p:cNvCxnSpPr/>
          <p:nvPr/>
        </p:nvCxnSpPr>
        <p:spPr>
          <a:xfrm>
            <a:off x="1696448" y="1424554"/>
            <a:ext cx="857250" cy="0"/>
          </a:xfrm>
          <a:prstGeom prst="line">
            <a:avLst/>
          </a:prstGeom>
          <a:ln w="76200">
            <a:solidFill>
              <a:srgbClr val="4341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0C1B59CF-526A-421C-BC0E-CA8BE15A16EC}"/>
              </a:ext>
            </a:extLst>
          </p:cNvPr>
          <p:cNvCxnSpPr/>
          <p:nvPr/>
        </p:nvCxnSpPr>
        <p:spPr>
          <a:xfrm>
            <a:off x="6605853" y="3762136"/>
            <a:ext cx="857250" cy="0"/>
          </a:xfrm>
          <a:prstGeom prst="line">
            <a:avLst/>
          </a:prstGeom>
          <a:ln w="76200">
            <a:solidFill>
              <a:srgbClr val="4341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D1303DC4-69F1-4527-ACFC-FA1174D9295B}"/>
              </a:ext>
            </a:extLst>
          </p:cNvPr>
          <p:cNvSpPr txBox="1"/>
          <p:nvPr/>
        </p:nvSpPr>
        <p:spPr>
          <a:xfrm>
            <a:off x="5489114" y="4546021"/>
            <a:ext cx="2966018" cy="130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350" dirty="0">
                <a:solidFill>
                  <a:srgbClr val="43414B"/>
                </a:solidFill>
                <a:latin typeface="+mj-ea"/>
                <a:ea typeface="+mj-ea"/>
              </a:rPr>
              <a:t>제출일</a:t>
            </a:r>
            <a:r>
              <a:rPr lang="en-US" altLang="ko-KR" sz="1350" dirty="0">
                <a:solidFill>
                  <a:srgbClr val="43414B"/>
                </a:solidFill>
                <a:latin typeface="+mj-ea"/>
                <a:ea typeface="+mj-ea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ko-KR" altLang="en-US" sz="1350" dirty="0" err="1">
                <a:solidFill>
                  <a:srgbClr val="43414B"/>
                </a:solidFill>
                <a:latin typeface="+mj-ea"/>
                <a:ea typeface="+mj-ea"/>
              </a:rPr>
              <a:t>제출처</a:t>
            </a:r>
            <a:r>
              <a:rPr lang="en-US" altLang="ko-KR" sz="1350" dirty="0">
                <a:solidFill>
                  <a:srgbClr val="43414B"/>
                </a:solidFill>
                <a:latin typeface="+mj-ea"/>
                <a:ea typeface="+mj-ea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1350" dirty="0">
                <a:solidFill>
                  <a:srgbClr val="43414B"/>
                </a:solidFill>
                <a:latin typeface="+mj-ea"/>
                <a:ea typeface="+mj-ea"/>
              </a:rPr>
              <a:t>담당자</a:t>
            </a:r>
            <a:r>
              <a:rPr lang="en-US" altLang="ko-KR" sz="1350" dirty="0">
                <a:solidFill>
                  <a:srgbClr val="43414B"/>
                </a:solidFill>
                <a:latin typeface="+mj-ea"/>
                <a:ea typeface="+mj-ea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1350" dirty="0">
                <a:solidFill>
                  <a:srgbClr val="43414B"/>
                </a:solidFill>
                <a:latin typeface="+mj-ea"/>
                <a:ea typeface="+mj-ea"/>
              </a:rPr>
              <a:t>연락처</a:t>
            </a:r>
            <a:r>
              <a:rPr lang="en-US" altLang="ko-KR" sz="1350" dirty="0">
                <a:solidFill>
                  <a:srgbClr val="43414B"/>
                </a:solidFill>
                <a:latin typeface="+mj-ea"/>
                <a:ea typeface="+mj-ea"/>
              </a:rPr>
              <a:t>:        </a:t>
            </a:r>
            <a:endParaRPr lang="ko-KR" altLang="en-US" sz="1350" dirty="0">
              <a:solidFill>
                <a:srgbClr val="43414B"/>
              </a:solidFill>
              <a:latin typeface="+mj-ea"/>
              <a:ea typeface="+mj-ea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D18E6A-F385-4CE1-9CA3-95E00324732B}"/>
              </a:ext>
            </a:extLst>
          </p:cNvPr>
          <p:cNvSpPr txBox="1"/>
          <p:nvPr/>
        </p:nvSpPr>
        <p:spPr>
          <a:xfrm>
            <a:off x="0" y="6565612"/>
            <a:ext cx="696056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300" i="1" dirty="0">
                <a:solidFill>
                  <a:schemeClr val="tx2"/>
                </a:solidFill>
                <a:latin typeface="+mj-ea"/>
                <a:ea typeface="+mj-ea"/>
              </a:rPr>
              <a:t>파일 제목은 </a:t>
            </a:r>
            <a:r>
              <a:rPr lang="en-US" altLang="ko-KR" sz="1300" i="1" dirty="0">
                <a:solidFill>
                  <a:schemeClr val="tx2"/>
                </a:solidFill>
                <a:latin typeface="+mj-ea"/>
                <a:ea typeface="+mj-ea"/>
              </a:rPr>
              <a:t>“</a:t>
            </a:r>
            <a:r>
              <a:rPr lang="ko-KR" altLang="en-US" sz="1300" i="1" dirty="0" err="1">
                <a:solidFill>
                  <a:schemeClr val="tx2"/>
                </a:solidFill>
                <a:latin typeface="+mj-ea"/>
                <a:ea typeface="+mj-ea"/>
              </a:rPr>
              <a:t>지원처명</a:t>
            </a:r>
            <a:r>
              <a:rPr lang="en-US" altLang="ko-KR" sz="1300" i="1" dirty="0">
                <a:solidFill>
                  <a:schemeClr val="tx2"/>
                </a:solidFill>
                <a:latin typeface="+mj-ea"/>
                <a:ea typeface="+mj-ea"/>
              </a:rPr>
              <a:t>_2025_</a:t>
            </a:r>
            <a:r>
              <a:rPr lang="ko-KR" altLang="en-US" sz="1300" i="1" dirty="0">
                <a:solidFill>
                  <a:schemeClr val="tx2"/>
                </a:solidFill>
                <a:latin typeface="+mj-ea"/>
                <a:ea typeface="+mj-ea"/>
              </a:rPr>
              <a:t>해외유통망</a:t>
            </a:r>
            <a:r>
              <a:rPr lang="en-US" altLang="ko-KR" sz="1300" i="1" dirty="0">
                <a:solidFill>
                  <a:schemeClr val="tx2"/>
                </a:solidFill>
                <a:latin typeface="+mj-ea"/>
                <a:ea typeface="+mj-ea"/>
              </a:rPr>
              <a:t>(</a:t>
            </a:r>
            <a:r>
              <a:rPr lang="ko-KR" altLang="en-US" sz="1300" i="1" dirty="0">
                <a:solidFill>
                  <a:schemeClr val="tx2"/>
                </a:solidFill>
                <a:latin typeface="+mj-ea"/>
                <a:ea typeface="+mj-ea"/>
              </a:rPr>
              <a:t>박람회</a:t>
            </a:r>
            <a:r>
              <a:rPr lang="en-US" altLang="ko-KR" sz="1300" i="1" dirty="0">
                <a:solidFill>
                  <a:schemeClr val="tx2"/>
                </a:solidFill>
                <a:latin typeface="+mj-ea"/>
                <a:ea typeface="+mj-ea"/>
              </a:rPr>
              <a:t>/</a:t>
            </a:r>
            <a:r>
              <a:rPr lang="ko-KR" altLang="en-US" sz="1300" i="1" dirty="0">
                <a:solidFill>
                  <a:schemeClr val="tx2"/>
                </a:solidFill>
                <a:latin typeface="+mj-ea"/>
                <a:ea typeface="+mj-ea"/>
              </a:rPr>
              <a:t>쇼케이스</a:t>
            </a:r>
            <a:r>
              <a:rPr lang="en-US" altLang="ko-KR" sz="1300" i="1" dirty="0">
                <a:solidFill>
                  <a:schemeClr val="tx2"/>
                </a:solidFill>
                <a:latin typeface="+mj-ea"/>
                <a:ea typeface="+mj-ea"/>
              </a:rPr>
              <a:t>)_</a:t>
            </a:r>
            <a:r>
              <a:rPr lang="ko-KR" altLang="en-US" sz="1300" i="1" dirty="0">
                <a:solidFill>
                  <a:schemeClr val="tx2"/>
                </a:solidFill>
                <a:latin typeface="+mj-ea"/>
                <a:ea typeface="+mj-ea"/>
              </a:rPr>
              <a:t>출품작소개서</a:t>
            </a:r>
            <a:r>
              <a:rPr lang="en-US" altLang="ko-KR" sz="1300" i="1" dirty="0">
                <a:solidFill>
                  <a:schemeClr val="tx2"/>
                </a:solidFill>
                <a:latin typeface="+mj-ea"/>
                <a:ea typeface="+mj-ea"/>
              </a:rPr>
              <a:t>”</a:t>
            </a:r>
            <a:r>
              <a:rPr lang="ko-KR" altLang="en-US" sz="1300" i="1" dirty="0">
                <a:solidFill>
                  <a:schemeClr val="tx2"/>
                </a:solidFill>
                <a:latin typeface="+mj-ea"/>
                <a:ea typeface="+mj-ea"/>
              </a:rPr>
              <a:t>로 저장하여 제출</a:t>
            </a:r>
          </a:p>
        </p:txBody>
      </p:sp>
    </p:spTree>
    <p:extLst>
      <p:ext uri="{BB962C8B-B14F-4D97-AF65-F5344CB8AC3E}">
        <p14:creationId xmlns:p14="http://schemas.microsoft.com/office/powerpoint/2010/main" val="145831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927B88DC-E69C-4390-A140-7823343C6683}"/>
              </a:ext>
            </a:extLst>
          </p:cNvPr>
          <p:cNvGrpSpPr/>
          <p:nvPr/>
        </p:nvGrpSpPr>
        <p:grpSpPr>
          <a:xfrm>
            <a:off x="119273" y="496690"/>
            <a:ext cx="9024731" cy="655241"/>
            <a:chOff x="119273" y="496690"/>
            <a:chExt cx="9024731" cy="655241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2D35EAF4-AB06-4A4F-80AF-D4E4F00F450E}"/>
                </a:ext>
              </a:extLst>
            </p:cNvPr>
            <p:cNvCxnSpPr/>
            <p:nvPr/>
          </p:nvCxnSpPr>
          <p:spPr>
            <a:xfrm>
              <a:off x="119273" y="496690"/>
              <a:ext cx="9024731" cy="0"/>
            </a:xfrm>
            <a:prstGeom prst="line">
              <a:avLst/>
            </a:prstGeom>
            <a:ln w="57150"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85EC874-B5F7-4C9C-88D0-96D072CED85C}"/>
                </a:ext>
              </a:extLst>
            </p:cNvPr>
            <p:cNvSpPr txBox="1"/>
            <p:nvPr/>
          </p:nvSpPr>
          <p:spPr>
            <a:xfrm>
              <a:off x="350356" y="560178"/>
              <a:ext cx="548548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>
                  <a:latin typeface="+mj-ea"/>
                  <a:ea typeface="+mj-ea"/>
                </a:rPr>
                <a:t>Part 1</a:t>
              </a:r>
              <a:endParaRPr lang="ko-KR" altLang="en-US" sz="1050" dirty="0">
                <a:latin typeface="+mj-ea"/>
                <a:ea typeface="+mj-ea"/>
              </a:endParaRPr>
            </a:p>
          </p:txBody>
        </p: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id="{C7EE956E-B1C7-403B-9DCB-242B4D9DC9EB}"/>
                </a:ext>
              </a:extLst>
            </p:cNvPr>
            <p:cNvCxnSpPr>
              <a:cxnSpLocks/>
            </p:cNvCxnSpPr>
            <p:nvPr/>
          </p:nvCxnSpPr>
          <p:spPr>
            <a:xfrm>
              <a:off x="839914" y="1151931"/>
              <a:ext cx="830408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55FBDA0F-A87C-45ED-BB83-7FCE84754E04}"/>
              </a:ext>
            </a:extLst>
          </p:cNvPr>
          <p:cNvSpPr txBox="1"/>
          <p:nvPr/>
        </p:nvSpPr>
        <p:spPr>
          <a:xfrm>
            <a:off x="972476" y="620781"/>
            <a:ext cx="2140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참여작가 소개</a:t>
            </a:r>
            <a:endParaRPr lang="ko-KR" altLang="en-US" sz="2400" b="1" spc="-225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C332E1F0-A164-4F7E-905D-D43AD20776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992120"/>
              </p:ext>
            </p:extLst>
          </p:nvPr>
        </p:nvGraphicFramePr>
        <p:xfrm>
          <a:off x="259882" y="1700808"/>
          <a:ext cx="8624236" cy="4464496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4334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93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344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69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580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j-ea"/>
                          <a:ea typeface="+mj-ea"/>
                        </a:rPr>
                        <a:t>이름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j-ea"/>
                          <a:ea typeface="+mj-ea"/>
                        </a:rPr>
                        <a:t>분야</a:t>
                      </a:r>
                      <a:r>
                        <a:rPr lang="en-US" altLang="ko-KR" sz="1200" dirty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200" dirty="0">
                          <a:latin typeface="+mj-ea"/>
                          <a:ea typeface="+mj-ea"/>
                        </a:rPr>
                        <a:t>장르</a:t>
                      </a:r>
                      <a:r>
                        <a:rPr lang="en-US" altLang="ko-KR" sz="1200" dirty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j-ea"/>
                          <a:ea typeface="+mj-ea"/>
                        </a:rPr>
                        <a:t>주요 전시행사 및</a:t>
                      </a:r>
                      <a:r>
                        <a:rPr lang="en-US" altLang="ko-KR" sz="1200" dirty="0"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200" dirty="0">
                          <a:latin typeface="+mj-ea"/>
                          <a:ea typeface="+mj-ea"/>
                        </a:rPr>
                        <a:t>해외 </a:t>
                      </a:r>
                      <a:r>
                        <a:rPr lang="ko-KR" altLang="en-US" sz="1200" dirty="0" err="1">
                          <a:latin typeface="+mj-ea"/>
                          <a:ea typeface="+mj-ea"/>
                        </a:rPr>
                        <a:t>판매프로모션</a:t>
                      </a:r>
                      <a:r>
                        <a:rPr lang="ko-KR" altLang="en-US" sz="1200" dirty="0">
                          <a:latin typeface="+mj-ea"/>
                          <a:ea typeface="+mj-ea"/>
                        </a:rPr>
                        <a:t> 이력 등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atin typeface="+mj-ea"/>
                          <a:ea typeface="+mj-ea"/>
                        </a:rPr>
                        <a:t>기타</a:t>
                      </a: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8062"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i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도자</a:t>
                      </a:r>
                      <a:r>
                        <a:rPr lang="en-US" altLang="ko-KR" sz="1200" i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200" i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목공</a:t>
                      </a:r>
                      <a:r>
                        <a:rPr lang="en-US" altLang="ko-KR" sz="1200" i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200" i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금속 등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8062"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8062"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8062"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8062"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8062"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8062"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i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485C32AC-30C6-408D-BC3E-397E8C03900F}"/>
              </a:ext>
            </a:extLst>
          </p:cNvPr>
          <p:cNvSpPr txBox="1"/>
          <p:nvPr/>
        </p:nvSpPr>
        <p:spPr>
          <a:xfrm>
            <a:off x="5932480" y="115739"/>
            <a:ext cx="295786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i="1" dirty="0">
                <a:solidFill>
                  <a:schemeClr val="tx2"/>
                </a:solidFill>
                <a:latin typeface="+mj-ea"/>
                <a:ea typeface="+mj-ea"/>
              </a:rPr>
              <a:t>페이지 내 디자인 자율 및 </a:t>
            </a:r>
            <a:r>
              <a:rPr lang="en-US" altLang="ko-KR" sz="1300" i="1" dirty="0">
                <a:solidFill>
                  <a:schemeClr val="tx2"/>
                </a:solidFill>
                <a:latin typeface="+mj-ea"/>
                <a:ea typeface="+mj-ea"/>
              </a:rPr>
              <a:t>1p </a:t>
            </a:r>
            <a:r>
              <a:rPr lang="ko-KR" altLang="en-US" sz="1300" i="1" dirty="0">
                <a:solidFill>
                  <a:schemeClr val="tx2"/>
                </a:solidFill>
                <a:latin typeface="+mj-ea"/>
                <a:ea typeface="+mj-ea"/>
              </a:rPr>
              <a:t>내 기술</a:t>
            </a:r>
          </a:p>
        </p:txBody>
      </p:sp>
    </p:spTree>
    <p:extLst>
      <p:ext uri="{BB962C8B-B14F-4D97-AF65-F5344CB8AC3E}">
        <p14:creationId xmlns:p14="http://schemas.microsoft.com/office/powerpoint/2010/main" val="30812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94360B-67B3-463B-B0D8-7622E59A83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890203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>
              <a:latin typeface="+mj-ea"/>
              <a:ea typeface="+mj-ea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717E8F62-D82F-42E5-97E2-DF8C472AFA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1" y="1004504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>
              <a:latin typeface="+mj-ea"/>
              <a:ea typeface="+mj-ea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AB2F7049-D1C2-4278-B906-4B822A5362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1" y="1118804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>
              <a:latin typeface="+mj-ea"/>
              <a:ea typeface="+mj-ea"/>
            </a:endParaRPr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66FE4502-4A2F-4398-ABEF-C9E7E8EBC9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1" y="1233104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>
              <a:latin typeface="+mj-ea"/>
              <a:ea typeface="+mj-ea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633247AF-1C22-4B33-984F-E5621D4F0EE8}"/>
              </a:ext>
            </a:extLst>
          </p:cNvPr>
          <p:cNvGrpSpPr/>
          <p:nvPr/>
        </p:nvGrpSpPr>
        <p:grpSpPr>
          <a:xfrm>
            <a:off x="119273" y="496690"/>
            <a:ext cx="9024731" cy="655241"/>
            <a:chOff x="119273" y="496690"/>
            <a:chExt cx="9024731" cy="655241"/>
          </a:xfrm>
        </p:grpSpPr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C505FED8-B8A8-4D68-8601-117D29160921}"/>
                </a:ext>
              </a:extLst>
            </p:cNvPr>
            <p:cNvCxnSpPr/>
            <p:nvPr/>
          </p:nvCxnSpPr>
          <p:spPr>
            <a:xfrm>
              <a:off x="119273" y="496690"/>
              <a:ext cx="9024731" cy="0"/>
            </a:xfrm>
            <a:prstGeom prst="line">
              <a:avLst/>
            </a:prstGeom>
            <a:ln w="57150"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E076DEC6-0CC7-4F32-BAEB-D4C9E943CD86}"/>
                </a:ext>
              </a:extLst>
            </p:cNvPr>
            <p:cNvSpPr txBox="1"/>
            <p:nvPr/>
          </p:nvSpPr>
          <p:spPr>
            <a:xfrm>
              <a:off x="350356" y="560178"/>
              <a:ext cx="548548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>
                  <a:latin typeface="+mj-ea"/>
                  <a:ea typeface="+mj-ea"/>
                </a:rPr>
                <a:t>Part 2</a:t>
              </a:r>
              <a:endParaRPr lang="ko-KR" altLang="en-US" sz="1050" dirty="0">
                <a:latin typeface="+mj-ea"/>
                <a:ea typeface="+mj-ea"/>
              </a:endParaRPr>
            </a:p>
          </p:txBody>
        </p:sp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60D70723-B82F-4096-A396-8DC6C2AA1755}"/>
                </a:ext>
              </a:extLst>
            </p:cNvPr>
            <p:cNvCxnSpPr>
              <a:cxnSpLocks/>
            </p:cNvCxnSpPr>
            <p:nvPr/>
          </p:nvCxnSpPr>
          <p:spPr>
            <a:xfrm>
              <a:off x="839914" y="1151931"/>
              <a:ext cx="830408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8ED29A1A-8F28-464D-BE67-B88AC33A640F}"/>
              </a:ext>
            </a:extLst>
          </p:cNvPr>
          <p:cNvSpPr txBox="1"/>
          <p:nvPr/>
        </p:nvSpPr>
        <p:spPr>
          <a:xfrm>
            <a:off x="975100" y="611951"/>
            <a:ext cx="18325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ko-KR" altLang="en-US" sz="2400" b="1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출품작 소개</a:t>
            </a:r>
            <a:endParaRPr lang="ko-KR" altLang="en-US" sz="2400" b="1" spc="-225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A30F4B-C957-4DB9-B165-3EA7555A79EC}"/>
              </a:ext>
            </a:extLst>
          </p:cNvPr>
          <p:cNvSpPr txBox="1"/>
          <p:nvPr/>
        </p:nvSpPr>
        <p:spPr>
          <a:xfrm>
            <a:off x="5496373" y="1643188"/>
            <a:ext cx="3488300" cy="144347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500" dirty="0" err="1">
                <a:latin typeface="+mj-ea"/>
                <a:ea typeface="+mj-ea"/>
              </a:rPr>
              <a:t>작가명</a:t>
            </a:r>
            <a:r>
              <a:rPr lang="en-US" altLang="ko-KR" sz="1500" dirty="0">
                <a:latin typeface="+mj-ea"/>
                <a:ea typeface="+mj-ea"/>
              </a:rPr>
              <a:t>: </a:t>
            </a:r>
            <a:r>
              <a:rPr lang="en-US" altLang="ko-KR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       </a:t>
            </a:r>
            <a:endParaRPr lang="en-US" altLang="ko-KR" sz="1500" dirty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>
                <a:latin typeface="+mj-ea"/>
                <a:ea typeface="+mj-ea"/>
              </a:rPr>
              <a:t>크기</a:t>
            </a:r>
            <a:r>
              <a:rPr lang="en-US" altLang="ko-KR" sz="1500" dirty="0">
                <a:latin typeface="+mj-ea"/>
                <a:ea typeface="+mj-ea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ko-KR" altLang="en-US" sz="1500" dirty="0">
                <a:latin typeface="+mj-ea"/>
                <a:ea typeface="+mj-ea"/>
              </a:rPr>
              <a:t>재료</a:t>
            </a:r>
            <a:r>
              <a:rPr lang="en-US" altLang="ko-KR" sz="1500" dirty="0">
                <a:latin typeface="+mj-ea"/>
                <a:ea typeface="+mj-ea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1500" dirty="0">
                <a:latin typeface="+mj-ea"/>
                <a:ea typeface="+mj-ea"/>
              </a:rPr>
              <a:t>가격대</a:t>
            </a:r>
            <a:r>
              <a:rPr lang="en-US" altLang="ko-KR" sz="1500" dirty="0">
                <a:latin typeface="+mj-ea"/>
                <a:ea typeface="+mj-ea"/>
              </a:rPr>
              <a:t>: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E387FE9-6312-4E91-9681-7509D95AF38B}"/>
              </a:ext>
            </a:extLst>
          </p:cNvPr>
          <p:cNvSpPr/>
          <p:nvPr/>
        </p:nvSpPr>
        <p:spPr>
          <a:xfrm>
            <a:off x="252865" y="1281503"/>
            <a:ext cx="5038802" cy="5424093"/>
          </a:xfrm>
          <a:prstGeom prst="rect">
            <a:avLst/>
          </a:prstGeom>
          <a:solidFill>
            <a:schemeClr val="bg1"/>
          </a:solidFill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>
                <a:solidFill>
                  <a:schemeClr val="accent6"/>
                </a:solidFill>
                <a:latin typeface="+mj-ea"/>
                <a:ea typeface="+mj-ea"/>
              </a:rPr>
              <a:t>이미지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C35DF5-7E50-4B48-8FED-2C6BE32418E7}"/>
              </a:ext>
            </a:extLst>
          </p:cNvPr>
          <p:cNvSpPr txBox="1"/>
          <p:nvPr/>
        </p:nvSpPr>
        <p:spPr>
          <a:xfrm>
            <a:off x="5623384" y="115739"/>
            <a:ext cx="326724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i="1" dirty="0">
                <a:solidFill>
                  <a:schemeClr val="tx2"/>
                </a:solidFill>
                <a:latin typeface="+mj-ea"/>
                <a:ea typeface="+mj-ea"/>
              </a:rPr>
              <a:t>페이지 내 디자인 자율 및 매수 증감 가능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86CBB9A-FC55-435A-B5CD-8C4A03275E56}"/>
              </a:ext>
            </a:extLst>
          </p:cNvPr>
          <p:cNvSpPr txBox="1"/>
          <p:nvPr/>
        </p:nvSpPr>
        <p:spPr>
          <a:xfrm>
            <a:off x="5496373" y="3965067"/>
            <a:ext cx="3488300" cy="10864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dirty="0">
                <a:solidFill>
                  <a:srgbClr val="43414B"/>
                </a:solidFill>
                <a:latin typeface="+mj-ea"/>
                <a:ea typeface="+mj-ea"/>
              </a:rPr>
              <a:t>※</a:t>
            </a:r>
            <a:r>
              <a:rPr lang="ko-KR" altLang="en-US" sz="1500" dirty="0">
                <a:solidFill>
                  <a:srgbClr val="43414B"/>
                </a:solidFill>
                <a:latin typeface="+mj-ea"/>
                <a:ea typeface="+mj-ea"/>
              </a:rPr>
              <a:t> 출품 확정</a:t>
            </a:r>
            <a:r>
              <a:rPr lang="en-US" altLang="ko-KR" sz="1500" dirty="0">
                <a:solidFill>
                  <a:srgbClr val="43414B"/>
                </a:solidFill>
                <a:latin typeface="+mj-ea"/>
                <a:ea typeface="+mj-ea"/>
              </a:rPr>
              <a:t>,</a:t>
            </a:r>
            <a:r>
              <a:rPr lang="ko-KR" altLang="en-US" sz="1500" dirty="0">
                <a:solidFill>
                  <a:srgbClr val="43414B"/>
                </a:solidFill>
                <a:latin typeface="+mj-ea"/>
                <a:ea typeface="+mj-ea"/>
              </a:rPr>
              <a:t>가능한 작품으로</a:t>
            </a:r>
            <a:endParaRPr lang="en-US" altLang="ko-KR" sz="1500" dirty="0">
              <a:solidFill>
                <a:srgbClr val="43414B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solidFill>
                  <a:srgbClr val="43414B"/>
                </a:solidFill>
                <a:latin typeface="+mj-ea"/>
                <a:ea typeface="+mj-ea"/>
              </a:rPr>
              <a:t>   </a:t>
            </a:r>
            <a:r>
              <a:rPr lang="ko-KR" altLang="en-US" sz="1500" dirty="0">
                <a:solidFill>
                  <a:srgbClr val="43414B"/>
                </a:solidFill>
                <a:latin typeface="+mj-ea"/>
                <a:ea typeface="+mj-ea"/>
              </a:rPr>
              <a:t>총</a:t>
            </a:r>
            <a:r>
              <a:rPr lang="en-US" altLang="ko-KR" sz="1500" dirty="0">
                <a:solidFill>
                  <a:srgbClr val="43414B"/>
                </a:solidFill>
                <a:latin typeface="+mj-ea"/>
                <a:ea typeface="+mj-ea"/>
              </a:rPr>
              <a:t> </a:t>
            </a:r>
            <a:r>
              <a:rPr lang="ko-KR" altLang="en-US" sz="1500" dirty="0">
                <a:solidFill>
                  <a:srgbClr val="43414B"/>
                </a:solidFill>
                <a:latin typeface="+mj-ea"/>
                <a:ea typeface="+mj-ea"/>
              </a:rPr>
              <a:t>출품작 </a:t>
            </a:r>
            <a:r>
              <a:rPr lang="en-US" altLang="ko-KR" sz="1500" dirty="0">
                <a:solidFill>
                  <a:srgbClr val="43414B"/>
                </a:solidFill>
                <a:latin typeface="+mj-ea"/>
                <a:ea typeface="+mj-ea"/>
              </a:rPr>
              <a:t>10</a:t>
            </a:r>
            <a:r>
              <a:rPr lang="ko-KR" altLang="en-US" sz="1500" dirty="0">
                <a:solidFill>
                  <a:srgbClr val="43414B"/>
                </a:solidFill>
                <a:latin typeface="+mj-ea"/>
                <a:ea typeface="+mj-ea"/>
              </a:rPr>
              <a:t>점 이내 </a:t>
            </a:r>
            <a:r>
              <a:rPr lang="ko-KR" altLang="en-US" sz="1500" dirty="0" err="1">
                <a:solidFill>
                  <a:srgbClr val="43414B"/>
                </a:solidFill>
                <a:latin typeface="+mj-ea"/>
                <a:ea typeface="+mj-ea"/>
              </a:rPr>
              <a:t>주요작</a:t>
            </a:r>
            <a:r>
              <a:rPr lang="ko-KR" altLang="en-US" sz="1500" dirty="0">
                <a:solidFill>
                  <a:srgbClr val="43414B"/>
                </a:solidFill>
                <a:latin typeface="+mj-ea"/>
                <a:ea typeface="+mj-ea"/>
              </a:rPr>
              <a:t> 선정</a:t>
            </a:r>
            <a:endParaRPr lang="en-US" altLang="ko-KR" sz="1500" dirty="0">
              <a:solidFill>
                <a:srgbClr val="43414B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500" dirty="0">
                <a:solidFill>
                  <a:srgbClr val="43414B"/>
                </a:solidFill>
                <a:latin typeface="+mj-ea"/>
                <a:ea typeface="+mj-ea"/>
              </a:rPr>
              <a:t>※ </a:t>
            </a:r>
            <a:r>
              <a:rPr lang="ko-KR" altLang="en-US" sz="1500" dirty="0">
                <a:solidFill>
                  <a:srgbClr val="43414B"/>
                </a:solidFill>
                <a:latin typeface="+mj-ea"/>
                <a:ea typeface="+mj-ea"/>
              </a:rPr>
              <a:t>가격대의 경우 </a:t>
            </a:r>
            <a:r>
              <a:rPr lang="en-US" altLang="ko-KR" sz="1500" dirty="0">
                <a:solidFill>
                  <a:srgbClr val="43414B"/>
                </a:solidFill>
                <a:latin typeface="+mj-ea"/>
                <a:ea typeface="+mj-ea"/>
              </a:rPr>
              <a:t>KRW/USD </a:t>
            </a:r>
            <a:r>
              <a:rPr lang="ko-KR" altLang="en-US" sz="1500" dirty="0">
                <a:solidFill>
                  <a:srgbClr val="43414B"/>
                </a:solidFill>
                <a:latin typeface="+mj-ea"/>
                <a:ea typeface="+mj-ea"/>
              </a:rPr>
              <a:t>병기</a:t>
            </a:r>
            <a:endParaRPr lang="en-US" altLang="ko-KR" sz="1500" dirty="0">
              <a:solidFill>
                <a:srgbClr val="43414B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96035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94360B-67B3-463B-B0D8-7622E59A83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890203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>
              <a:latin typeface="+mj-ea"/>
              <a:ea typeface="+mj-ea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717E8F62-D82F-42E5-97E2-DF8C472AFA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1" y="1004504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>
              <a:latin typeface="+mj-ea"/>
              <a:ea typeface="+mj-ea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AB2F7049-D1C2-4278-B906-4B822A5362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1" y="1118804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>
              <a:latin typeface="+mj-ea"/>
              <a:ea typeface="+mj-ea"/>
            </a:endParaRPr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66FE4502-4A2F-4398-ABEF-C9E7E8EBC9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1" y="1233104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>
              <a:latin typeface="+mj-ea"/>
              <a:ea typeface="+mj-ea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633247AF-1C22-4B33-984F-E5621D4F0EE8}"/>
              </a:ext>
            </a:extLst>
          </p:cNvPr>
          <p:cNvGrpSpPr/>
          <p:nvPr/>
        </p:nvGrpSpPr>
        <p:grpSpPr>
          <a:xfrm>
            <a:off x="119273" y="496690"/>
            <a:ext cx="9024731" cy="655241"/>
            <a:chOff x="119273" y="496690"/>
            <a:chExt cx="9024731" cy="655241"/>
          </a:xfrm>
        </p:grpSpPr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C505FED8-B8A8-4D68-8601-117D29160921}"/>
                </a:ext>
              </a:extLst>
            </p:cNvPr>
            <p:cNvCxnSpPr/>
            <p:nvPr/>
          </p:nvCxnSpPr>
          <p:spPr>
            <a:xfrm>
              <a:off x="119273" y="496690"/>
              <a:ext cx="9024731" cy="0"/>
            </a:xfrm>
            <a:prstGeom prst="line">
              <a:avLst/>
            </a:prstGeom>
            <a:ln w="57150">
              <a:solidFill>
                <a:schemeClr val="bg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E076DEC6-0CC7-4F32-BAEB-D4C9E943CD86}"/>
                </a:ext>
              </a:extLst>
            </p:cNvPr>
            <p:cNvSpPr txBox="1"/>
            <p:nvPr/>
          </p:nvSpPr>
          <p:spPr>
            <a:xfrm>
              <a:off x="350356" y="560178"/>
              <a:ext cx="548548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>
                  <a:latin typeface="+mj-ea"/>
                  <a:ea typeface="+mj-ea"/>
                </a:rPr>
                <a:t>Part 3</a:t>
              </a:r>
              <a:endParaRPr lang="ko-KR" altLang="en-US" sz="1050" dirty="0">
                <a:latin typeface="+mj-ea"/>
                <a:ea typeface="+mj-ea"/>
              </a:endParaRPr>
            </a:p>
          </p:txBody>
        </p:sp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60D70723-B82F-4096-A396-8DC6C2AA1755}"/>
                </a:ext>
              </a:extLst>
            </p:cNvPr>
            <p:cNvCxnSpPr>
              <a:cxnSpLocks/>
            </p:cNvCxnSpPr>
            <p:nvPr/>
          </p:nvCxnSpPr>
          <p:spPr>
            <a:xfrm>
              <a:off x="839914" y="1151931"/>
              <a:ext cx="830408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8ED29A1A-8F28-464D-BE67-B88AC33A640F}"/>
              </a:ext>
            </a:extLst>
          </p:cNvPr>
          <p:cNvSpPr txBox="1"/>
          <p:nvPr/>
        </p:nvSpPr>
        <p:spPr>
          <a:xfrm>
            <a:off x="983746" y="611951"/>
            <a:ext cx="1849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2400" b="1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공간 </a:t>
            </a:r>
            <a:r>
              <a:rPr lang="ko-KR" altLang="en-US" sz="2400" b="1" dirty="0" err="1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연출안</a:t>
            </a:r>
            <a:endParaRPr lang="ko-KR" altLang="en-US" sz="2400" b="1" spc="-225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A30F4B-C957-4DB9-B165-3EA7555A79EC}"/>
              </a:ext>
            </a:extLst>
          </p:cNvPr>
          <p:cNvSpPr txBox="1"/>
          <p:nvPr/>
        </p:nvSpPr>
        <p:spPr>
          <a:xfrm>
            <a:off x="5496373" y="1821698"/>
            <a:ext cx="3488300" cy="108645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dirty="0">
                <a:solidFill>
                  <a:srgbClr val="43414B"/>
                </a:solidFill>
                <a:latin typeface="+mj-ea"/>
                <a:ea typeface="+mj-ea"/>
              </a:rPr>
              <a:t>※</a:t>
            </a:r>
            <a:r>
              <a:rPr lang="ko-KR" altLang="en-US" sz="1500" dirty="0">
                <a:solidFill>
                  <a:srgbClr val="43414B"/>
                </a:solidFill>
                <a:latin typeface="+mj-ea"/>
                <a:ea typeface="+mj-ea"/>
              </a:rPr>
              <a:t> 아래 내용 필수 포함 및 자율 기술</a:t>
            </a:r>
            <a:endParaRPr lang="en-US" altLang="ko-KR" sz="1500" dirty="0">
              <a:solidFill>
                <a:srgbClr val="43414B"/>
              </a:solidFill>
              <a:latin typeface="+mj-ea"/>
              <a:ea typeface="+mj-ea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500" dirty="0">
                <a:solidFill>
                  <a:srgbClr val="43414B"/>
                </a:solidFill>
                <a:latin typeface="+mj-ea"/>
                <a:ea typeface="+mj-ea"/>
              </a:rPr>
              <a:t>공간 조성 및 전시장 내 디스플레이 구현 아이디어</a:t>
            </a:r>
            <a:endParaRPr lang="en-US" altLang="ko-KR" sz="1500" dirty="0">
              <a:solidFill>
                <a:srgbClr val="43414B"/>
              </a:solidFill>
              <a:latin typeface="+mj-ea"/>
              <a:ea typeface="+mj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E387FE9-6312-4E91-9681-7509D95AF38B}"/>
              </a:ext>
            </a:extLst>
          </p:cNvPr>
          <p:cNvSpPr/>
          <p:nvPr/>
        </p:nvSpPr>
        <p:spPr>
          <a:xfrm>
            <a:off x="252865" y="1281503"/>
            <a:ext cx="5038802" cy="5424093"/>
          </a:xfrm>
          <a:prstGeom prst="rect">
            <a:avLst/>
          </a:prstGeom>
          <a:solidFill>
            <a:schemeClr val="bg1"/>
          </a:solidFill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>
                <a:solidFill>
                  <a:schemeClr val="accent6"/>
                </a:solidFill>
                <a:latin typeface="+mj-ea"/>
                <a:ea typeface="+mj-ea"/>
              </a:rPr>
              <a:t>이미지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7B5248E-5718-4715-8761-1DCB04D1AF11}"/>
              </a:ext>
            </a:extLst>
          </p:cNvPr>
          <p:cNvSpPr txBox="1"/>
          <p:nvPr/>
        </p:nvSpPr>
        <p:spPr>
          <a:xfrm>
            <a:off x="5623384" y="115739"/>
            <a:ext cx="3267241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i="1" dirty="0">
                <a:solidFill>
                  <a:schemeClr val="tx2"/>
                </a:solidFill>
                <a:latin typeface="+mj-ea"/>
                <a:ea typeface="+mj-ea"/>
              </a:rPr>
              <a:t>페이지 내 디자인 자율 및 매수 증감 가능</a:t>
            </a:r>
          </a:p>
        </p:txBody>
      </p:sp>
    </p:spTree>
    <p:extLst>
      <p:ext uri="{BB962C8B-B14F-4D97-AF65-F5344CB8AC3E}">
        <p14:creationId xmlns:p14="http://schemas.microsoft.com/office/powerpoint/2010/main" val="239584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id="{850703FB-2951-4C1B-B30F-DD570D5DBA5F}"/>
              </a:ext>
            </a:extLst>
          </p:cNvPr>
          <p:cNvGrpSpPr/>
          <p:nvPr/>
        </p:nvGrpSpPr>
        <p:grpSpPr>
          <a:xfrm>
            <a:off x="1150073" y="2240215"/>
            <a:ext cx="6843861" cy="2400658"/>
            <a:chOff x="1584226" y="2010598"/>
            <a:chExt cx="9125148" cy="3200876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EE2ACD5-F72E-4E4F-A626-DE653F017F49}"/>
                </a:ext>
              </a:extLst>
            </p:cNvPr>
            <p:cNvSpPr txBox="1"/>
            <p:nvPr/>
          </p:nvSpPr>
          <p:spPr>
            <a:xfrm>
              <a:off x="1584226" y="2010598"/>
              <a:ext cx="2641589" cy="22467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3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 「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F6812FE-5FAE-4E40-848F-009014C62EFC}"/>
                </a:ext>
              </a:extLst>
            </p:cNvPr>
            <p:cNvSpPr txBox="1"/>
            <p:nvPr/>
          </p:nvSpPr>
          <p:spPr>
            <a:xfrm>
              <a:off x="9410621" y="2964706"/>
              <a:ext cx="1298753" cy="22467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13800">
                  <a:solidFill>
                    <a:srgbClr val="0194E7"/>
                  </a:solidFill>
                </a:defRPr>
              </a:lvl1pPr>
            </a:lstStyle>
            <a:p>
              <a:r>
                <a:rPr lang="ko-KR" altLang="en-US" sz="103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」 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A43B7B15-4842-48A8-AD0D-26F77EBFA85C}"/>
              </a:ext>
            </a:extLst>
          </p:cNvPr>
          <p:cNvSpPr txBox="1"/>
          <p:nvPr/>
        </p:nvSpPr>
        <p:spPr>
          <a:xfrm>
            <a:off x="2276918" y="2955796"/>
            <a:ext cx="4590167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문의처</a:t>
            </a:r>
            <a:endParaRPr lang="en-US" altLang="ko-KR" sz="21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 algn="ctr"/>
            <a:endParaRPr lang="en-US" altLang="ko-KR" sz="2100" i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공예문화산업팀</a:t>
            </a:r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) 02-398-7936, 7941 / fair@kcdf.kr</a:t>
            </a:r>
          </a:p>
        </p:txBody>
      </p:sp>
    </p:spTree>
    <p:extLst>
      <p:ext uri="{BB962C8B-B14F-4D97-AF65-F5344CB8AC3E}">
        <p14:creationId xmlns:p14="http://schemas.microsoft.com/office/powerpoint/2010/main" val="144683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war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8AB98"/>
      </a:accent1>
      <a:accent2>
        <a:srgbClr val="C3A679"/>
      </a:accent2>
      <a:accent3>
        <a:srgbClr val="8B8173"/>
      </a:accent3>
      <a:accent4>
        <a:srgbClr val="F5F4EF"/>
      </a:accent4>
      <a:accent5>
        <a:srgbClr val="A38787"/>
      </a:accent5>
      <a:accent6>
        <a:srgbClr val="595764"/>
      </a:accent6>
      <a:hlink>
        <a:srgbClr val="262626"/>
      </a:hlink>
      <a:folHlink>
        <a:srgbClr val="262626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2273</TotalTime>
  <Words>151</Words>
  <Application>Microsoft Office PowerPoint</Application>
  <PresentationFormat>화면 슬라이드 쇼(4:3)</PresentationFormat>
  <Paragraphs>37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0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Yu Saebyeol</dc:creator>
  <cp:lastModifiedBy>KCDF</cp:lastModifiedBy>
  <cp:revision>265</cp:revision>
  <dcterms:created xsi:type="dcterms:W3CDTF">2021-10-19T03:31:27Z</dcterms:created>
  <dcterms:modified xsi:type="dcterms:W3CDTF">2025-03-11T01:27:04Z</dcterms:modified>
</cp:coreProperties>
</file>