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57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6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C6BCBC-3E9A-4E0E-8785-C52223137D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13D574-303C-49C3-8D4E-28608028F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12665B-3C57-4FAE-9AF2-F7CF55D4A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04D805-6646-41D4-BE95-72AB3DB8C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C913F7-C73F-4BAF-8275-3F0567EFF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262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B8224E-161D-42BD-B0B0-CE6ACE7B6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990261F-D434-4C64-9E07-6B13CEA138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F1476DF-0933-40A3-B833-47EE556CA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200B7A-F2FB-4E92-B0A6-EDC86E583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5B8A69E-1B30-4733-BE9C-A86775FAC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72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3CEB79-69F1-4777-BCB5-BBD57477A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4057398-1B45-4165-8046-D8460DE2F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A93AFB-C671-4E00-8A4F-A994F8AC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F37B645-F7E4-4B8B-9A65-6A36A5691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477A9A-C2B2-46AC-BC1F-24408599D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071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5D9A96-7713-4F53-AF7A-03CDF6CF1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D7AAF9-7099-4275-A08D-8C4A6294A2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BCB4B5C-C5DC-4750-89EA-6353FCEDE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8D2A17A-C324-44D0-9A3F-4DA8194EB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4E08D0B-3B35-42DC-AB16-37822ECD9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2C05E12-BFFE-45A8-A788-1DD704491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9233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E57C0D-65DD-42EF-AA29-53DA6CEFE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2E341B-1825-458E-93EC-A4CCCF4EC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B8E4551-EBC1-4C2C-A609-7C8011E61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F1AE7E5-DB94-4725-A585-D9AB5EDEC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83E9FF4-A8AC-4313-B34E-6274B2EC1E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4D2CB24-7B01-4399-B387-589AA23B2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5F0CC6E-ED6B-45DC-9CFF-AF7BCBB8B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E307756-6BCA-4544-8E65-125A921F3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202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8494CE-AA43-4342-885D-62DF00AED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3B73E3E-ED1F-4B70-A2E2-3C0CBE13E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067DEBC-5226-43E5-A163-76D330819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B4A3CA2-5B6C-4E1A-977C-C888531CE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711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2D9D775-40B9-4519-8F87-A85B027E5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1362319-9FBD-4E7B-A492-18560AE68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0E4E15E-F7A9-4463-9F11-EE7F67B8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369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0270C6-B97D-48FC-8D4A-A6756E217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484CCE9-5C4B-47EA-BAFC-84C6CCC65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A2F7143-0BA0-4750-BA28-C8CE6D7AF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B866EE5-90E1-44D1-B3D2-D762B1F34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B29A00-D2B1-47B9-933B-96F420D2C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3B7D698-DFD4-445B-958C-A904A9190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57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AA1CAA-A9AE-4335-B709-52335FBDD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5078B72-9C7E-4243-9BB5-FD4B15AEA6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5975E7C-75D7-41EA-915F-2430826A38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57DD607-3A3C-4298-89D2-C6244C617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9C08284-841B-422A-B2CD-83EBB738F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EAAE01E-6283-4D12-92DC-3F030D9F8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97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2722F2-9E7B-46D8-978D-E1C780BFC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5D4E08-0395-490D-A504-2BBF4EA53F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E09370-CA99-4D06-B7BF-D2E1612F5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CEE16F6-59C0-4ED6-9D45-8BC602BE8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E9CAC1-B271-40D8-B518-67E227676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48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DB4332E-8540-47B0-A93B-FC135D4496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DC41480-BA01-4E1F-B0A5-7F17F344FA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0AF1B25-EB53-4C16-B49E-0A2E14648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444EF64-E763-4ACF-8FF4-AF1CA6B9B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265DA3-0216-4833-AF6C-1F8B4EBA3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0153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A4CC276-A0C6-4C35-95FD-B049749D7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531721-B33C-4592-99F8-82DBC4D25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763F85-230C-47A1-B56E-9A15A5FC26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4C937-7D68-4026-B466-4ECC3B277233}" type="datetimeFigureOut">
              <a:rPr lang="ko-KR" altLang="en-US" smtClean="0"/>
              <a:t>2025-09-02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4A2D0B-15AF-4D70-95FC-4D8FD193D9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73AB2EF-E8B6-41A7-BF05-E7E2C15A88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A28FA-F11B-4C76-BE18-D2B8401DA6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0134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3F488A88-F5D8-4B00-9DB1-AE01D402492E}"/>
              </a:ext>
            </a:extLst>
          </p:cNvPr>
          <p:cNvGraphicFramePr>
            <a:graphicFrameLocks noGrp="1"/>
          </p:cNvGraphicFramePr>
          <p:nvPr/>
        </p:nvGraphicFramePr>
        <p:xfrm>
          <a:off x="3699933" y="177800"/>
          <a:ext cx="1380067" cy="365760"/>
        </p:xfrm>
        <a:graphic>
          <a:graphicData uri="http://schemas.openxmlformats.org/drawingml/2006/table">
            <a:tbl>
              <a:tblPr/>
              <a:tblGrid>
                <a:gridCol w="1380067">
                  <a:extLst>
                    <a:ext uri="{9D8B030D-6E8A-4147-A177-3AD203B41FA5}">
                      <a16:colId xmlns:a16="http://schemas.microsoft.com/office/drawing/2014/main" val="41530956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388717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1CC38A6-C377-4599-8613-9A4AA352C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024909"/>
              </p:ext>
            </p:extLst>
          </p:nvPr>
        </p:nvGraphicFramePr>
        <p:xfrm>
          <a:off x="1341262" y="433493"/>
          <a:ext cx="9509476" cy="1088424"/>
        </p:xfrm>
        <a:graphic>
          <a:graphicData uri="http://schemas.openxmlformats.org/drawingml/2006/table">
            <a:tbl>
              <a:tblPr/>
              <a:tblGrid>
                <a:gridCol w="4466165">
                  <a:extLst>
                    <a:ext uri="{9D8B030D-6E8A-4147-A177-3AD203B41FA5}">
                      <a16:colId xmlns:a16="http://schemas.microsoft.com/office/drawing/2014/main" val="3413482447"/>
                    </a:ext>
                  </a:extLst>
                </a:gridCol>
                <a:gridCol w="1318595">
                  <a:extLst>
                    <a:ext uri="{9D8B030D-6E8A-4147-A177-3AD203B41FA5}">
                      <a16:colId xmlns:a16="http://schemas.microsoft.com/office/drawing/2014/main" val="1223495489"/>
                    </a:ext>
                  </a:extLst>
                </a:gridCol>
                <a:gridCol w="3724716">
                  <a:extLst>
                    <a:ext uri="{9D8B030D-6E8A-4147-A177-3AD203B41FA5}">
                      <a16:colId xmlns:a16="http://schemas.microsoft.com/office/drawing/2014/main" val="35394242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BF4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D629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937061"/>
                  </a:ext>
                </a:extLst>
              </a:tr>
              <a:tr h="96599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“</a:t>
                      </a:r>
                      <a:r>
                        <a:rPr lang="ko-KR" altLang="en-US" sz="2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청년 오픈이노베이션 </a:t>
                      </a:r>
                      <a:r>
                        <a:rPr lang="ko-KR" altLang="en-US" sz="2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챌린지</a:t>
                      </a:r>
                      <a:r>
                        <a:rPr lang="ko-KR" altLang="en-US" sz="28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”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0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아이디어 제안서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58923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D629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BF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301330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59CB1793-3538-4A5D-AE88-C38A1981E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319110"/>
              </p:ext>
            </p:extLst>
          </p:nvPr>
        </p:nvGraphicFramePr>
        <p:xfrm>
          <a:off x="2142426" y="1934507"/>
          <a:ext cx="8100286" cy="1491656"/>
        </p:xfrm>
        <a:graphic>
          <a:graphicData uri="http://schemas.openxmlformats.org/drawingml/2006/table">
            <a:tbl>
              <a:tblPr/>
              <a:tblGrid>
                <a:gridCol w="8100286">
                  <a:extLst>
                    <a:ext uri="{9D8B030D-6E8A-4147-A177-3AD203B41FA5}">
                      <a16:colId xmlns:a16="http://schemas.microsoft.com/office/drawing/2014/main" val="1617506463"/>
                    </a:ext>
                  </a:extLst>
                </a:gridCol>
              </a:tblGrid>
              <a:tr h="493796"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9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아이디어명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: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211521"/>
                  </a:ext>
                </a:extLst>
              </a:tr>
              <a:tr h="498930"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성 명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팀 명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:</a:t>
                      </a:r>
                      <a:endParaRPr lang="ko-KR" altLang="en-US" sz="1100" i="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945016"/>
                  </a:ext>
                </a:extLst>
              </a:tr>
              <a:tr h="498930"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모 집 분 야 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□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LG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전자 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/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□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HD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현대중공업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 / 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□ 한국남부발전㈜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/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□ 조광페인트㈜ 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8888981"/>
                  </a:ext>
                </a:extLst>
              </a:tr>
            </a:tbl>
          </a:graphicData>
        </a:graphic>
      </p:graphicFrame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2A78E77F-AA55-4ADF-BA14-5DA293CEA0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149040"/>
              </p:ext>
            </p:extLst>
          </p:nvPr>
        </p:nvGraphicFramePr>
        <p:xfrm>
          <a:off x="2142426" y="3838754"/>
          <a:ext cx="7907148" cy="2527667"/>
        </p:xfrm>
        <a:graphic>
          <a:graphicData uri="http://schemas.openxmlformats.org/drawingml/2006/table">
            <a:tbl>
              <a:tblPr/>
              <a:tblGrid>
                <a:gridCol w="7907148">
                  <a:extLst>
                    <a:ext uri="{9D8B030D-6E8A-4147-A177-3AD203B41FA5}">
                      <a16:colId xmlns:a16="http://schemas.microsoft.com/office/drawing/2014/main" val="1896431439"/>
                    </a:ext>
                  </a:extLst>
                </a:gridCol>
              </a:tblGrid>
              <a:tr h="252766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※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유의사항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1.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본 제안서의 내용은 </a:t>
                      </a:r>
                      <a:r>
                        <a:rPr lang="ko-KR" altLang="en-US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요약서 제외 </a:t>
                      </a:r>
                      <a:r>
                        <a:rPr lang="en-US" altLang="ko-KR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PPT </a:t>
                      </a:r>
                      <a:r>
                        <a:rPr lang="ko-KR" altLang="en-US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발표 </a:t>
                      </a:r>
                      <a:r>
                        <a:rPr lang="en-US" altLang="ko-KR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분 분량 </a:t>
                      </a:r>
                      <a:r>
                        <a:rPr lang="ko-KR" altLang="en-US" sz="1300" b="0" u="none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이내로 작성</a:t>
                      </a:r>
                      <a:r>
                        <a:rPr lang="en-US" altLang="ko-KR" sz="1300" b="0" u="none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en-US" altLang="ko-KR" sz="1300" b="1" u="none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300" b="1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템플릿 변경 가능</a:t>
                      </a:r>
                      <a:r>
                        <a:rPr lang="en-US" altLang="ko-KR" sz="1300" b="0" u="none" kern="0" spc="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0" u="none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2. 1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페이지의 내용은 요약하여 작성하고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뒷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페이지에 상세히 작성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89890" marR="0" indent="-389890" algn="l" fontAlgn="base" latinLnBrk="0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3.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제안서의 설명을 보충하기 위해 필요한 사진 또는 그래프가 있을 경우 별도첨부 요망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13690" marR="0" indent="-313690" algn="just" fontAlgn="base" latinLnBrk="1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4.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자료 작성 시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 제안서 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작성요령”을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참조하여 작성할 것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398780" marR="0" indent="-398780" algn="just" fontAlgn="base" latinLnBrk="1">
                        <a:lnSpc>
                          <a:spcPct val="1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5.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제출 서류는 일체 반환을 하지 않으며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서류심사에서 탈락한 아이디어에 대해서는 접수 및 심사과정에서 비밀 유지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311477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08F436E-C05A-4227-BD8B-E77B6C482492}"/>
              </a:ext>
            </a:extLst>
          </p:cNvPr>
          <p:cNvSpPr txBox="1"/>
          <p:nvPr/>
        </p:nvSpPr>
        <p:spPr>
          <a:xfrm>
            <a:off x="226503" y="177800"/>
            <a:ext cx="8808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[</a:t>
            </a:r>
            <a:r>
              <a:rPr lang="ko-KR" altLang="en-US" sz="1400" dirty="0"/>
              <a:t>붙임</a:t>
            </a:r>
            <a:r>
              <a:rPr lang="en-US" altLang="ko-KR" sz="1400" dirty="0"/>
              <a:t>1]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54163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3F488A88-F5D8-4B00-9DB1-AE01D402492E}"/>
              </a:ext>
            </a:extLst>
          </p:cNvPr>
          <p:cNvGraphicFramePr>
            <a:graphicFrameLocks noGrp="1"/>
          </p:cNvGraphicFramePr>
          <p:nvPr/>
        </p:nvGraphicFramePr>
        <p:xfrm>
          <a:off x="3699933" y="177800"/>
          <a:ext cx="1380067" cy="365760"/>
        </p:xfrm>
        <a:graphic>
          <a:graphicData uri="http://schemas.openxmlformats.org/drawingml/2006/table">
            <a:tbl>
              <a:tblPr/>
              <a:tblGrid>
                <a:gridCol w="1380067">
                  <a:extLst>
                    <a:ext uri="{9D8B030D-6E8A-4147-A177-3AD203B41FA5}">
                      <a16:colId xmlns:a16="http://schemas.microsoft.com/office/drawing/2014/main" val="41530956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388717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1CC38A6-C377-4599-8613-9A4AA352C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27008"/>
              </p:ext>
            </p:extLst>
          </p:nvPr>
        </p:nvGraphicFramePr>
        <p:xfrm>
          <a:off x="1341262" y="433493"/>
          <a:ext cx="9509476" cy="1088424"/>
        </p:xfrm>
        <a:graphic>
          <a:graphicData uri="http://schemas.openxmlformats.org/drawingml/2006/table">
            <a:tbl>
              <a:tblPr/>
              <a:tblGrid>
                <a:gridCol w="4466165">
                  <a:extLst>
                    <a:ext uri="{9D8B030D-6E8A-4147-A177-3AD203B41FA5}">
                      <a16:colId xmlns:a16="http://schemas.microsoft.com/office/drawing/2014/main" val="3413482447"/>
                    </a:ext>
                  </a:extLst>
                </a:gridCol>
                <a:gridCol w="1318595">
                  <a:extLst>
                    <a:ext uri="{9D8B030D-6E8A-4147-A177-3AD203B41FA5}">
                      <a16:colId xmlns:a16="http://schemas.microsoft.com/office/drawing/2014/main" val="1223495489"/>
                    </a:ext>
                  </a:extLst>
                </a:gridCol>
                <a:gridCol w="3724716">
                  <a:extLst>
                    <a:ext uri="{9D8B030D-6E8A-4147-A177-3AD203B41FA5}">
                      <a16:colId xmlns:a16="http://schemas.microsoft.com/office/drawing/2014/main" val="35394242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BF4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D629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937061"/>
                  </a:ext>
                </a:extLst>
              </a:tr>
              <a:tr h="96599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8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“</a:t>
                      </a:r>
                      <a:r>
                        <a:rPr lang="ko-KR" altLang="en-US" sz="2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청년 오픈이노베이션 </a:t>
                      </a:r>
                      <a:r>
                        <a:rPr lang="ko-KR" altLang="en-US" sz="24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챌린지</a:t>
                      </a:r>
                      <a:r>
                        <a:rPr lang="ko-KR" altLang="en-US" sz="28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”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000" kern="0" spc="-10" dirty="0">
                          <a:solidFill>
                            <a:srgbClr val="00000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아이디어 제안서 모집분야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58923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D629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5BF4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301330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59CB1793-3538-4A5D-AE88-C38A1981E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206606"/>
              </p:ext>
            </p:extLst>
          </p:nvPr>
        </p:nvGraphicFramePr>
        <p:xfrm>
          <a:off x="1341262" y="2564234"/>
          <a:ext cx="9509476" cy="3226456"/>
        </p:xfrm>
        <a:graphic>
          <a:graphicData uri="http://schemas.openxmlformats.org/drawingml/2006/table">
            <a:tbl>
              <a:tblPr/>
              <a:tblGrid>
                <a:gridCol w="1797592">
                  <a:extLst>
                    <a:ext uri="{9D8B030D-6E8A-4147-A177-3AD203B41FA5}">
                      <a16:colId xmlns:a16="http://schemas.microsoft.com/office/drawing/2014/main" val="1617506463"/>
                    </a:ext>
                  </a:extLst>
                </a:gridCol>
                <a:gridCol w="7711884">
                  <a:extLst>
                    <a:ext uri="{9D8B030D-6E8A-4147-A177-3AD203B41FA5}">
                      <a16:colId xmlns:a16="http://schemas.microsoft.com/office/drawing/2014/main" val="4175057283"/>
                    </a:ext>
                  </a:extLst>
                </a:gridCol>
              </a:tblGrid>
              <a:tr h="1110619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▶ Track1.</a:t>
                      </a:r>
                      <a:endParaRPr lang="en-US" altLang="ko-KR" sz="1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6350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LG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전자 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□ 고객에게 가사노동에 대한 부담을 줄여주는 생활가전 제품 또는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□ 가전구입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사용을 통하여 탄소저감을 이룰 수 있는 창업 아이디어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132080" marR="0" indent="-13208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Zero Labor Home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을 목표로 고객의 가사 노동 해방을 위한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신가전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신기능 창업 아이디어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107950" marR="0" indent="-10795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획기적인 친환경 소재기술</a:t>
                      </a:r>
                      <a:r>
                        <a:rPr lang="en-US" altLang="ko-KR" sz="1400" kern="0" spc="-10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가전의 재활용 사업화 등 가전의 탄소저감을 이룰 수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있는 창업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+mn-ea"/>
                        </a:rPr>
                        <a:t> </a:t>
                      </a:r>
                      <a:r>
                        <a:rPr lang="ko-KR" altLang="en-US" sz="1400" kern="0" spc="-100" baseline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아이디어 등</a:t>
                      </a:r>
                      <a:endParaRPr lang="ko-KR" altLang="en-US" sz="1600" kern="0" spc="-100" baseline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6211521"/>
                  </a:ext>
                </a:extLst>
              </a:tr>
              <a:tr h="1061049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▶ Track2. </a:t>
                      </a:r>
                      <a:endParaRPr lang="en-US" altLang="ko-KR" sz="1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6350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HD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현대중공업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i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□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미래 친환경 연료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수소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암모니아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메탄올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관련 작업 현장의 위험 인지 기술</a:t>
                      </a:r>
                    </a:p>
                    <a:p>
                      <a:pPr fontAlgn="base" latinLnBrk="1"/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에너지 전환 시대에 맞춰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친환경 연료 사용이 확대되는 작업 환경에서의 안전성을 강화할 수 있는</a:t>
                      </a:r>
                      <a:endParaRPr lang="en-US" altLang="ko-KR" sz="14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다양한 기술 창업 아이디어</a:t>
                      </a:r>
                    </a:p>
                    <a:p>
                      <a:pPr marL="0" indent="0" fontAlgn="base" latinLnBrk="1">
                        <a:buFontTx/>
                        <a:buNone/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실시간 위험 감지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예측 및 경고 시스템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작업자의 안전을 보호할 수 있는 기술 개발 등 작업 환경</a:t>
                      </a:r>
                      <a:endParaRPr lang="en-US" altLang="ko-KR" sz="14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fontAlgn="base" latinLnBrk="1">
                        <a:buFontTx/>
                        <a:buNone/>
                      </a:pP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안전 강화 창업 아이디어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945016"/>
                  </a:ext>
                </a:extLst>
              </a:tr>
              <a:tr h="1009290">
                <a:tc>
                  <a:txBody>
                    <a:bodyPr/>
                    <a:lstStyle/>
                    <a:p>
                      <a:pPr marL="6350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▶ Track3. </a:t>
                      </a:r>
                      <a:endParaRPr lang="en-US" altLang="ko-KR" sz="1800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6350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㈜한국남부발전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□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탄소중립 및 에너지 효율을 높이는 친환경 기술 및 창업 아이디어</a:t>
                      </a:r>
                    </a:p>
                    <a:p>
                      <a:pPr marL="0" indent="0" fontAlgn="base" latinLnBrk="1">
                        <a:buFontTx/>
                        <a:buNone/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탄소중립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저탄소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무탄소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을 위해 탄소 배출을 줄이거나 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무탄소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환경을 실현할 수 있는 기술</a:t>
                      </a: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제품</a:t>
                      </a:r>
                      <a:endParaRPr lang="en-US" altLang="ko-KR" sz="14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indent="0" fontAlgn="base" latinLnBrk="1">
                        <a:buFontTx/>
                        <a:buNone/>
                      </a:pPr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또는 솔루션 창업 아이디어</a:t>
                      </a:r>
                    </a:p>
                    <a:p>
                      <a:pPr fontAlgn="base" latinLnBrk="1"/>
                      <a:r>
                        <a:rPr lang="en-US" altLang="ko-KR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에너지 효율을 높이는 친환경 창업 아이디어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888898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08F436E-C05A-4227-BD8B-E77B6C482492}"/>
              </a:ext>
            </a:extLst>
          </p:cNvPr>
          <p:cNvSpPr txBox="1"/>
          <p:nvPr/>
        </p:nvSpPr>
        <p:spPr>
          <a:xfrm>
            <a:off x="226503" y="177800"/>
            <a:ext cx="8808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[</a:t>
            </a:r>
            <a:r>
              <a:rPr lang="ko-KR" altLang="en-US" sz="1400" dirty="0"/>
              <a:t>참고</a:t>
            </a:r>
            <a:r>
              <a:rPr lang="en-US" altLang="ko-KR" sz="1400" dirty="0"/>
              <a:t>]</a:t>
            </a:r>
            <a:endParaRPr lang="ko-KR" altLang="en-US" sz="1400" dirty="0"/>
          </a:p>
        </p:txBody>
      </p:sp>
      <p:sp>
        <p:nvSpPr>
          <p:cNvPr id="3" name="직사각형 2"/>
          <p:cNvSpPr/>
          <p:nvPr/>
        </p:nvSpPr>
        <p:spPr>
          <a:xfrm>
            <a:off x="1341262" y="1590167"/>
            <a:ext cx="4060727" cy="590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79730" indent="-379730" algn="just" fontAlgn="base">
              <a:lnSpc>
                <a:spcPct val="180000"/>
              </a:lnSpc>
              <a:spcBef>
                <a:spcPts val="500"/>
              </a:spcBef>
            </a:pPr>
            <a:r>
              <a:rPr lang="en-US" altLang="ko-KR" b="1" kern="0" dirty="0">
                <a:solidFill>
                  <a:srgbClr val="FF0000"/>
                </a:solidFill>
                <a:latin typeface="휴먼명조"/>
                <a:ea typeface="휴먼명조"/>
              </a:rPr>
              <a:t>※ </a:t>
            </a:r>
            <a:r>
              <a:rPr lang="en-US" altLang="ko-KR" b="1" kern="0" dirty="0" err="1">
                <a:solidFill>
                  <a:srgbClr val="FF0000"/>
                </a:solidFill>
                <a:latin typeface="휴먼명조"/>
                <a:ea typeface="휴먼명조"/>
              </a:rPr>
              <a:t>지원분야</a:t>
            </a:r>
            <a:r>
              <a:rPr lang="en-US" altLang="ko-KR" b="1" kern="0" dirty="0">
                <a:solidFill>
                  <a:srgbClr val="FF0000"/>
                </a:solidFill>
                <a:latin typeface="휴먼명조"/>
                <a:ea typeface="휴먼명조"/>
              </a:rPr>
              <a:t> 중 1개 </a:t>
            </a:r>
            <a:r>
              <a:rPr lang="en-US" altLang="ko-KR" b="1" kern="0" dirty="0" err="1">
                <a:solidFill>
                  <a:srgbClr val="FF0000"/>
                </a:solidFill>
                <a:latin typeface="휴먼명조"/>
                <a:ea typeface="휴먼명조"/>
              </a:rPr>
              <a:t>선택</a:t>
            </a:r>
            <a:r>
              <a:rPr lang="en-US" altLang="ko-KR" b="1" kern="0" dirty="0">
                <a:solidFill>
                  <a:srgbClr val="FF0000"/>
                </a:solidFill>
                <a:latin typeface="휴먼명조"/>
                <a:ea typeface="휴먼명조"/>
              </a:rPr>
              <a:t>, </a:t>
            </a:r>
            <a:r>
              <a:rPr lang="en-US" altLang="ko-KR" b="1" kern="0" dirty="0" err="1">
                <a:solidFill>
                  <a:srgbClr val="FF0000"/>
                </a:solidFill>
                <a:latin typeface="휴먼명조"/>
                <a:ea typeface="휴먼명조"/>
              </a:rPr>
              <a:t>중복접수</a:t>
            </a:r>
            <a:r>
              <a:rPr lang="en-US" altLang="ko-KR" b="1" kern="0" dirty="0">
                <a:solidFill>
                  <a:srgbClr val="FF0000"/>
                </a:solidFill>
                <a:latin typeface="휴먼명조"/>
                <a:ea typeface="휴먼명조"/>
              </a:rPr>
              <a:t> </a:t>
            </a:r>
            <a:r>
              <a:rPr lang="en-US" altLang="ko-KR" b="1" kern="0" dirty="0" err="1">
                <a:solidFill>
                  <a:srgbClr val="FF0000"/>
                </a:solidFill>
                <a:latin typeface="휴먼명조"/>
                <a:ea typeface="휴먼명조"/>
              </a:rPr>
              <a:t>불가</a:t>
            </a:r>
            <a:endParaRPr lang="en-US" altLang="ko-KR" sz="20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휴먼명조"/>
            </a:endParaRPr>
          </a:p>
        </p:txBody>
      </p:sp>
    </p:spTree>
    <p:extLst>
      <p:ext uri="{BB962C8B-B14F-4D97-AF65-F5344CB8AC3E}">
        <p14:creationId xmlns:p14="http://schemas.microsoft.com/office/powerpoint/2010/main" val="590622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9">
            <a:extLst>
              <a:ext uri="{FF2B5EF4-FFF2-40B4-BE49-F238E27FC236}">
                <a16:creationId xmlns:a16="http://schemas.microsoft.com/office/drawing/2014/main" id="{BC060595-583D-4781-BEC7-65CE668478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285051"/>
              </p:ext>
            </p:extLst>
          </p:nvPr>
        </p:nvGraphicFramePr>
        <p:xfrm>
          <a:off x="0" y="-2"/>
          <a:ext cx="12192000" cy="68580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39273">
                  <a:extLst>
                    <a:ext uri="{9D8B030D-6E8A-4147-A177-3AD203B41FA5}">
                      <a16:colId xmlns:a16="http://schemas.microsoft.com/office/drawing/2014/main" val="3187552740"/>
                    </a:ext>
                  </a:extLst>
                </a:gridCol>
                <a:gridCol w="10852727">
                  <a:extLst>
                    <a:ext uri="{9D8B030D-6E8A-4147-A177-3AD203B41FA5}">
                      <a16:colId xmlns:a16="http://schemas.microsoft.com/office/drawing/2014/main" val="715956291"/>
                    </a:ext>
                  </a:extLst>
                </a:gridCol>
              </a:tblGrid>
              <a:tr h="56644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200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 제안 요약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6110468"/>
                  </a:ext>
                </a:extLst>
              </a:tr>
              <a:tr h="5784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499419"/>
                  </a:ext>
                </a:extLst>
              </a:tr>
              <a:tr h="18339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아이디어의 제안 배경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 제안 배경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불편함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사회적 문제 등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및 시장현황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환경분석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시장분석 등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작성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endParaRPr lang="ko-KR" altLang="en-US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6372078"/>
                  </a:ext>
                </a:extLst>
              </a:tr>
              <a:tr h="38790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아이디어의 주요내용</a:t>
                      </a:r>
                      <a:endParaRPr lang="en-US" altLang="ko-KR" b="1" dirty="0"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en-US" altLang="ko-KR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차별성</a:t>
                      </a:r>
                      <a:r>
                        <a:rPr lang="en-US" altLang="ko-KR" b="1" dirty="0"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endParaRPr lang="ko-KR" altLang="en-US" b="1" dirty="0"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아이디어의 핵심기능 및 핵심경쟁력 작성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경쟁제품 대비 우위 요소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차별화 전략 등에 대하여 작성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ko-KR" altLang="en-US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031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878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BA72A969-6505-408A-ACB1-138C2C2E6D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332266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39273">
                  <a:extLst>
                    <a:ext uri="{9D8B030D-6E8A-4147-A177-3AD203B41FA5}">
                      <a16:colId xmlns:a16="http://schemas.microsoft.com/office/drawing/2014/main" val="1022479"/>
                    </a:ext>
                  </a:extLst>
                </a:gridCol>
                <a:gridCol w="10852727">
                  <a:extLst>
                    <a:ext uri="{9D8B030D-6E8A-4147-A177-3AD203B41FA5}">
                      <a16:colId xmlns:a16="http://schemas.microsoft.com/office/drawing/2014/main" val="49142159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아이디어의 실현가능성</a:t>
                      </a:r>
                      <a:endParaRPr lang="en-US" altLang="ko-KR" sz="1800" b="1" kern="120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실행계획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800" b="1" kern="120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아이디어의  창의성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독창적인 기술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현재 개발단계를 포함하여 기재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 구현 방법 등 합리적 근거를 제시하여 작성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indent="-285750" algn="l" latinLnBrk="1">
                        <a:buFont typeface="Arial" panose="020B0604020202020204" pitchFamily="34" charset="0"/>
                        <a:buChar char="•"/>
                      </a:pPr>
                      <a:endParaRPr lang="ko-KR" altLang="en-US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498663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아이디어의</a:t>
                      </a:r>
                      <a:endParaRPr lang="en-US" altLang="ko-KR" sz="1800" b="1" kern="1200" dirty="0"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ko-KR" altLang="en-US" sz="1800" b="1" kern="1200" dirty="0"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기대효과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아이디어의 사업화를 통한 경제적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기술적 파급 효과 및 활용분야 등 작성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아이디어 구현에 따른 목표달성 시 예상되는 기대효과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일자리 창출 효과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사회문제 </a:t>
                      </a:r>
                      <a:r>
                        <a:rPr lang="ko-KR" altLang="en-US" sz="1400" i="1" dirty="0" err="1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해결효과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사회공헌 기여도</a:t>
                      </a:r>
                      <a:r>
                        <a:rPr lang="en-US" altLang="ko-KR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 </a:t>
                      </a:r>
                      <a:r>
                        <a:rPr lang="ko-KR" altLang="en-US" sz="1400" i="1" dirty="0">
                          <a:solidFill>
                            <a:srgbClr val="0000FF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등 작성</a:t>
                      </a:r>
                      <a:endParaRPr lang="en-US" altLang="ko-KR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ko-KR" altLang="en-US" sz="1400" i="1" dirty="0">
                        <a:solidFill>
                          <a:srgbClr val="0000FF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1491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726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0BAB92-2F29-4AE6-98BC-4DE21D555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2655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1.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아이디어의 제안 배경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2B9374-3964-4D29-AB69-8714716DD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717260"/>
            <a:ext cx="12191999" cy="6140739"/>
          </a:xfrm>
        </p:spPr>
        <p:txBody>
          <a:bodyPr>
            <a:normAutofit/>
          </a:bodyPr>
          <a:lstStyle/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 아이디어가 진입하고자 하는 시장에서 창업 아이디어의 부재로 불편한 점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국내외 시장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사회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경제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기술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의 문제점 또는 창업 아이디어의 출현으로 국내외 시장에서의 이점과 사회적 의미에 대하여 작성</a:t>
            </a:r>
          </a:p>
        </p:txBody>
      </p:sp>
    </p:spTree>
    <p:extLst>
      <p:ext uri="{BB962C8B-B14F-4D97-AF65-F5344CB8AC3E}">
        <p14:creationId xmlns:p14="http://schemas.microsoft.com/office/powerpoint/2010/main" val="1065948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0BAB92-2F29-4AE6-98BC-4DE21D555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2655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2.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아이디어의 주요내용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2B9374-3964-4D29-AB69-8714716DD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717260"/>
            <a:ext cx="12191999" cy="6140739"/>
          </a:xfrm>
        </p:spPr>
        <p:txBody>
          <a:bodyPr>
            <a:normAutofit/>
          </a:bodyPr>
          <a:lstStyle/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아이디어의 핵심기능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고객에게 제공할 기능이나 제공 서비스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소개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창업 아이디어와 기능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효용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성분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디자인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·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스타일 등의 측면에서 유사한 기능을 제공하는 기존 시장의 경쟁사와 경쟁제품과의 차별성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경쟁제품 대비 우위 요소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차별화 전략 등에 대하여 작성</a:t>
            </a:r>
          </a:p>
        </p:txBody>
      </p:sp>
    </p:spTree>
    <p:extLst>
      <p:ext uri="{BB962C8B-B14F-4D97-AF65-F5344CB8AC3E}">
        <p14:creationId xmlns:p14="http://schemas.microsoft.com/office/powerpoint/2010/main" val="2191561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0BAB92-2F29-4AE6-98BC-4DE21D555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2655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3.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아이디어의 실현가능성 및 사업성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2B9374-3964-4D29-AB69-8714716DD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717260"/>
            <a:ext cx="12191999" cy="6140739"/>
          </a:xfrm>
        </p:spPr>
        <p:txBody>
          <a:bodyPr>
            <a:normAutofit/>
          </a:bodyPr>
          <a:lstStyle/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 실현을 위한 기술적 타당성을 판단할 수 있는 사용기술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 구현 방법 등 합리적 근거를 제시하여 작성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수익창출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또는 가치실현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을 위한 수익구조 등 작성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0" indent="0">
              <a:buNone/>
            </a:pPr>
            <a:endParaRPr lang="ko-KR" altLang="en-US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0266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0BAB92-2F29-4AE6-98BC-4DE21D555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2655"/>
          </a:xfrm>
        </p:spPr>
        <p:txBody>
          <a:bodyPr>
            <a:normAutofit/>
          </a:bodyPr>
          <a:lstStyle/>
          <a:p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4.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아이디어의 기대 효과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2B9374-3964-4D29-AB69-8714716DD2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717260"/>
            <a:ext cx="12191999" cy="6140739"/>
          </a:xfrm>
        </p:spPr>
        <p:txBody>
          <a:bodyPr>
            <a:normAutofit/>
          </a:bodyPr>
          <a:lstStyle/>
          <a:p>
            <a:pPr>
              <a:buFont typeface="KoPub돋움체 Medium" panose="02020603020101020101" pitchFamily="18" charset="-127"/>
              <a:buChar char="-"/>
            </a:pP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아이디어 구현에 따른 목표달성 시 예상되는 기대효과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일자리 창출 효과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사회문제 해결효과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사회공헌 기여도</a:t>
            </a:r>
            <a:r>
              <a:rPr lang="en-US" altLang="ko-KR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ko-KR" altLang="en-US" sz="1400" i="1" dirty="0">
                <a:solidFill>
                  <a:srgbClr val="0000FF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등 작성</a:t>
            </a:r>
            <a:endParaRPr lang="en-US" altLang="ko-KR" sz="1400" i="1" dirty="0">
              <a:solidFill>
                <a:srgbClr val="0000FF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1282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557</Words>
  <Application>Microsoft Office PowerPoint</Application>
  <PresentationFormat>와이드스크린</PresentationFormat>
  <Paragraphs>64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KoPub돋움체 Bold</vt:lpstr>
      <vt:lpstr>KoPub돋움체 Medium</vt:lpstr>
      <vt:lpstr>맑은 고딕</vt:lpstr>
      <vt:lpstr>함초롬바탕</vt:lpstr>
      <vt:lpstr>휴먼명조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1. 아이디어의 제안 배경</vt:lpstr>
      <vt:lpstr>2. 아이디어의 주요내용 </vt:lpstr>
      <vt:lpstr>3. 아이디어의 실현가능성 및 사업성</vt:lpstr>
      <vt:lpstr>4. 아이디어의 기대 효과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은정 차</cp:lastModifiedBy>
  <cp:revision>15</cp:revision>
  <dcterms:created xsi:type="dcterms:W3CDTF">2023-03-22T03:55:38Z</dcterms:created>
  <dcterms:modified xsi:type="dcterms:W3CDTF">2025-09-02T01:39:49Z</dcterms:modified>
</cp:coreProperties>
</file>