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17"/>
  </p:notesMasterIdLst>
  <p:handoutMasterIdLst>
    <p:handoutMasterId r:id="rId18"/>
  </p:handoutMasterIdLst>
  <p:sldIdLst>
    <p:sldId id="257" r:id="rId3"/>
    <p:sldId id="258" r:id="rId4"/>
    <p:sldId id="310" r:id="rId5"/>
    <p:sldId id="311" r:id="rId6"/>
    <p:sldId id="317" r:id="rId7"/>
    <p:sldId id="299" r:id="rId8"/>
    <p:sldId id="320" r:id="rId9"/>
    <p:sldId id="313" r:id="rId10"/>
    <p:sldId id="321" r:id="rId11"/>
    <p:sldId id="298" r:id="rId12"/>
    <p:sldId id="314" r:id="rId13"/>
    <p:sldId id="296" r:id="rId14"/>
    <p:sldId id="318" r:id="rId15"/>
    <p:sldId id="316" r:id="rId16"/>
  </p:sldIdLst>
  <p:sldSz cx="9144000" cy="6858000" type="screen4x3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158" userDrawn="1">
          <p15:clr>
            <a:srgbClr val="A4A3A4"/>
          </p15:clr>
        </p15:guide>
        <p15:guide id="3" pos="560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996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98" y="108"/>
      </p:cViewPr>
      <p:guideLst>
        <p:guide orient="horz" pos="2160"/>
        <p:guide pos="158"/>
        <p:guide pos="560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390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5448" cy="496332"/>
          </a:xfrm>
          <a:prstGeom prst="rect">
            <a:avLst/>
          </a:prstGeom>
        </p:spPr>
        <p:txBody>
          <a:bodyPr vert="horz" lIns="90617" tIns="45309" rIns="90617" bIns="4530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645" y="2"/>
            <a:ext cx="2945448" cy="496332"/>
          </a:xfrm>
          <a:prstGeom prst="rect">
            <a:avLst/>
          </a:prstGeom>
        </p:spPr>
        <p:txBody>
          <a:bodyPr vert="horz" lIns="90617" tIns="45309" rIns="90617" bIns="45309" rtlCol="0"/>
          <a:lstStyle>
            <a:lvl1pPr algn="r">
              <a:defRPr sz="1200"/>
            </a:lvl1pPr>
          </a:lstStyle>
          <a:p>
            <a:fld id="{DD0F5D90-5A6A-4C92-BABA-438C0536D6D2}" type="datetimeFigureOut">
              <a:rPr lang="ko-KR" altLang="en-US" smtClean="0"/>
              <a:t>2022-05-11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30311"/>
            <a:ext cx="2945448" cy="496332"/>
          </a:xfrm>
          <a:prstGeom prst="rect">
            <a:avLst/>
          </a:prstGeom>
        </p:spPr>
        <p:txBody>
          <a:bodyPr vert="horz" lIns="90617" tIns="45309" rIns="90617" bIns="4530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645" y="9430311"/>
            <a:ext cx="2945448" cy="496332"/>
          </a:xfrm>
          <a:prstGeom prst="rect">
            <a:avLst/>
          </a:prstGeom>
        </p:spPr>
        <p:txBody>
          <a:bodyPr vert="horz" lIns="90617" tIns="45309" rIns="90617" bIns="45309" rtlCol="0" anchor="b"/>
          <a:lstStyle>
            <a:lvl1pPr algn="r">
              <a:defRPr sz="1200"/>
            </a:lvl1pPr>
          </a:lstStyle>
          <a:p>
            <a:fld id="{2E9C442C-E322-433B-917F-01E5443AA3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97780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body"/>
          </p:nvPr>
        </p:nvSpPr>
        <p:spPr>
          <a:xfrm>
            <a:off x="755119" y="5072845"/>
            <a:ext cx="6040586" cy="480566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en-US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메모 서식을 편집하려면 클릭하십시오.</a:t>
            </a:r>
          </a:p>
        </p:txBody>
      </p:sp>
      <p:sp>
        <p:nvSpPr>
          <p:cNvPr id="79" name="PlaceHolder 2"/>
          <p:cNvSpPr>
            <a:spLocks noGrp="1"/>
          </p:cNvSpPr>
          <p:nvPr>
            <p:ph type="hdr"/>
          </p:nvPr>
        </p:nvSpPr>
        <p:spPr>
          <a:xfrm>
            <a:off x="1" y="3"/>
            <a:ext cx="3276854" cy="533641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en-U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&lt;머리글&gt;</a:t>
            </a:r>
          </a:p>
        </p:txBody>
      </p:sp>
      <p:sp>
        <p:nvSpPr>
          <p:cNvPr id="80" name="PlaceHolder 3"/>
          <p:cNvSpPr>
            <a:spLocks noGrp="1"/>
          </p:cNvSpPr>
          <p:nvPr>
            <p:ph type="dt"/>
          </p:nvPr>
        </p:nvSpPr>
        <p:spPr>
          <a:xfrm>
            <a:off x="4273970" y="3"/>
            <a:ext cx="3276854" cy="533641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en-U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&lt;날짜/시간&gt;</a:t>
            </a:r>
          </a:p>
        </p:txBody>
      </p:sp>
      <p:sp>
        <p:nvSpPr>
          <p:cNvPr id="81" name="PlaceHolder 4"/>
          <p:cNvSpPr>
            <a:spLocks noGrp="1"/>
          </p:cNvSpPr>
          <p:nvPr>
            <p:ph type="ftr"/>
          </p:nvPr>
        </p:nvSpPr>
        <p:spPr>
          <a:xfrm>
            <a:off x="1" y="10146048"/>
            <a:ext cx="3276854" cy="533641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en-U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&lt;바닥글&gt;</a:t>
            </a:r>
          </a:p>
        </p:txBody>
      </p:sp>
      <p:sp>
        <p:nvSpPr>
          <p:cNvPr id="82" name="PlaceHolder 5"/>
          <p:cNvSpPr>
            <a:spLocks noGrp="1"/>
          </p:cNvSpPr>
          <p:nvPr>
            <p:ph type="sldNum"/>
          </p:nvPr>
        </p:nvSpPr>
        <p:spPr>
          <a:xfrm>
            <a:off x="4273970" y="10146048"/>
            <a:ext cx="3276854" cy="533641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1F8E3D1D-DA93-484C-854C-274381A5EB4F}" type="slidenum">
              <a:rPr lang="en-U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pPr algn="r"/>
              <a:t>‹#›</a:t>
            </a:fld>
            <a:endParaRPr lang="en-US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01961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1285920" y="-2646720"/>
            <a:ext cx="4039920" cy="40676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1285920" y="-2646720"/>
            <a:ext cx="4039920" cy="40676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1285920" y="-2646720"/>
            <a:ext cx="1971360" cy="40676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3356280" y="-2646720"/>
            <a:ext cx="1971360" cy="40676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323640" y="76320"/>
            <a:ext cx="7657560" cy="270972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1285920" y="-264672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1285920" y="-52200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3356280" y="-2646720"/>
            <a:ext cx="1971360" cy="40676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1285920" y="-2646720"/>
            <a:ext cx="1971360" cy="40676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3356280" y="-264672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3356280" y="-52200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1285920" y="-264672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3356280" y="-264672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1285920" y="-522000"/>
            <a:ext cx="403992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1285920" y="-2646720"/>
            <a:ext cx="403992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1285920" y="-522000"/>
            <a:ext cx="403992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1285920" y="-264672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3356280" y="-264672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3356280" y="-52200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1285920" y="-52200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1285920" y="-2646720"/>
            <a:ext cx="4039920" cy="40676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1285920" y="-2646720"/>
            <a:ext cx="4039920" cy="40676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pic>
        <p:nvPicPr>
          <p:cNvPr id="35" name="그림 34"/>
          <p:cNvPicPr/>
          <p:nvPr/>
        </p:nvPicPr>
        <p:blipFill>
          <a:blip r:embed="rId2" cstate="print"/>
          <a:stretch/>
        </p:blipFill>
        <p:spPr>
          <a:xfrm>
            <a:off x="1285920" y="-2224800"/>
            <a:ext cx="4039920" cy="3223080"/>
          </a:xfrm>
          <a:prstGeom prst="rect">
            <a:avLst/>
          </a:prstGeom>
          <a:ln>
            <a:noFill/>
          </a:ln>
        </p:spPr>
      </p:pic>
      <p:pic>
        <p:nvPicPr>
          <p:cNvPr id="36" name="그림 35"/>
          <p:cNvPicPr/>
          <p:nvPr/>
        </p:nvPicPr>
        <p:blipFill>
          <a:blip r:embed="rId2" cstate="print"/>
          <a:stretch/>
        </p:blipFill>
        <p:spPr>
          <a:xfrm>
            <a:off x="1285920" y="-2224800"/>
            <a:ext cx="4039920" cy="32230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subTitle"/>
          </p:nvPr>
        </p:nvSpPr>
        <p:spPr>
          <a:xfrm>
            <a:off x="1285920" y="-2646720"/>
            <a:ext cx="4039920" cy="40676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1285920" y="-2646720"/>
            <a:ext cx="4039920" cy="40676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1285920" y="-2646720"/>
            <a:ext cx="1971360" cy="40676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3356280" y="-2646720"/>
            <a:ext cx="1971360" cy="40676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subTitle"/>
          </p:nvPr>
        </p:nvSpPr>
        <p:spPr>
          <a:xfrm>
            <a:off x="323640" y="76320"/>
            <a:ext cx="7657560" cy="270972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1285920" y="-264672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1285920" y="-52200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3356280" y="-2646720"/>
            <a:ext cx="1971360" cy="40676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1285920" y="-2646720"/>
            <a:ext cx="1971360" cy="40676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3356280" y="-264672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3356280" y="-52200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1285920" y="-264672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3356280" y="-264672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1285920" y="-522000"/>
            <a:ext cx="403992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1285920" y="-2646720"/>
            <a:ext cx="403992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1285920" y="-522000"/>
            <a:ext cx="403992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1285920" y="-264672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3356280" y="-264672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71" name="PlaceHolder 4"/>
          <p:cNvSpPr>
            <a:spLocks noGrp="1"/>
          </p:cNvSpPr>
          <p:nvPr>
            <p:ph type="body"/>
          </p:nvPr>
        </p:nvSpPr>
        <p:spPr>
          <a:xfrm>
            <a:off x="3356280" y="-52200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72" name="PlaceHolder 5"/>
          <p:cNvSpPr>
            <a:spLocks noGrp="1"/>
          </p:cNvSpPr>
          <p:nvPr>
            <p:ph type="body"/>
          </p:nvPr>
        </p:nvSpPr>
        <p:spPr>
          <a:xfrm>
            <a:off x="1285920" y="-522000"/>
            <a:ext cx="1971360" cy="19400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1285920" y="-2646720"/>
            <a:ext cx="4039920" cy="40676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1285920" y="-2646720"/>
            <a:ext cx="4039920" cy="4067640"/>
          </a:xfrm>
          <a:prstGeom prst="rect">
            <a:avLst/>
          </a:prstGeom>
        </p:spPr>
        <p:txBody>
          <a:bodyPr lIns="0" tIns="0" rIns="0" bIns="0"/>
          <a:lstStyle/>
          <a:p>
            <a:endParaRPr lang="ko-KR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pic>
        <p:nvPicPr>
          <p:cNvPr id="76" name="그림 75"/>
          <p:cNvPicPr/>
          <p:nvPr/>
        </p:nvPicPr>
        <p:blipFill>
          <a:blip r:embed="rId2" cstate="print"/>
          <a:stretch/>
        </p:blipFill>
        <p:spPr>
          <a:xfrm>
            <a:off x="1285920" y="-2224800"/>
            <a:ext cx="4039920" cy="3223080"/>
          </a:xfrm>
          <a:prstGeom prst="rect">
            <a:avLst/>
          </a:prstGeom>
          <a:ln>
            <a:noFill/>
          </a:ln>
        </p:spPr>
      </p:pic>
      <p:pic>
        <p:nvPicPr>
          <p:cNvPr id="77" name="그림 76"/>
          <p:cNvPicPr/>
          <p:nvPr/>
        </p:nvPicPr>
        <p:blipFill>
          <a:blip r:embed="rId2" cstate="print"/>
          <a:stretch/>
        </p:blipFill>
        <p:spPr>
          <a:xfrm>
            <a:off x="1285920" y="-2224800"/>
            <a:ext cx="4039920" cy="32230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ko-KR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/>
              </a:rPr>
              <a:t>제목 텍스트의 서식을 편집하려면 클릭하십시오.</a:t>
            </a: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ko-KR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/>
              </a:rPr>
              <a:t>개요 텍스트의 서식을 편집하려면 클릭하십시오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ko-KR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/>
              </a:rPr>
              <a:t>2번째 개요 수준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ko-KR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/>
              </a:rPr>
              <a:t>3번째 개요 수준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ko-KR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/>
              </a:rPr>
              <a:t>4번째 개요 수준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ko-KR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/>
              </a:rPr>
              <a:t>5번째 개요 수준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ko-KR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/>
              </a:rPr>
              <a:t>6번째 개요 수준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ko-KR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/>
              </a:rPr>
              <a:t>7번째 개요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323640" y="76320"/>
            <a:ext cx="7657560" cy="584280"/>
          </a:xfrm>
          <a:prstGeom prst="rect">
            <a:avLst/>
          </a:prstGeom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ko-KR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마스터 제목 스타일 편집</a:t>
            </a:r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1285920" y="-2646720"/>
            <a:ext cx="4039920" cy="4067640"/>
          </a:xfrm>
          <a:prstGeom prst="rect">
            <a:avLst/>
          </a:prstGeom>
        </p:spPr>
        <p:txBody>
          <a:bodyPr lIns="90000" tIns="45000" rIns="90000" bIns="45000" anchor="b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ko-KR" sz="1800" b="1" strike="noStrike" spc="-1">
                <a:solidFill>
                  <a:srgbClr val="000066"/>
                </a:solidFill>
                <a:uFill>
                  <a:solidFill>
                    <a:srgbClr val="FFFFFF"/>
                  </a:solidFill>
                </a:uFill>
                <a:latin typeface="맑은 고딕"/>
                <a:ea typeface="맑은 고딕"/>
              </a:rPr>
              <a:t>개요 텍스트의 서식을 편집하려면 클릭하십시오</a:t>
            </a:r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ko-KR" sz="1800" b="1" strike="noStrike" spc="-1">
                <a:solidFill>
                  <a:srgbClr val="000066"/>
                </a:solidFill>
                <a:uFill>
                  <a:solidFill>
                    <a:srgbClr val="FFFFFF"/>
                  </a:solidFill>
                </a:uFill>
                <a:latin typeface="맑은 고딕"/>
                <a:ea typeface="맑은 고딕"/>
              </a:rPr>
              <a:t>2번째 개요 수준</a:t>
            </a:r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ko-KR" sz="1800" b="1" strike="noStrike" spc="-1">
                <a:solidFill>
                  <a:srgbClr val="000066"/>
                </a:solidFill>
                <a:uFill>
                  <a:solidFill>
                    <a:srgbClr val="FFFFFF"/>
                  </a:solidFill>
                </a:uFill>
                <a:latin typeface="맑은 고딕"/>
                <a:ea typeface="맑은 고딕"/>
              </a:rPr>
              <a:t>3번째 개요 수준</a:t>
            </a:r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ko-KR" sz="1800" b="1" strike="noStrike" spc="-1">
                <a:solidFill>
                  <a:srgbClr val="000066"/>
                </a:solidFill>
                <a:uFill>
                  <a:solidFill>
                    <a:srgbClr val="FFFFFF"/>
                  </a:solidFill>
                </a:uFill>
                <a:latin typeface="맑은 고딕"/>
                <a:ea typeface="맑은 고딕"/>
              </a:rPr>
              <a:t>4번째 개요 수준</a:t>
            </a:r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ko-KR" sz="1800" b="1" strike="noStrike" spc="-1">
                <a:solidFill>
                  <a:srgbClr val="000066"/>
                </a:solidFill>
                <a:uFill>
                  <a:solidFill>
                    <a:srgbClr val="FFFFFF"/>
                  </a:solidFill>
                </a:uFill>
                <a:latin typeface="맑은 고딕"/>
                <a:ea typeface="맑은 고딕"/>
              </a:rPr>
              <a:t>5번째 개요 수준</a:t>
            </a:r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ko-KR" sz="1800" b="1" strike="noStrike" spc="-1">
                <a:solidFill>
                  <a:srgbClr val="000066"/>
                </a:solidFill>
                <a:uFill>
                  <a:solidFill>
                    <a:srgbClr val="FFFFFF"/>
                  </a:solidFill>
                </a:uFill>
                <a:latin typeface="맑은 고딕"/>
                <a:ea typeface="맑은 고딕"/>
              </a:rPr>
              <a:t>6번째 개요 수준</a:t>
            </a:r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  <a:p>
            <a:pPr>
              <a:lnSpc>
                <a:spcPct val="100000"/>
              </a:lnSpc>
            </a:pPr>
            <a:r>
              <a:rPr lang="ko-KR" sz="1800" b="1" strike="noStrike" spc="-1">
                <a:solidFill>
                  <a:srgbClr val="000066"/>
                </a:solidFill>
                <a:uFill>
                  <a:solidFill>
                    <a:srgbClr val="FFFFFF"/>
                  </a:solidFill>
                </a:uFill>
                <a:latin typeface="맑은 고딕"/>
                <a:ea typeface="맑은 고딕"/>
              </a:rPr>
              <a:t>7번째 개요 수준마스터 텍스트 스타일을 편집합니다</a:t>
            </a:r>
            <a:endParaRPr lang="ko-KR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39" name="CustomShape 3"/>
          <p:cNvSpPr/>
          <p:nvPr/>
        </p:nvSpPr>
        <p:spPr>
          <a:xfrm>
            <a:off x="-42480" y="6532560"/>
            <a:ext cx="630720" cy="31896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/>
          <a:lstStyle/>
          <a:p>
            <a:pPr algn="ctr">
              <a:lnSpc>
                <a:spcPct val="100000"/>
              </a:lnSpc>
            </a:pPr>
            <a:fld id="{C20D1BB5-B8DC-46F2-A8B4-F278BC3C56A0}" type="slidenum">
              <a:rPr lang="en-US" sz="1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가는각진제목체"/>
              </a:rPr>
              <a:pPr algn="ctr">
                <a:lnSpc>
                  <a:spcPct val="100000"/>
                </a:lnSpc>
              </a:pPr>
              <a:t>‹#›</a:t>
            </a:fld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0" name="Line 4"/>
          <p:cNvSpPr/>
          <p:nvPr/>
        </p:nvSpPr>
        <p:spPr>
          <a:xfrm flipH="1">
            <a:off x="450000" y="6607080"/>
            <a:ext cx="1440" cy="14292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2" name="CustomShape 5"/>
          <p:cNvSpPr/>
          <p:nvPr/>
        </p:nvSpPr>
        <p:spPr>
          <a:xfrm flipV="1">
            <a:off x="4680" y="570960"/>
            <a:ext cx="8625600" cy="324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rgbClr val="3399FF"/>
              </a:gs>
            </a:gsLst>
            <a:lin ang="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3" name="CustomShape 6"/>
          <p:cNvSpPr/>
          <p:nvPr/>
        </p:nvSpPr>
        <p:spPr>
          <a:xfrm>
            <a:off x="307440" y="612000"/>
            <a:ext cx="8564760" cy="33120"/>
          </a:xfrm>
          <a:prstGeom prst="rect">
            <a:avLst/>
          </a:prstGeom>
          <a:gradFill>
            <a:gsLst>
              <a:gs pos="0">
                <a:srgbClr val="5B7A99"/>
              </a:gs>
              <a:gs pos="100000">
                <a:srgbClr val="99CCFF"/>
              </a:gs>
            </a:gsLst>
            <a:lin ang="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CustomShape 2"/>
          <p:cNvSpPr/>
          <p:nvPr/>
        </p:nvSpPr>
        <p:spPr>
          <a:xfrm>
            <a:off x="265339" y="1721433"/>
            <a:ext cx="8496720" cy="578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50000"/>
              </a:lnSpc>
            </a:pPr>
            <a:r>
              <a:rPr lang="ko-KR" altLang="en-US" sz="2800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사업명</a:t>
            </a:r>
            <a:endParaRPr lang="en-US" sz="16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14" name="CustomShape 3"/>
          <p:cNvSpPr/>
          <p:nvPr/>
        </p:nvSpPr>
        <p:spPr>
          <a:xfrm>
            <a:off x="-87696" y="276959"/>
            <a:ext cx="4882117" cy="272880"/>
          </a:xfrm>
          <a:prstGeom prst="rect">
            <a:avLst/>
          </a:prstGeom>
          <a:noFill/>
          <a:ln w="2844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50000"/>
              </a:lnSpc>
            </a:pPr>
            <a:r>
              <a:rPr lang="en-US" altLang="ko-KR" sz="1200" b="1" strike="noStrike" spc="-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굴림체" panose="020B0609000101010101" pitchFamily="49" charset="-127"/>
                <a:ea typeface="굴림체" panose="020B0609000101010101" pitchFamily="49" charset="-127"/>
              </a:rPr>
              <a:t>[</a:t>
            </a:r>
            <a:r>
              <a:rPr lang="ko-KR" altLang="en-US" sz="1200" b="1" strike="noStrike" spc="-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굴림체" panose="020B0609000101010101" pitchFamily="49" charset="-127"/>
                <a:ea typeface="굴림체" panose="020B0609000101010101" pitchFamily="49" charset="-127"/>
              </a:rPr>
              <a:t>서식</a:t>
            </a:r>
            <a:r>
              <a:rPr lang="en-US" altLang="ko-KR" sz="1200" b="1" strike="noStrike" spc="-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굴림체" panose="020B0609000101010101" pitchFamily="49" charset="-127"/>
                <a:ea typeface="굴림체" panose="020B0609000101010101" pitchFamily="49" charset="-127"/>
              </a:rPr>
              <a:t>3] </a:t>
            </a:r>
            <a:r>
              <a:rPr lang="en-US" sz="1200" b="1" strike="noStrike" spc="-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굴림체" panose="020B0609000101010101" pitchFamily="49" charset="-127"/>
                <a:ea typeface="굴림체" panose="020B0609000101010101" pitchFamily="49" charset="-127"/>
              </a:rPr>
              <a:t>2022년도 </a:t>
            </a:r>
            <a:r>
              <a:rPr lang="ko-KR" altLang="en-US" sz="1200" b="1" spc="-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굴림체" panose="020B0609000101010101" pitchFamily="49" charset="-127"/>
                <a:ea typeface="굴림체" panose="020B0609000101010101" pitchFamily="49" charset="-127"/>
              </a:rPr>
              <a:t>시흥형</a:t>
            </a:r>
            <a:r>
              <a:rPr lang="ko-KR" altLang="en-US" sz="1200" b="1" spc="-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굴림체" panose="020B0609000101010101" pitchFamily="49" charset="-127"/>
                <a:ea typeface="굴림체" panose="020B0609000101010101" pitchFamily="49" charset="-127"/>
              </a:rPr>
              <a:t> </a:t>
            </a:r>
            <a:r>
              <a:rPr lang="ko-KR" altLang="en-US" sz="1200" b="1" spc="-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굴림체" panose="020B0609000101010101" pitchFamily="49" charset="-127"/>
                <a:ea typeface="굴림체" panose="020B0609000101010101" pitchFamily="49" charset="-127"/>
              </a:rPr>
              <a:t>강소기업</a:t>
            </a:r>
            <a:r>
              <a:rPr lang="ko-KR" altLang="en-US" sz="1200" b="1" spc="-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굴림체" panose="020B0609000101010101" pitchFamily="49" charset="-127"/>
                <a:ea typeface="굴림체" panose="020B0609000101010101" pitchFamily="49" charset="-127"/>
              </a:rPr>
              <a:t> 육성 디딤돌</a:t>
            </a:r>
            <a:r>
              <a:rPr lang="en-US" sz="1200" b="1" strike="noStrike" spc="-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굴림체" panose="020B0609000101010101" pitchFamily="49" charset="-127"/>
                <a:ea typeface="굴림체" panose="020B0609000101010101" pitchFamily="49" charset="-127"/>
              </a:rPr>
              <a:t>사업</a:t>
            </a:r>
            <a:r>
              <a:rPr lang="en-US" sz="1200" b="1" strike="noStrike" spc="-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굴림체" panose="020B0609000101010101" pitchFamily="49" charset="-127"/>
                <a:ea typeface="굴림체" panose="020B0609000101010101" pitchFamily="49" charset="-127"/>
              </a:rPr>
              <a:t> </a:t>
            </a:r>
            <a:r>
              <a:rPr lang="en-US" sz="1200" b="1" strike="noStrike" spc="-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굴림체" panose="020B0609000101010101" pitchFamily="49" charset="-127"/>
                <a:ea typeface="굴림체" panose="020B0609000101010101" pitchFamily="49" charset="-127"/>
              </a:rPr>
              <a:t>선정</a:t>
            </a:r>
            <a:r>
              <a:rPr lang="ko-KR" altLang="en-US" sz="1200" b="1" strike="noStrike" spc="-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굴림체" panose="020B0609000101010101" pitchFamily="49" charset="-127"/>
                <a:ea typeface="굴림체" panose="020B0609000101010101" pitchFamily="49" charset="-127"/>
              </a:rPr>
              <a:t>평가</a:t>
            </a:r>
            <a:r>
              <a:rPr lang="en-US" sz="1200" b="1" strike="noStrike" spc="-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굴림체" panose="020B0609000101010101" pitchFamily="49" charset="-127"/>
                <a:ea typeface="굴림체" panose="020B0609000101010101" pitchFamily="49" charset="-127"/>
              </a:rPr>
              <a:t> </a:t>
            </a:r>
            <a:r>
              <a:rPr lang="ko-KR" altLang="en-US" sz="1200" b="1" strike="noStrike" spc="-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굴림체" panose="020B0609000101010101" pitchFamily="49" charset="-127"/>
                <a:ea typeface="굴림체" panose="020B0609000101010101" pitchFamily="49" charset="-127"/>
              </a:rPr>
              <a:t>발표</a:t>
            </a:r>
            <a:r>
              <a:rPr lang="en-US" sz="1200" b="1" strike="noStrike" spc="-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굴림체" panose="020B0609000101010101" pitchFamily="49" charset="-127"/>
                <a:ea typeface="굴림체" panose="020B0609000101010101" pitchFamily="49" charset="-127"/>
              </a:rPr>
              <a:t> </a:t>
            </a:r>
            <a:endParaRPr lang="en-US" sz="1800" b="0" strike="noStrike" spc="-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FFFFFF"/>
                </a:solidFill>
              </a:uFill>
              <a:latin typeface="굴림체" panose="020B0609000101010101" pitchFamily="49" charset="-127"/>
              <a:ea typeface="굴림체" panose="020B0609000101010101" pitchFamily="49" charset="-127"/>
            </a:endParaRPr>
          </a:p>
        </p:txBody>
      </p:sp>
      <p:sp>
        <p:nvSpPr>
          <p:cNvPr id="115" name="Line 4"/>
          <p:cNvSpPr/>
          <p:nvPr/>
        </p:nvSpPr>
        <p:spPr>
          <a:xfrm>
            <a:off x="-4680" y="260640"/>
            <a:ext cx="4435364" cy="0"/>
          </a:xfrm>
          <a:prstGeom prst="line">
            <a:avLst/>
          </a:prstGeom>
          <a:ln w="28440">
            <a:solidFill>
              <a:schemeClr val="tx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6" name="Line 5"/>
          <p:cNvSpPr/>
          <p:nvPr/>
        </p:nvSpPr>
        <p:spPr>
          <a:xfrm flipV="1">
            <a:off x="-4680" y="615142"/>
            <a:ext cx="4435364" cy="5498"/>
          </a:xfrm>
          <a:prstGeom prst="line">
            <a:avLst/>
          </a:prstGeom>
          <a:ln w="28440">
            <a:solidFill>
              <a:schemeClr val="tx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7" name="Line 6"/>
          <p:cNvSpPr/>
          <p:nvPr/>
        </p:nvSpPr>
        <p:spPr>
          <a:xfrm>
            <a:off x="1475640" y="1783402"/>
            <a:ext cx="6530760" cy="8832"/>
          </a:xfrm>
          <a:prstGeom prst="line">
            <a:avLst/>
          </a:prstGeom>
          <a:ln w="38160">
            <a:solidFill>
              <a:schemeClr val="tx2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/>
        </p:style>
      </p:sp>
      <p:sp>
        <p:nvSpPr>
          <p:cNvPr id="118" name="Line 7"/>
          <p:cNvSpPr/>
          <p:nvPr/>
        </p:nvSpPr>
        <p:spPr>
          <a:xfrm>
            <a:off x="1475640" y="2361021"/>
            <a:ext cx="6530760" cy="360"/>
          </a:xfrm>
          <a:prstGeom prst="line">
            <a:avLst/>
          </a:prstGeom>
          <a:ln w="38160">
            <a:solidFill>
              <a:schemeClr val="tx2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/>
        </p:style>
      </p:sp>
      <p:sp>
        <p:nvSpPr>
          <p:cNvPr id="8" name="TextBox 7"/>
          <p:cNvSpPr txBox="1"/>
          <p:nvPr/>
        </p:nvSpPr>
        <p:spPr>
          <a:xfrm>
            <a:off x="2710010" y="4334896"/>
            <a:ext cx="2441694" cy="454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err="1" smtClean="0"/>
              <a:t>주관기관명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업체명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r>
              <a:rPr lang="en-US" altLang="ko-KR" dirty="0" smtClean="0"/>
              <a:t>: 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673782" y="3514100"/>
            <a:ext cx="113364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발표자  </a:t>
            </a:r>
            <a:r>
              <a:rPr lang="en-US" altLang="ko-KR" dirty="0" smtClean="0"/>
              <a:t>: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99905" y="5949280"/>
            <a:ext cx="13211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/>
              <a:t>2022.  </a:t>
            </a:r>
            <a:r>
              <a:rPr lang="en-US" altLang="ko-KR" sz="2000" dirty="0"/>
              <a:t>6</a:t>
            </a:r>
            <a:r>
              <a:rPr lang="en-US" altLang="ko-KR" sz="2000" dirty="0" smtClean="0"/>
              <a:t>.  </a:t>
            </a:r>
            <a:endParaRPr lang="ko-KR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extShape 1"/>
          <p:cNvSpPr txBox="1"/>
          <p:nvPr/>
        </p:nvSpPr>
        <p:spPr>
          <a:xfrm>
            <a:off x="422494" y="76320"/>
            <a:ext cx="7657560" cy="5842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en-US" altLang="ko-KR" sz="2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                               </a:t>
            </a:r>
            <a:r>
              <a:rPr lang="ko-KR" sz="2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목</a:t>
            </a:r>
            <a:r>
              <a:rPr lang="en-US" altLang="ko-KR" sz="2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    </a:t>
            </a:r>
            <a:r>
              <a:rPr lang="ko-KR" sz="2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차</a:t>
            </a:r>
            <a:endParaRPr lang="ko-KR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38515" y="937364"/>
            <a:ext cx="7878263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2000" dirty="0" smtClean="0"/>
              <a:t>기업 현황</a:t>
            </a:r>
            <a:endParaRPr lang="en-US" altLang="ko-KR" sz="2000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2000" dirty="0" smtClean="0"/>
              <a:t>사업 필요성 </a:t>
            </a:r>
            <a:r>
              <a:rPr lang="en-US" altLang="ko-KR" sz="2000" dirty="0" smtClean="0"/>
              <a:t>{</a:t>
            </a:r>
            <a:r>
              <a:rPr lang="en-US" altLang="ko-KR" sz="2000" dirty="0" smtClean="0">
                <a:solidFill>
                  <a:srgbClr val="0000FF"/>
                </a:solidFill>
              </a:rPr>
              <a:t>WHY</a:t>
            </a:r>
            <a:r>
              <a:rPr lang="en-US" altLang="ko-KR" sz="2000" dirty="0" smtClean="0"/>
              <a:t>}</a:t>
            </a:r>
          </a:p>
          <a:p>
            <a:pPr>
              <a:lnSpc>
                <a:spcPct val="150000"/>
              </a:lnSpc>
            </a:pPr>
            <a:r>
              <a:rPr lang="en-US" altLang="ko-KR" sz="2000" dirty="0" smtClean="0"/>
              <a:t>3.  </a:t>
            </a:r>
            <a:r>
              <a:rPr lang="ko-KR" altLang="en-US" sz="2000" dirty="0" smtClean="0"/>
              <a:t>사업 개요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내용</a:t>
            </a:r>
            <a:r>
              <a:rPr lang="en-US" altLang="ko-KR" sz="2000" dirty="0" smtClean="0"/>
              <a:t>) {</a:t>
            </a:r>
            <a:r>
              <a:rPr lang="en-US" altLang="ko-KR" sz="2000" dirty="0" smtClean="0">
                <a:solidFill>
                  <a:srgbClr val="0000FF"/>
                </a:solidFill>
              </a:rPr>
              <a:t>WHAT</a:t>
            </a:r>
            <a:r>
              <a:rPr lang="en-US" altLang="ko-KR" sz="2000" dirty="0" smtClean="0"/>
              <a:t>}</a:t>
            </a:r>
          </a:p>
          <a:p>
            <a:pPr>
              <a:lnSpc>
                <a:spcPct val="150000"/>
              </a:lnSpc>
            </a:pPr>
            <a:r>
              <a:rPr lang="en-US" altLang="ko-KR" sz="2000" dirty="0" smtClean="0"/>
              <a:t>4. </a:t>
            </a:r>
            <a:r>
              <a:rPr lang="ko-KR" altLang="en-US" sz="2000" dirty="0"/>
              <a:t>사업목표</a:t>
            </a:r>
            <a:r>
              <a:rPr lang="en-US" altLang="ko-KR" sz="2000" dirty="0" smtClean="0"/>
              <a:t>(</a:t>
            </a:r>
            <a:r>
              <a:rPr lang="ko-KR" altLang="en-US" sz="2000" dirty="0" err="1" smtClean="0"/>
              <a:t>년차별</a:t>
            </a:r>
            <a:r>
              <a:rPr lang="ko-KR" altLang="en-US" sz="2000" dirty="0" smtClean="0"/>
              <a:t> 사업목표 </a:t>
            </a:r>
            <a:r>
              <a:rPr lang="ko-KR" altLang="en-US" sz="2000" dirty="0"/>
              <a:t>및 내용</a:t>
            </a:r>
            <a:r>
              <a:rPr lang="en-US" altLang="ko-KR" sz="2000" dirty="0"/>
              <a:t>) {</a:t>
            </a:r>
            <a:r>
              <a:rPr lang="en-US" altLang="ko-KR" sz="2000" dirty="0">
                <a:solidFill>
                  <a:srgbClr val="0000FF"/>
                </a:solidFill>
              </a:rPr>
              <a:t>EXPECTATION</a:t>
            </a:r>
            <a:r>
              <a:rPr lang="en-US" altLang="ko-KR" sz="2000" dirty="0" smtClean="0"/>
              <a:t>}</a:t>
            </a:r>
          </a:p>
          <a:p>
            <a:pPr>
              <a:lnSpc>
                <a:spcPct val="150000"/>
              </a:lnSpc>
            </a:pPr>
            <a:r>
              <a:rPr lang="en-US" altLang="ko-KR" sz="2000" dirty="0" smtClean="0"/>
              <a:t>5. </a:t>
            </a:r>
            <a:r>
              <a:rPr lang="ko-KR" altLang="en-US" sz="2000" dirty="0" smtClean="0"/>
              <a:t>사업 추진전략</a:t>
            </a:r>
            <a:r>
              <a:rPr lang="en-US" altLang="ko-KR" sz="2000" dirty="0" smtClean="0"/>
              <a:t>(</a:t>
            </a:r>
            <a:r>
              <a:rPr lang="ko-KR" altLang="en-US" sz="2000" dirty="0" err="1" smtClean="0"/>
              <a:t>년차별</a:t>
            </a:r>
            <a:r>
              <a:rPr lang="ko-KR" altLang="en-US" sz="2000" dirty="0" smtClean="0"/>
              <a:t> 세부사업내용 및 추진방법</a:t>
            </a:r>
            <a:r>
              <a:rPr lang="en-US" altLang="ko-KR" sz="2000" dirty="0" smtClean="0"/>
              <a:t>)</a:t>
            </a:r>
            <a:r>
              <a:rPr lang="ko-KR" altLang="en-US" sz="2000" dirty="0" smtClean="0"/>
              <a:t>  </a:t>
            </a:r>
            <a:r>
              <a:rPr lang="en-US" altLang="ko-KR" sz="2000" dirty="0" smtClean="0"/>
              <a:t>{</a:t>
            </a:r>
            <a:r>
              <a:rPr lang="en-US" altLang="ko-KR" sz="2000" dirty="0" smtClean="0">
                <a:solidFill>
                  <a:srgbClr val="0000FF"/>
                </a:solidFill>
              </a:rPr>
              <a:t>HOW</a:t>
            </a:r>
            <a:r>
              <a:rPr lang="en-US" altLang="ko-KR" sz="2000" dirty="0" smtClean="0"/>
              <a:t>}</a:t>
            </a:r>
          </a:p>
          <a:p>
            <a:pPr>
              <a:lnSpc>
                <a:spcPct val="150000"/>
              </a:lnSpc>
            </a:pPr>
            <a:r>
              <a:rPr lang="en-US" altLang="ko-KR" sz="2000" dirty="0" smtClean="0"/>
              <a:t>6. </a:t>
            </a:r>
            <a:r>
              <a:rPr lang="ko-KR" altLang="en-US" sz="2000" dirty="0" smtClean="0"/>
              <a:t>기대효과</a:t>
            </a:r>
            <a:r>
              <a:rPr lang="en-US" altLang="ko-KR" sz="2000" dirty="0"/>
              <a:t>(</a:t>
            </a:r>
            <a:r>
              <a:rPr lang="ko-KR" altLang="en-US" sz="2000" dirty="0"/>
              <a:t>매출발생</a:t>
            </a:r>
            <a:r>
              <a:rPr lang="en-US" altLang="ko-KR" sz="2000" dirty="0"/>
              <a:t>,</a:t>
            </a:r>
            <a:r>
              <a:rPr lang="ko-KR" altLang="en-US" sz="2000" dirty="0"/>
              <a:t>수출발생</a:t>
            </a:r>
            <a:r>
              <a:rPr lang="en-US" altLang="ko-KR" sz="2000" dirty="0"/>
              <a:t>,</a:t>
            </a:r>
            <a:r>
              <a:rPr lang="ko-KR" altLang="en-US" sz="2000" dirty="0"/>
              <a:t>일자리창출</a:t>
            </a:r>
            <a:r>
              <a:rPr lang="en-US" altLang="ko-KR" sz="2000" dirty="0"/>
              <a:t>,</a:t>
            </a:r>
            <a:r>
              <a:rPr lang="ko-KR" altLang="en-US" sz="2000" dirty="0"/>
              <a:t>수입대체</a:t>
            </a:r>
            <a:r>
              <a:rPr lang="en-US" altLang="ko-KR" sz="20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2000" dirty="0" smtClean="0"/>
              <a:t>7. </a:t>
            </a:r>
            <a:r>
              <a:rPr lang="ko-KR" altLang="en-US" sz="2000" dirty="0" err="1" smtClean="0"/>
              <a:t>사업화계획</a:t>
            </a:r>
            <a:r>
              <a:rPr lang="ko-KR" altLang="en-US" sz="2000" dirty="0" smtClean="0"/>
              <a:t> 및 </a:t>
            </a:r>
            <a:r>
              <a:rPr lang="ko-KR" altLang="en-US" sz="2000" dirty="0" err="1" smtClean="0"/>
              <a:t>사업화전략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사업결과의 활용방안</a:t>
            </a:r>
            <a:r>
              <a:rPr lang="en-US" altLang="ko-KR" sz="20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2000" dirty="0"/>
              <a:t>8</a:t>
            </a:r>
            <a:r>
              <a:rPr lang="en-US" altLang="ko-KR" sz="2000" dirty="0" smtClean="0"/>
              <a:t>. </a:t>
            </a:r>
            <a:r>
              <a:rPr lang="ko-KR" altLang="en-US" sz="2000" dirty="0" smtClean="0"/>
              <a:t>사업비 내역 </a:t>
            </a:r>
            <a:r>
              <a:rPr lang="en-US" altLang="ko-KR" sz="2000" dirty="0" smtClean="0"/>
              <a:t>(</a:t>
            </a:r>
            <a:r>
              <a:rPr lang="ko-KR" altLang="en-US" sz="2000" dirty="0" err="1"/>
              <a:t>년</a:t>
            </a:r>
            <a:r>
              <a:rPr lang="ko-KR" altLang="en-US" sz="2000" dirty="0" err="1" smtClean="0"/>
              <a:t>차별</a:t>
            </a:r>
            <a:r>
              <a:rPr lang="ko-KR" altLang="en-US" sz="2000" dirty="0" smtClean="0"/>
              <a:t> 사업비 집행계획</a:t>
            </a:r>
            <a:r>
              <a:rPr lang="en-US" altLang="ko-KR" sz="20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2000" dirty="0" smtClean="0"/>
              <a:t>9. </a:t>
            </a:r>
            <a:r>
              <a:rPr lang="ko-KR" altLang="en-US" sz="2000" dirty="0" smtClean="0"/>
              <a:t>기타 </a:t>
            </a:r>
            <a:endParaRPr lang="en-US" altLang="ko-KR" sz="2000" dirty="0" smtClean="0"/>
          </a:p>
          <a:p>
            <a:pPr>
              <a:lnSpc>
                <a:spcPct val="150000"/>
              </a:lnSpc>
            </a:pPr>
            <a:endParaRPr lang="en-US" altLang="ko-KR" sz="2000" dirty="0"/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endParaRPr lang="en-US" altLang="ko-KR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TextShape 1"/>
          <p:cNvSpPr txBox="1"/>
          <p:nvPr/>
        </p:nvSpPr>
        <p:spPr>
          <a:xfrm>
            <a:off x="150646" y="92795"/>
            <a:ext cx="7657560" cy="5842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en-US" altLang="ko-KR" sz="2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1. </a:t>
            </a:r>
            <a:r>
              <a:rPr lang="ko-KR" altLang="en-US" sz="2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기업 현황</a:t>
            </a:r>
            <a:endParaRPr lang="ko-KR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  <p:graphicFrame>
        <p:nvGraphicFramePr>
          <p:cNvPr id="7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6144204"/>
              </p:ext>
            </p:extLst>
          </p:nvPr>
        </p:nvGraphicFramePr>
        <p:xfrm>
          <a:off x="200641" y="749350"/>
          <a:ext cx="8786069" cy="5732239"/>
        </p:xfrm>
        <a:graphic>
          <a:graphicData uri="http://schemas.openxmlformats.org/drawingml/2006/table">
            <a:tbl>
              <a:tblPr/>
              <a:tblGrid>
                <a:gridCol w="1203895"/>
                <a:gridCol w="1025626"/>
                <a:gridCol w="418156"/>
                <a:gridCol w="735141"/>
                <a:gridCol w="702155"/>
                <a:gridCol w="319337"/>
                <a:gridCol w="933613"/>
                <a:gridCol w="288680"/>
                <a:gridCol w="889593"/>
                <a:gridCol w="161758"/>
                <a:gridCol w="1070919"/>
                <a:gridCol w="1037196"/>
              </a:tblGrid>
              <a:tr h="478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기 업 명</a:t>
                      </a: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>
                        <a:alpha val="20000"/>
                      </a:srgbClr>
                    </a:solidFill>
                  </a:tcPr>
                </a:tc>
                <a:tc gridSpan="1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35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주 소 지</a:t>
                      </a: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>
                        <a:alpha val="60001"/>
                      </a:srgb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>
                        <a:alpha val="60001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TEL/FAX</a:t>
                      </a: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3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3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32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설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립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일</a:t>
                      </a: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>
                        <a:alpha val="39999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자 본 금</a:t>
                      </a: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3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3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대지 및 건평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32736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매출액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천원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2019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년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2020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년</a:t>
                      </a: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99">
                        <a:alpha val="6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2021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년</a:t>
                      </a: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99">
                        <a:alpha val="60000"/>
                      </a:srgb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고용인원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명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99">
                        <a:alpha val="6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2019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(12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월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9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2020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(12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월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2021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(12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월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</a:tr>
              <a:tr h="5327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ko-KR" altLang="en-US" sz="1200" dirty="0"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ko-KR" altLang="en-US" sz="1200" dirty="0"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ko-KR" altLang="en-US" sz="1200" dirty="0"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</a:tr>
              <a:tr h="11618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주 생산품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>
                        <a:alpha val="60001"/>
                      </a:srgbClr>
                    </a:solidFill>
                  </a:tcPr>
                </a:tc>
                <a:tc gridSpan="11"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endParaRPr lang="ko-KR" altLang="en-US" sz="1200" b="1" kern="1200" dirty="0" smtClean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  <a:cs typeface="+mn-cs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>
                        <a:alpha val="60001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44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회사 전경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사진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30000"/>
                      </a:srgbClr>
                    </a:solidFill>
                  </a:tcPr>
                </a:tc>
                <a:tc gridSpan="1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3590" marR="93590" marT="46820" marB="468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3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18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TextShape 1"/>
          <p:cNvSpPr txBox="1"/>
          <p:nvPr/>
        </p:nvSpPr>
        <p:spPr>
          <a:xfrm>
            <a:off x="175359" y="101033"/>
            <a:ext cx="7657560" cy="5842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en-US" altLang="ko-KR" sz="2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2</a:t>
            </a:r>
            <a:r>
              <a:rPr lang="ko-KR" sz="2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. </a:t>
            </a:r>
            <a:r>
              <a:rPr lang="ko-KR" alt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사업</a:t>
            </a:r>
            <a:r>
              <a:rPr lang="ko-KR" alt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 </a:t>
            </a:r>
            <a:r>
              <a:rPr lang="ko-KR" alt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필요성</a:t>
            </a:r>
            <a:r>
              <a:rPr lang="en-US" altLang="ko-KR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(</a:t>
            </a:r>
            <a:r>
              <a:rPr lang="ko-KR" alt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중요성</a:t>
            </a:r>
            <a:r>
              <a:rPr lang="en-US" altLang="ko-KR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)</a:t>
            </a:r>
            <a:endParaRPr lang="ko-KR" sz="1800" b="0" i="1" strike="noStrike" spc="-1" dirty="0">
              <a:solidFill>
                <a:srgbClr val="00B0F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862946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>
          <a:xfrm>
            <a:off x="175359" y="101033"/>
            <a:ext cx="7657560" cy="5842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en-US" altLang="ko-KR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3</a:t>
            </a:r>
            <a:r>
              <a:rPr lang="ko-KR" sz="2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. </a:t>
            </a:r>
            <a:r>
              <a:rPr lang="ko-KR" alt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사업 개요</a:t>
            </a:r>
            <a:r>
              <a:rPr lang="en-US" altLang="ko-KR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(</a:t>
            </a:r>
            <a:r>
              <a:rPr lang="ko-KR" alt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내용</a:t>
            </a:r>
            <a:r>
              <a:rPr lang="en-US" altLang="ko-KR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)</a:t>
            </a:r>
            <a:endParaRPr lang="ko-KR" sz="1800" b="0" i="1" strike="noStrike" spc="-1" dirty="0">
              <a:solidFill>
                <a:srgbClr val="00B0F0"/>
              </a:solidFill>
              <a:uFill>
                <a:solidFill>
                  <a:srgbClr val="FFFFFF"/>
                </a:solidFill>
              </a:uFill>
              <a:latin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3677128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TextShape 1"/>
          <p:cNvSpPr txBox="1"/>
          <p:nvPr/>
        </p:nvSpPr>
        <p:spPr>
          <a:xfrm>
            <a:off x="175358" y="-32951"/>
            <a:ext cx="8564987" cy="5842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r>
              <a:rPr lang="en-US" altLang="ko-KR" sz="2400" dirty="0" smtClean="0"/>
              <a:t>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사업목표 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r>
              <a:rPr lang="ko-KR" altLang="en-US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차별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사업목표 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및 내용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6013738"/>
              </p:ext>
            </p:extLst>
          </p:nvPr>
        </p:nvGraphicFramePr>
        <p:xfrm>
          <a:off x="29359" y="1449858"/>
          <a:ext cx="8875744" cy="4525707"/>
        </p:xfrm>
        <a:graphic>
          <a:graphicData uri="http://schemas.openxmlformats.org/drawingml/2006/table">
            <a:tbl>
              <a:tblPr/>
              <a:tblGrid>
                <a:gridCol w="2458468"/>
                <a:gridCol w="518984"/>
                <a:gridCol w="848497"/>
                <a:gridCol w="823784"/>
                <a:gridCol w="823784"/>
                <a:gridCol w="881448"/>
                <a:gridCol w="1133493"/>
                <a:gridCol w="1387286"/>
              </a:tblGrid>
              <a:tr h="554389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평가 항목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주요성능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Spec</a:t>
                      </a:r>
                      <a:r>
                        <a:rPr lang="en-US" altLang="ko-KR" sz="900" b="1" kern="0" spc="-80" baseline="300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단위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현수준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사업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목표치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6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평가방법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평가 </a:t>
                      </a: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3240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당해년도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5803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8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1. </a:t>
                      </a:r>
                      <a:endParaRPr lang="ko-KR" altLang="en-US" sz="1000" kern="0" spc="-8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%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3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공인시험성적서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8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-8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공인시험기관</a:t>
                      </a:r>
                      <a:r>
                        <a:rPr lang="en-US" altLang="ko-KR" sz="900" kern="0" spc="-8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803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8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2. </a:t>
                      </a:r>
                      <a:endParaRPr lang="ko-KR" altLang="en-US" sz="10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%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3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공인시험성적서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8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-8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공인시험기관</a:t>
                      </a:r>
                      <a:r>
                        <a:rPr lang="en-US" altLang="ko-KR" sz="900" kern="0" spc="-8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96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8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3. </a:t>
                      </a:r>
                      <a:endParaRPr lang="ko-KR" altLang="en-US" sz="10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℃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3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공인시험성적서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97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8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4. </a:t>
                      </a:r>
                      <a:endParaRPr lang="ko-KR" altLang="en-US" sz="10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mm 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3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공인시험성적서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8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-8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공인시험기관</a:t>
                      </a:r>
                      <a:r>
                        <a:rPr lang="en-US" altLang="ko-KR" sz="900" kern="0" spc="-8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63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8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5. </a:t>
                      </a:r>
                      <a:endParaRPr lang="ko-KR" altLang="en-US" sz="10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mm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3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공인시험성적서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8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-8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공인시험기관</a:t>
                      </a:r>
                      <a:r>
                        <a:rPr lang="en-US" altLang="ko-KR" sz="900" kern="0" spc="-8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96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8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6. </a:t>
                      </a:r>
                      <a:endParaRPr lang="ko-KR" altLang="en-US" sz="10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mm 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장비보유공인인증기관 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97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8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7. </a:t>
                      </a:r>
                      <a:endParaRPr lang="ko-KR" altLang="en-US" sz="10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Hv0.1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3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공인시험성적서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8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-8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공인시험기관</a:t>
                      </a:r>
                      <a:r>
                        <a:rPr lang="en-US" altLang="ko-KR" sz="900" kern="0" spc="-8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693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8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8. </a:t>
                      </a:r>
                      <a:endParaRPr lang="ko-KR" altLang="en-US" sz="10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199" marR="10199" marT="10199" marB="101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0" y="698040"/>
            <a:ext cx="34547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</a:rPr>
              <a:t>예시입니다</a:t>
            </a:r>
            <a:r>
              <a:rPr lang="en-US" altLang="ko-KR" sz="1200" dirty="0" smtClean="0">
                <a:solidFill>
                  <a:srgbClr val="FF0000"/>
                </a:solidFill>
              </a:rPr>
              <a:t>. </a:t>
            </a:r>
            <a:r>
              <a:rPr lang="ko-KR" altLang="en-US" sz="1200" dirty="0" smtClean="0">
                <a:solidFill>
                  <a:srgbClr val="FF0000"/>
                </a:solidFill>
              </a:rPr>
              <a:t>각 사업에 맞게 작성 하시면 됩니다</a:t>
            </a:r>
            <a:r>
              <a:rPr lang="en-US" altLang="ko-KR" sz="1200" dirty="0" smtClean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7967" y="1080526"/>
            <a:ext cx="1742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1)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정량적 목표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9280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2408" y="0"/>
            <a:ext cx="7657560" cy="58428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4.</a:t>
            </a:r>
            <a:r>
              <a:rPr lang="en-US" altLang="ko-KR" sz="2400" dirty="0"/>
              <a:t>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사업목표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8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연차별</a:t>
            </a:r>
            <a:r>
              <a:rPr lang="en-US" altLang="ko-KR" sz="1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사업목표 및 내용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2408" y="716692"/>
            <a:ext cx="3877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2) 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정성적 목표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사업목표 세부내용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b="1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620385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TextShape 1"/>
          <p:cNvSpPr txBox="1"/>
          <p:nvPr/>
        </p:nvSpPr>
        <p:spPr>
          <a:xfrm>
            <a:off x="167121" y="101033"/>
            <a:ext cx="7657560" cy="5842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en-US" altLang="ko-KR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5</a:t>
            </a:r>
            <a:r>
              <a:rPr lang="en-US" altLang="ko-KR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.</a:t>
            </a:r>
            <a:r>
              <a:rPr lang="ko-KR" altLang="en-US" sz="2400" dirty="0" smtClean="0"/>
              <a:t>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사업 추진전략 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년차별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세부사업내용 및 추진방법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en-US" altLang="ko-KR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00000"/>
              </a:lnSpc>
            </a:pPr>
            <a:r>
              <a:rPr lang="en-US" altLang="ko-KR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sz="2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6475046"/>
              </p:ext>
            </p:extLst>
          </p:nvPr>
        </p:nvGraphicFramePr>
        <p:xfrm>
          <a:off x="167121" y="1027327"/>
          <a:ext cx="8618777" cy="5708704"/>
        </p:xfrm>
        <a:graphic>
          <a:graphicData uri="http://schemas.openxmlformats.org/drawingml/2006/table">
            <a:tbl>
              <a:tblPr/>
              <a:tblGrid>
                <a:gridCol w="642861"/>
                <a:gridCol w="4290712"/>
                <a:gridCol w="900828"/>
                <a:gridCol w="941774"/>
                <a:gridCol w="941774"/>
                <a:gridCol w="900828"/>
              </a:tblGrid>
              <a:tr h="19872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구분</a:t>
                      </a: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세부 사업 내용</a:t>
                      </a: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추진일정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9883" marR="9883" marT="9883" marB="988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98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-180" dirty="0" smtClean="0"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 / 4  </a:t>
                      </a:r>
                      <a:r>
                        <a:rPr lang="ko-KR" altLang="en-US" sz="1000" b="1" kern="0" spc="-180" dirty="0" smtClean="0"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분기</a:t>
                      </a:r>
                      <a:endParaRPr lang="en-US" sz="1000" b="1" kern="0" spc="-18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883" marR="9883" marT="9883" marB="988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-180" dirty="0" smtClean="0"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2 / 4  </a:t>
                      </a:r>
                      <a:r>
                        <a:rPr lang="ko-KR" altLang="en-US" sz="1000" b="1" kern="0" spc="-180" dirty="0" smtClean="0"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분기</a:t>
                      </a:r>
                      <a:endParaRPr lang="en-US" sz="1000" b="1" kern="0" spc="-18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883" marR="9883" marT="9883" marB="98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-18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3 / 4 </a:t>
                      </a:r>
                      <a:r>
                        <a:rPr lang="ko-KR" altLang="en-US" sz="1000" b="1" kern="0" spc="-18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분기</a:t>
                      </a:r>
                      <a:endParaRPr lang="en-US" sz="1000" b="1" kern="0" spc="-180" dirty="0">
                        <a:solidFill>
                          <a:srgbClr val="000000"/>
                        </a:solidFill>
                        <a:effectLst/>
                        <a:latin typeface="휴먼명조"/>
                      </a:endParaRPr>
                    </a:p>
                  </a:txBody>
                  <a:tcPr marL="9883" marR="9883" marT="9883" marB="98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-18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4 / 4 </a:t>
                      </a:r>
                      <a:r>
                        <a:rPr lang="ko-KR" altLang="en-US" sz="1000" b="1" kern="0" spc="-18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분기</a:t>
                      </a:r>
                      <a:endParaRPr lang="en-US" sz="1000" b="1" kern="0" spc="-180" dirty="0">
                        <a:solidFill>
                          <a:srgbClr val="000000"/>
                        </a:solidFill>
                        <a:effectLst/>
                        <a:latin typeface="휴먼명조"/>
                      </a:endParaRPr>
                    </a:p>
                  </a:txBody>
                  <a:tcPr marL="9883" marR="9883" marT="9883" marB="98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</a:tr>
              <a:tr h="227288">
                <a:tc row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당해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년도</a:t>
                      </a: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bg1"/>
                        </a:solidFill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bg1"/>
                        </a:solidFill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33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14020" marR="0" lvl="0" indent="-414020" algn="just" defTabSz="914400" rtl="0" eaLnBrk="1" fontAlgn="base" latinLnBrk="1" hangingPunct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kern="0" spc="0" dirty="0" smtClean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  <a:cs typeface="+mn-cs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72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kern="0" spc="0" dirty="0" smtClean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  <a:cs typeface="+mn-cs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7288">
                <a:tc row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3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14020" marR="0" indent="-41402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kern="0" spc="0" dirty="0" smtClean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  <a:cs typeface="+mn-cs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8184">
                <a:tc row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1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5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kern="0" spc="0" dirty="0" smtClean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  <a:cs typeface="+mn-cs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1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5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kern="0" spc="0" dirty="0" smtClean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  <a:cs typeface="+mn-cs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1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1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72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954" marR="9954" marT="9954" marB="9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0" y="698040"/>
            <a:ext cx="227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</a:rPr>
              <a:t> 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96562" y="651873"/>
            <a:ext cx="4051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1) </a:t>
            </a:r>
            <a:r>
              <a:rPr lang="ko-KR" altLang="en-US" b="1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년차별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세부 사업내용 및 추진일정</a:t>
            </a:r>
            <a:endParaRPr lang="ko-KR" altLang="en-US" b="1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32502068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 panose="02030600000101010101" pitchFamily="18" charset="-127"/>
                <a:ea typeface="HY견고딕" panose="02030600000101010101" pitchFamily="18" charset="-127"/>
              </a:rPr>
              <a:t>5.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사업 추진전략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년차별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세부사업내용 및 추진방법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640" y="660600"/>
            <a:ext cx="49423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2) </a:t>
            </a:r>
            <a:r>
              <a:rPr lang="ko-KR" altLang="en-US" b="1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년차별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세부 사업내용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추진방법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상세내용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b="1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911301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TextShape 1"/>
          <p:cNvSpPr txBox="1"/>
          <p:nvPr/>
        </p:nvSpPr>
        <p:spPr>
          <a:xfrm>
            <a:off x="142407" y="0"/>
            <a:ext cx="8556749" cy="5842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기대효과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매출발생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수출발생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일자리창출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수입대체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011764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TextShape 1"/>
          <p:cNvSpPr txBox="1"/>
          <p:nvPr/>
        </p:nvSpPr>
        <p:spPr>
          <a:xfrm>
            <a:off x="158882" y="0"/>
            <a:ext cx="8342566" cy="5842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50000"/>
              </a:lnSpc>
            </a:pP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7. </a:t>
            </a:r>
            <a:r>
              <a:rPr lang="ko-KR" altLang="en-US" sz="24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사업화계획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및 </a:t>
            </a:r>
            <a:r>
              <a:rPr lang="ko-KR" altLang="en-US" sz="24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사업화전략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사업 결과의 활용방안</a:t>
            </a:r>
            <a:r>
              <a:rPr lang="en-US" altLang="ko-KR" sz="2400" dirty="0" smtClean="0"/>
              <a:t>)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1434455434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TextShape 1"/>
          <p:cNvSpPr txBox="1"/>
          <p:nvPr/>
        </p:nvSpPr>
        <p:spPr>
          <a:xfrm>
            <a:off x="125932" y="0"/>
            <a:ext cx="7657560" cy="5842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8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사업비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내역 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0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당해년도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사업비 집행계획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7908024"/>
              </p:ext>
            </p:extLst>
          </p:nvPr>
        </p:nvGraphicFramePr>
        <p:xfrm>
          <a:off x="319101" y="799074"/>
          <a:ext cx="8399277" cy="5766478"/>
        </p:xfrm>
        <a:graphic>
          <a:graphicData uri="http://schemas.openxmlformats.org/drawingml/2006/table">
            <a:tbl>
              <a:tblPr/>
              <a:tblGrid>
                <a:gridCol w="1302756"/>
                <a:gridCol w="2076187"/>
                <a:gridCol w="3755171"/>
                <a:gridCol w="1265163"/>
              </a:tblGrid>
              <a:tr h="32409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35941" marR="35941" marT="35941" marB="35941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35941" marR="35941" marT="35941" marB="35941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내용</a:t>
                      </a: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금액</a:t>
                      </a: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</a:tr>
              <a:tr h="283113">
                <a:tc rowSpan="1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사업재료비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 계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사업활동비</a:t>
                      </a: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1" kern="0" spc="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1" kern="0" spc="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1" kern="0" spc="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1" kern="0" spc="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</a:tr>
              <a:tr h="31473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</a:tr>
              <a:tr h="31473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 sz="900" dirty="0"/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 계</a:t>
                      </a: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</a:tr>
              <a:tr h="283113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총 계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kern="0" spc="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9608438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>
          <a:xfrm>
            <a:off x="125932" y="0"/>
            <a:ext cx="8103668" cy="5842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8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사업비 내역 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차년도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사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업비 집행계획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0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필요시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28289"/>
              </p:ext>
            </p:extLst>
          </p:nvPr>
        </p:nvGraphicFramePr>
        <p:xfrm>
          <a:off x="319101" y="799074"/>
          <a:ext cx="8399277" cy="5766478"/>
        </p:xfrm>
        <a:graphic>
          <a:graphicData uri="http://schemas.openxmlformats.org/drawingml/2006/table">
            <a:tbl>
              <a:tblPr/>
              <a:tblGrid>
                <a:gridCol w="1302756"/>
                <a:gridCol w="2076187"/>
                <a:gridCol w="3755171"/>
                <a:gridCol w="1265163"/>
              </a:tblGrid>
              <a:tr h="32409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35941" marR="35941" marT="35941" marB="35941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35941" marR="35941" marT="35941" marB="35941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내용</a:t>
                      </a: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금액</a:t>
                      </a: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</a:tr>
              <a:tr h="283113">
                <a:tc rowSpan="1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사업재료비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863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 계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>
                        <a:alpha val="69804"/>
                      </a:srgbClr>
                    </a:solidFill>
                  </a:tcPr>
                </a:tc>
              </a:tr>
              <a:tr h="283113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사업활동비</a:t>
                      </a: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1" kern="0" spc="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1" kern="0" spc="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1" kern="0" spc="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1" kern="0" spc="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</a:tr>
              <a:tr h="31473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</a:tr>
              <a:tr h="31473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</a:tr>
              <a:tr h="283113">
                <a:tc vMerge="1">
                  <a:txBody>
                    <a:bodyPr/>
                    <a:lstStyle/>
                    <a:p>
                      <a:pPr latinLnBrk="1"/>
                      <a:endParaRPr lang="ko-KR" altLang="en-US" sz="900" dirty="0"/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 계</a:t>
                      </a: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>
                        <a:alpha val="69804"/>
                      </a:srgbClr>
                    </a:solidFill>
                  </a:tcPr>
                </a:tc>
              </a:tr>
              <a:tr h="283113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총 계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kern="0" spc="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5461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39993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TextShape 1"/>
          <p:cNvSpPr txBox="1"/>
          <p:nvPr/>
        </p:nvSpPr>
        <p:spPr>
          <a:xfrm>
            <a:off x="125931" y="117510"/>
            <a:ext cx="7657560" cy="5842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en-US" altLang="ko-KR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9</a:t>
            </a:r>
            <a:r>
              <a:rPr lang="en-US" altLang="ko-KR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. </a:t>
            </a:r>
            <a:r>
              <a:rPr lang="ko-KR" alt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HY견고딕"/>
                <a:ea typeface="HY견고딕"/>
              </a:rPr>
              <a:t>기타</a:t>
            </a:r>
            <a:endParaRPr lang="ko-KR" altLang="en-US" sz="2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HY견고딕"/>
              <a:ea typeface="HY견고딕"/>
            </a:endParaRPr>
          </a:p>
        </p:txBody>
      </p:sp>
    </p:spTree>
    <p:extLst>
      <p:ext uri="{BB962C8B-B14F-4D97-AF65-F5344CB8AC3E}">
        <p14:creationId xmlns:p14="http://schemas.microsoft.com/office/powerpoint/2010/main" val="3241755145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63974</TotalTime>
  <Words>407</Words>
  <Application>Microsoft Office PowerPoint</Application>
  <PresentationFormat>화면 슬라이드 쇼(4:3)</PresentationFormat>
  <Paragraphs>122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14</vt:i4>
      </vt:variant>
    </vt:vector>
  </HeadingPairs>
  <TitlesOfParts>
    <vt:vector size="27" baseType="lpstr">
      <vt:lpstr>DejaVu Sans</vt:lpstr>
      <vt:lpstr>HY견고딕</vt:lpstr>
      <vt:lpstr>가는각진제목체</vt:lpstr>
      <vt:lpstr>굴림체</vt:lpstr>
      <vt:lpstr>맑은 고딕</vt:lpstr>
      <vt:lpstr>바탕</vt:lpstr>
      <vt:lpstr>휴먼명조</vt:lpstr>
      <vt:lpstr>Arial</vt:lpstr>
      <vt:lpstr>Symbol</vt:lpstr>
      <vt:lpstr>Times New Roman</vt:lpstr>
      <vt:lpstr>Wingdings</vt:lpstr>
      <vt:lpstr>Office Theme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4. 사업목표 (연차별 사업목표 및 내용)</vt:lpstr>
      <vt:lpstr>PowerPoint 프레젠테이션</vt:lpstr>
      <vt:lpstr>5. 사업 추진전략 (년차별 세부사업내용 및 추진방법 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그림비디자인_임영미</dc:creator>
  <cp:lastModifiedBy>Windows 사용자</cp:lastModifiedBy>
  <cp:revision>3171</cp:revision>
  <cp:lastPrinted>2018-06-28T23:02:57Z</cp:lastPrinted>
  <dcterms:created xsi:type="dcterms:W3CDTF">2009-02-24T02:14:00Z</dcterms:created>
  <dcterms:modified xsi:type="dcterms:W3CDTF">2022-05-11T05:04:39Z</dcterms:modified>
  <dc:language>ko-KR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1</vt:i4>
  </property>
  <property fmtid="{D5CDD505-2E9C-101B-9397-08002B2CF9AE}" pid="8" name="PresentationFormat">
    <vt:lpwstr>화면 슬라이드 쇼(4:3)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18</vt:i4>
  </property>
</Properties>
</file>