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85" r:id="rId2"/>
    <p:sldId id="286" r:id="rId3"/>
    <p:sldId id="287" r:id="rId4"/>
    <p:sldId id="264" r:id="rId5"/>
    <p:sldId id="313" r:id="rId6"/>
    <p:sldId id="310" r:id="rId7"/>
    <p:sldId id="315" r:id="rId8"/>
    <p:sldId id="312" r:id="rId9"/>
    <p:sldId id="314" r:id="rId10"/>
    <p:sldId id="257" r:id="rId11"/>
    <p:sldId id="258" r:id="rId12"/>
    <p:sldId id="306" r:id="rId13"/>
    <p:sldId id="288" r:id="rId14"/>
    <p:sldId id="268" r:id="rId15"/>
    <p:sldId id="289" r:id="rId16"/>
    <p:sldId id="307" r:id="rId17"/>
    <p:sldId id="280" r:id="rId18"/>
    <p:sldId id="281" r:id="rId19"/>
    <p:sldId id="301" r:id="rId20"/>
    <p:sldId id="302" r:id="rId21"/>
    <p:sldId id="303" r:id="rId22"/>
    <p:sldId id="305" r:id="rId23"/>
    <p:sldId id="291" r:id="rId24"/>
    <p:sldId id="292" r:id="rId25"/>
    <p:sldId id="293" r:id="rId26"/>
    <p:sldId id="294" r:id="rId27"/>
    <p:sldId id="295" r:id="rId28"/>
    <p:sldId id="308" r:id="rId29"/>
    <p:sldId id="296" r:id="rId30"/>
    <p:sldId id="297" r:id="rId31"/>
    <p:sldId id="298" r:id="rId32"/>
    <p:sldId id="309" r:id="rId33"/>
    <p:sldId id="284" r:id="rId34"/>
  </p:sldIdLst>
  <p:sldSz cx="12192000" cy="6858000"/>
  <p:notesSz cx="6797675" cy="98726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C0482700-A9B7-4896-9D5E-3A9FB8925B1D}">
          <p14:sldIdLst>
            <p14:sldId id="285"/>
            <p14:sldId id="286"/>
            <p14:sldId id="287"/>
            <p14:sldId id="264"/>
            <p14:sldId id="313"/>
            <p14:sldId id="310"/>
            <p14:sldId id="315"/>
            <p14:sldId id="312"/>
            <p14:sldId id="314"/>
            <p14:sldId id="257"/>
            <p14:sldId id="258"/>
            <p14:sldId id="306"/>
            <p14:sldId id="288"/>
            <p14:sldId id="268"/>
            <p14:sldId id="289"/>
            <p14:sldId id="307"/>
            <p14:sldId id="280"/>
            <p14:sldId id="281"/>
            <p14:sldId id="301"/>
            <p14:sldId id="302"/>
            <p14:sldId id="303"/>
            <p14:sldId id="305"/>
            <p14:sldId id="291"/>
            <p14:sldId id="292"/>
            <p14:sldId id="293"/>
            <p14:sldId id="294"/>
            <p14:sldId id="295"/>
            <p14:sldId id="308"/>
            <p14:sldId id="296"/>
            <p14:sldId id="297"/>
            <p14:sldId id="298"/>
            <p14:sldId id="309"/>
            <p14:sldId id="28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42BE"/>
    <a:srgbClr val="2867F4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EDD8DE-FCCA-444C-9029-51CF297915F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437559C-67A5-4BB5-BFC0-B9744867CE6C}">
      <dgm:prSet phldrT="[텍스트]" custT="1"/>
      <dgm:spPr/>
      <dgm:t>
        <a:bodyPr/>
        <a:lstStyle/>
        <a:p>
          <a:pPr latinLnBrk="1"/>
          <a:r>
            <a:rPr lang="ko-KR" altLang="en-US" sz="1800" kern="1200" dirty="0">
              <a:solidFill>
                <a:schemeClr val="bg1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rPr>
            <a:t>사전준비</a:t>
          </a:r>
        </a:p>
      </dgm:t>
    </dgm:pt>
    <dgm:pt modelId="{69B07F39-EF65-45A6-B03A-2173C383973F}" type="parTrans" cxnId="{B56011EF-2299-432C-8820-638477ADB715}">
      <dgm:prSet/>
      <dgm:spPr/>
      <dgm:t>
        <a:bodyPr/>
        <a:lstStyle/>
        <a:p>
          <a:pPr latinLnBrk="1"/>
          <a:endParaRPr lang="ko-KR" altLang="en-US"/>
        </a:p>
      </dgm:t>
    </dgm:pt>
    <dgm:pt modelId="{4A841312-C603-48EE-A7CE-ABBB8A17350D}" type="sibTrans" cxnId="{B56011EF-2299-432C-8820-638477ADB715}">
      <dgm:prSet/>
      <dgm:spPr/>
      <dgm:t>
        <a:bodyPr/>
        <a:lstStyle/>
        <a:p>
          <a:pPr latinLnBrk="1"/>
          <a:endParaRPr lang="ko-KR" altLang="en-US"/>
        </a:p>
      </dgm:t>
    </dgm:pt>
    <dgm:pt modelId="{8228C0C5-EC6A-4F86-94C2-648D3D7E7012}">
      <dgm:prSet phldrT="[텍스트]" custT="1"/>
      <dgm:spPr/>
      <dgm:t>
        <a:bodyPr/>
        <a:lstStyle/>
        <a:p>
          <a:pPr latinLnBrk="1"/>
          <a:r>
            <a:rPr lang="ko-KR" altLang="en-US" sz="1800" kern="1200" dirty="0">
              <a:solidFill>
                <a:schemeClr val="bg1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rPr>
            <a:t>현지 파견</a:t>
          </a:r>
        </a:p>
      </dgm:t>
    </dgm:pt>
    <dgm:pt modelId="{E76E8C65-3963-4818-9C96-54A4088536CD}" type="parTrans" cxnId="{9AB77F0A-3026-4AB2-86B3-624CE47A1F86}">
      <dgm:prSet/>
      <dgm:spPr/>
      <dgm:t>
        <a:bodyPr/>
        <a:lstStyle/>
        <a:p>
          <a:pPr latinLnBrk="1"/>
          <a:endParaRPr lang="ko-KR" altLang="en-US"/>
        </a:p>
      </dgm:t>
    </dgm:pt>
    <dgm:pt modelId="{742CB371-390A-44D2-B257-A6F352D56541}" type="sibTrans" cxnId="{9AB77F0A-3026-4AB2-86B3-624CE47A1F86}">
      <dgm:prSet/>
      <dgm:spPr/>
      <dgm:t>
        <a:bodyPr/>
        <a:lstStyle/>
        <a:p>
          <a:pPr latinLnBrk="1"/>
          <a:endParaRPr lang="ko-KR" altLang="en-US"/>
        </a:p>
      </dgm:t>
    </dgm:pt>
    <dgm:pt modelId="{D11380F0-868C-463B-9DA7-85307ABF088F}">
      <dgm:prSet phldrT="[텍스트]" custT="1"/>
      <dgm:spPr/>
      <dgm:t>
        <a:bodyPr/>
        <a:lstStyle/>
        <a:p>
          <a:pPr latinLnBrk="1"/>
          <a:r>
            <a:rPr lang="ko-KR" altLang="en-US" sz="1800" kern="1200" dirty="0">
              <a:solidFill>
                <a:schemeClr val="bg1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rPr>
            <a:t>사후관리</a:t>
          </a:r>
        </a:p>
      </dgm:t>
    </dgm:pt>
    <dgm:pt modelId="{DA7383D1-9727-46E2-AA48-B3FE58EFCDA1}" type="parTrans" cxnId="{361961F4-9A7A-41B6-9DB7-B980ADA1BE8E}">
      <dgm:prSet/>
      <dgm:spPr/>
      <dgm:t>
        <a:bodyPr/>
        <a:lstStyle/>
        <a:p>
          <a:pPr latinLnBrk="1"/>
          <a:endParaRPr lang="ko-KR" altLang="en-US"/>
        </a:p>
      </dgm:t>
    </dgm:pt>
    <dgm:pt modelId="{FB88DFB1-7CA4-41BF-BC52-E42AD48B4F1D}" type="sibTrans" cxnId="{361961F4-9A7A-41B6-9DB7-B980ADA1BE8E}">
      <dgm:prSet/>
      <dgm:spPr/>
      <dgm:t>
        <a:bodyPr/>
        <a:lstStyle/>
        <a:p>
          <a:pPr latinLnBrk="1"/>
          <a:endParaRPr lang="ko-KR" altLang="en-US"/>
        </a:p>
      </dgm:t>
    </dgm:pt>
    <dgm:pt modelId="{41A0E0B7-E4D1-48B0-9528-9C8395A88EAE}" type="pres">
      <dgm:prSet presAssocID="{86EDD8DE-FCCA-444C-9029-51CF297915F2}" presName="Name0" presStyleCnt="0">
        <dgm:presLayoutVars>
          <dgm:dir/>
          <dgm:resizeHandles val="exact"/>
        </dgm:presLayoutVars>
      </dgm:prSet>
      <dgm:spPr/>
    </dgm:pt>
    <dgm:pt modelId="{F6488502-D45C-4889-81D7-828F1FB47932}" type="pres">
      <dgm:prSet presAssocID="{5437559C-67A5-4BB5-BFC0-B9744867CE6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9D51017-0339-4080-8C64-8C6832919777}" type="pres">
      <dgm:prSet presAssocID="{4A841312-C603-48EE-A7CE-ABBB8A17350D}" presName="sibTrans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8FB0D55B-9A67-44B7-912E-088D2AD8D706}" type="pres">
      <dgm:prSet presAssocID="{4A841312-C603-48EE-A7CE-ABBB8A17350D}" presName="connectorText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6414B229-641A-4873-B1C8-39D8CE073689}" type="pres">
      <dgm:prSet presAssocID="{8228C0C5-EC6A-4F86-94C2-648D3D7E701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09F1CD-C179-4B4B-ADFB-158D6E7E48A6}" type="pres">
      <dgm:prSet presAssocID="{742CB371-390A-44D2-B257-A6F352D56541}" presName="sibTrans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34F5F642-CB4F-490F-B76C-2252CEDA720B}" type="pres">
      <dgm:prSet presAssocID="{742CB371-390A-44D2-B257-A6F352D56541}" presName="connectorText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767577BC-7534-4504-B8CA-033928989108}" type="pres">
      <dgm:prSet presAssocID="{D11380F0-868C-463B-9DA7-85307ABF088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9D3CD8E-3196-42B1-9E78-1C8D9E2FF804}" type="presOf" srcId="{D11380F0-868C-463B-9DA7-85307ABF088F}" destId="{767577BC-7534-4504-B8CA-033928989108}" srcOrd="0" destOrd="0" presId="urn:microsoft.com/office/officeart/2005/8/layout/process1"/>
    <dgm:cxn modelId="{CB1B02EB-960E-4C23-B06C-A21D8F6806AA}" type="presOf" srcId="{4A841312-C603-48EE-A7CE-ABBB8A17350D}" destId="{8FB0D55B-9A67-44B7-912E-088D2AD8D706}" srcOrd="1" destOrd="0" presId="urn:microsoft.com/office/officeart/2005/8/layout/process1"/>
    <dgm:cxn modelId="{9E27B42D-6BD6-4167-98F3-1A1D1AA687F5}" type="presOf" srcId="{8228C0C5-EC6A-4F86-94C2-648D3D7E7012}" destId="{6414B229-641A-4873-B1C8-39D8CE073689}" srcOrd="0" destOrd="0" presId="urn:microsoft.com/office/officeart/2005/8/layout/process1"/>
    <dgm:cxn modelId="{EAB3BD3F-BDA3-486C-941B-BBB41E3CF33A}" type="presOf" srcId="{4A841312-C603-48EE-A7CE-ABBB8A17350D}" destId="{99D51017-0339-4080-8C64-8C6832919777}" srcOrd="0" destOrd="0" presId="urn:microsoft.com/office/officeart/2005/8/layout/process1"/>
    <dgm:cxn modelId="{D86437C2-1967-4123-A0F7-13768E55887C}" type="presOf" srcId="{742CB371-390A-44D2-B257-A6F352D56541}" destId="{34F5F642-CB4F-490F-B76C-2252CEDA720B}" srcOrd="1" destOrd="0" presId="urn:microsoft.com/office/officeart/2005/8/layout/process1"/>
    <dgm:cxn modelId="{8572DA90-16D3-4D68-BBAF-D85D6B3B0ACF}" type="presOf" srcId="{5437559C-67A5-4BB5-BFC0-B9744867CE6C}" destId="{F6488502-D45C-4889-81D7-828F1FB47932}" srcOrd="0" destOrd="0" presId="urn:microsoft.com/office/officeart/2005/8/layout/process1"/>
    <dgm:cxn modelId="{9AB77F0A-3026-4AB2-86B3-624CE47A1F86}" srcId="{86EDD8DE-FCCA-444C-9029-51CF297915F2}" destId="{8228C0C5-EC6A-4F86-94C2-648D3D7E7012}" srcOrd="1" destOrd="0" parTransId="{E76E8C65-3963-4818-9C96-54A4088536CD}" sibTransId="{742CB371-390A-44D2-B257-A6F352D56541}"/>
    <dgm:cxn modelId="{361961F4-9A7A-41B6-9DB7-B980ADA1BE8E}" srcId="{86EDD8DE-FCCA-444C-9029-51CF297915F2}" destId="{D11380F0-868C-463B-9DA7-85307ABF088F}" srcOrd="2" destOrd="0" parTransId="{DA7383D1-9727-46E2-AA48-B3FE58EFCDA1}" sibTransId="{FB88DFB1-7CA4-41BF-BC52-E42AD48B4F1D}"/>
    <dgm:cxn modelId="{7C008644-8C4D-4463-BDA2-B9DAB36781A3}" type="presOf" srcId="{86EDD8DE-FCCA-444C-9029-51CF297915F2}" destId="{41A0E0B7-E4D1-48B0-9528-9C8395A88EAE}" srcOrd="0" destOrd="0" presId="urn:microsoft.com/office/officeart/2005/8/layout/process1"/>
    <dgm:cxn modelId="{D66CCDDA-B0F2-42A4-A7E2-332EA868B7FA}" type="presOf" srcId="{742CB371-390A-44D2-B257-A6F352D56541}" destId="{0B09F1CD-C179-4B4B-ADFB-158D6E7E48A6}" srcOrd="0" destOrd="0" presId="urn:microsoft.com/office/officeart/2005/8/layout/process1"/>
    <dgm:cxn modelId="{B56011EF-2299-432C-8820-638477ADB715}" srcId="{86EDD8DE-FCCA-444C-9029-51CF297915F2}" destId="{5437559C-67A5-4BB5-BFC0-B9744867CE6C}" srcOrd="0" destOrd="0" parTransId="{69B07F39-EF65-45A6-B03A-2173C383973F}" sibTransId="{4A841312-C603-48EE-A7CE-ABBB8A17350D}"/>
    <dgm:cxn modelId="{97211D4D-AEE8-4F8A-BAE9-4369370683D6}" type="presParOf" srcId="{41A0E0B7-E4D1-48B0-9528-9C8395A88EAE}" destId="{F6488502-D45C-4889-81D7-828F1FB47932}" srcOrd="0" destOrd="0" presId="urn:microsoft.com/office/officeart/2005/8/layout/process1"/>
    <dgm:cxn modelId="{F5FDB41B-2DE7-42F8-B80B-22CE9C7C91B7}" type="presParOf" srcId="{41A0E0B7-E4D1-48B0-9528-9C8395A88EAE}" destId="{99D51017-0339-4080-8C64-8C6832919777}" srcOrd="1" destOrd="0" presId="urn:microsoft.com/office/officeart/2005/8/layout/process1"/>
    <dgm:cxn modelId="{2B6DDAED-45C9-4177-8BFE-F060E09500CA}" type="presParOf" srcId="{99D51017-0339-4080-8C64-8C6832919777}" destId="{8FB0D55B-9A67-44B7-912E-088D2AD8D706}" srcOrd="0" destOrd="0" presId="urn:microsoft.com/office/officeart/2005/8/layout/process1"/>
    <dgm:cxn modelId="{2A8381C9-8999-4B0E-ABDE-2249AE222B27}" type="presParOf" srcId="{41A0E0B7-E4D1-48B0-9528-9C8395A88EAE}" destId="{6414B229-641A-4873-B1C8-39D8CE073689}" srcOrd="2" destOrd="0" presId="urn:microsoft.com/office/officeart/2005/8/layout/process1"/>
    <dgm:cxn modelId="{61800B29-61F5-4467-8011-26E6C784CFCC}" type="presParOf" srcId="{41A0E0B7-E4D1-48B0-9528-9C8395A88EAE}" destId="{0B09F1CD-C179-4B4B-ADFB-158D6E7E48A6}" srcOrd="3" destOrd="0" presId="urn:microsoft.com/office/officeart/2005/8/layout/process1"/>
    <dgm:cxn modelId="{108B7D58-9176-4DC0-86B5-C18BC4AC9A52}" type="presParOf" srcId="{0B09F1CD-C179-4B4B-ADFB-158D6E7E48A6}" destId="{34F5F642-CB4F-490F-B76C-2252CEDA720B}" srcOrd="0" destOrd="0" presId="urn:microsoft.com/office/officeart/2005/8/layout/process1"/>
    <dgm:cxn modelId="{8538DA57-C41C-4F00-A4E5-701EFA9043D1}" type="presParOf" srcId="{41A0E0B7-E4D1-48B0-9528-9C8395A88EAE}" destId="{767577BC-7534-4504-B8CA-033928989108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88502-D45C-4889-81D7-828F1FB47932}">
      <dsp:nvSpPr>
        <dsp:cNvPr id="0" name=""/>
        <dsp:cNvSpPr/>
      </dsp:nvSpPr>
      <dsp:spPr>
        <a:xfrm>
          <a:off x="6390" y="0"/>
          <a:ext cx="1910064" cy="566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>
              <a:solidFill>
                <a:schemeClr val="bg1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rPr>
            <a:t>사전준비</a:t>
          </a:r>
        </a:p>
      </dsp:txBody>
      <dsp:txXfrm>
        <a:off x="22968" y="16578"/>
        <a:ext cx="1876908" cy="532844"/>
      </dsp:txXfrm>
    </dsp:sp>
    <dsp:sp modelId="{99D51017-0339-4080-8C64-8C6832919777}">
      <dsp:nvSpPr>
        <dsp:cNvPr id="0" name=""/>
        <dsp:cNvSpPr/>
      </dsp:nvSpPr>
      <dsp:spPr>
        <a:xfrm>
          <a:off x="2107461" y="46152"/>
          <a:ext cx="404933" cy="4736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300" kern="1200"/>
        </a:p>
      </dsp:txBody>
      <dsp:txXfrm>
        <a:off x="2107461" y="140891"/>
        <a:ext cx="283453" cy="284217"/>
      </dsp:txXfrm>
    </dsp:sp>
    <dsp:sp modelId="{6414B229-641A-4873-B1C8-39D8CE073689}">
      <dsp:nvSpPr>
        <dsp:cNvPr id="0" name=""/>
        <dsp:cNvSpPr/>
      </dsp:nvSpPr>
      <dsp:spPr>
        <a:xfrm>
          <a:off x="2680480" y="0"/>
          <a:ext cx="1910064" cy="566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>
              <a:solidFill>
                <a:schemeClr val="bg1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rPr>
            <a:t>현지 파견</a:t>
          </a:r>
        </a:p>
      </dsp:txBody>
      <dsp:txXfrm>
        <a:off x="2697058" y="16578"/>
        <a:ext cx="1876908" cy="532844"/>
      </dsp:txXfrm>
    </dsp:sp>
    <dsp:sp modelId="{0B09F1CD-C179-4B4B-ADFB-158D6E7E48A6}">
      <dsp:nvSpPr>
        <dsp:cNvPr id="0" name=""/>
        <dsp:cNvSpPr/>
      </dsp:nvSpPr>
      <dsp:spPr>
        <a:xfrm>
          <a:off x="4781551" y="46152"/>
          <a:ext cx="404933" cy="4736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300" kern="1200"/>
        </a:p>
      </dsp:txBody>
      <dsp:txXfrm>
        <a:off x="4781551" y="140891"/>
        <a:ext cx="283453" cy="284217"/>
      </dsp:txXfrm>
    </dsp:sp>
    <dsp:sp modelId="{767577BC-7534-4504-B8CA-033928989108}">
      <dsp:nvSpPr>
        <dsp:cNvPr id="0" name=""/>
        <dsp:cNvSpPr/>
      </dsp:nvSpPr>
      <dsp:spPr>
        <a:xfrm>
          <a:off x="5354571" y="0"/>
          <a:ext cx="1910064" cy="566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>
              <a:solidFill>
                <a:schemeClr val="bg1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rPr>
            <a:t>사후관리</a:t>
          </a:r>
        </a:p>
      </dsp:txBody>
      <dsp:txXfrm>
        <a:off x="5371149" y="16578"/>
        <a:ext cx="1876908" cy="53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02EC7-5A15-489F-B655-997A15C32817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5C024-C902-4F62-9103-1D187DD907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71517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2E6403-B01A-4029-8FCD-C57271CC7FA9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32008-31DC-40B4-B34D-CD9D30251E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702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2E90B-9756-4A8F-A443-57C82FFC8B2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571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678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7536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72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462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3730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293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7996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9642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5357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6231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464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E2ECC-F229-465E-A767-A70794A8B293}" type="datetimeFigureOut">
              <a:rPr lang="ko-KR" altLang="en-US" smtClean="0"/>
              <a:t>2025-10-10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37DCC-48D2-4D9F-8E53-5E37555F18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3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es.go.kr/sme-expo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smes.go.kr/sme-expo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1148" y="1824646"/>
            <a:ext cx="1088483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KBIZ한마음고딕 B" pitchFamily="18" charset="-127"/>
                <a:ea typeface="KBIZ한마음고딕 B" pitchFamily="18" charset="-127"/>
              </a:rPr>
              <a:t>2026</a:t>
            </a:r>
            <a:r>
              <a:rPr lang="ko-KR" altLang="en-US" sz="4000" dirty="0">
                <a:latin typeface="KBIZ한마음고딕 B" pitchFamily="18" charset="-127"/>
                <a:ea typeface="KBIZ한마음고딕 B" pitchFamily="18" charset="-127"/>
              </a:rPr>
              <a:t>년</a:t>
            </a:r>
            <a:endParaRPr lang="en-US" altLang="ko-KR" sz="4000" dirty="0">
              <a:latin typeface="KBIZ한마음고딕 B" pitchFamily="18" charset="-127"/>
              <a:ea typeface="KBIZ한마음고딕 B" pitchFamily="18" charset="-127"/>
            </a:endParaRPr>
          </a:p>
          <a:p>
            <a:pPr algn="ctr"/>
            <a:endParaRPr lang="en-US" altLang="ko-KR" sz="800" dirty="0">
              <a:solidFill>
                <a:srgbClr val="FF0000"/>
              </a:solidFill>
              <a:latin typeface="KBIZ한마음고딕 B" pitchFamily="18" charset="-127"/>
              <a:ea typeface="KBIZ한마음고딕 B" pitchFamily="18" charset="-127"/>
            </a:endParaRPr>
          </a:p>
          <a:p>
            <a:pPr algn="ctr"/>
            <a:r>
              <a:rPr lang="ko-KR" altLang="en-US" sz="5400" b="1" dirty="0">
                <a:solidFill>
                  <a:srgbClr val="0A42BE"/>
                </a:solidFill>
                <a:latin typeface="KBIZ한마음고딕 B" pitchFamily="18" charset="-127"/>
                <a:ea typeface="KBIZ한마음고딕 B" pitchFamily="18" charset="-127"/>
              </a:rPr>
              <a:t>수출컨소시엄사업 </a:t>
            </a:r>
            <a:r>
              <a:rPr lang="ko-KR" altLang="en-US" sz="5400" b="1" dirty="0" err="1">
                <a:solidFill>
                  <a:srgbClr val="0A42BE"/>
                </a:solidFill>
                <a:latin typeface="KBIZ한마음고딕 B" pitchFamily="18" charset="-127"/>
                <a:ea typeface="KBIZ한마음고딕 B" pitchFamily="18" charset="-127"/>
              </a:rPr>
              <a:t>주관단체</a:t>
            </a:r>
            <a:r>
              <a:rPr lang="ko-KR" altLang="en-US" sz="5400" dirty="0">
                <a:solidFill>
                  <a:srgbClr val="2867F4"/>
                </a:solidFill>
                <a:latin typeface="KBIZ한마음고딕 B" pitchFamily="18" charset="-127"/>
                <a:ea typeface="KBIZ한마음고딕 B" pitchFamily="18" charset="-127"/>
              </a:rPr>
              <a:t> </a:t>
            </a:r>
            <a:r>
              <a:rPr lang="ko-KR" altLang="en-US" sz="5400" dirty="0">
                <a:latin typeface="KBIZ한마음고딕 B" pitchFamily="18" charset="-127"/>
                <a:ea typeface="KBIZ한마음고딕 B" pitchFamily="18" charset="-127"/>
              </a:rPr>
              <a:t>모집공고</a:t>
            </a:r>
            <a:endParaRPr lang="en-US" altLang="ko-KR" sz="5400" dirty="0">
              <a:latin typeface="KBIZ한마음고딕 B" pitchFamily="18" charset="-127"/>
              <a:ea typeface="KBIZ한마음고딕 B" pitchFamily="18" charset="-127"/>
            </a:endParaRPr>
          </a:p>
          <a:p>
            <a:pPr algn="ctr"/>
            <a:endParaRPr lang="en-US" altLang="ko-KR" sz="800" dirty="0">
              <a:latin typeface="KBIZ한마음고딕 B" pitchFamily="18" charset="-127"/>
              <a:ea typeface="KBIZ한마음고딕 B" pitchFamily="18" charset="-127"/>
            </a:endParaRPr>
          </a:p>
          <a:p>
            <a:pPr algn="ctr"/>
            <a:r>
              <a:rPr lang="en-US" altLang="ko-KR" sz="4400" dirty="0">
                <a:latin typeface="KBIZ한마음고딕 B" pitchFamily="18" charset="-127"/>
                <a:ea typeface="KBIZ한마음고딕 B" pitchFamily="18" charset="-127"/>
              </a:rPr>
              <a:t>(</a:t>
            </a:r>
            <a:r>
              <a:rPr lang="ko-KR" altLang="en-US" sz="4400" dirty="0" smtClean="0">
                <a:latin typeface="KBIZ한마음고딕 B" pitchFamily="18" charset="-127"/>
                <a:ea typeface="KBIZ한마음고딕 B" pitchFamily="18" charset="-127"/>
              </a:rPr>
              <a:t>유망</a:t>
            </a:r>
            <a:r>
              <a:rPr lang="en-US" altLang="ko-KR" sz="44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/</a:t>
            </a:r>
            <a:r>
              <a:rPr lang="ko-KR" altLang="en-US" sz="4400" dirty="0" smtClean="0">
                <a:latin typeface="KBIZ한마음고딕 B" pitchFamily="18" charset="-127"/>
                <a:ea typeface="KBIZ한마음고딕 B" pitchFamily="18" charset="-127"/>
              </a:rPr>
              <a:t>일반</a:t>
            </a:r>
            <a:r>
              <a:rPr lang="en-US" altLang="ko-KR" sz="4400" dirty="0">
                <a:latin typeface="KBIZ한마음고딕 B" pitchFamily="18" charset="-127"/>
                <a:ea typeface="KBIZ한마음고딕 B" pitchFamily="18" charset="-127"/>
              </a:rPr>
              <a:t>) </a:t>
            </a:r>
            <a:r>
              <a:rPr lang="ko-KR" altLang="en-US" sz="4400" dirty="0" err="1">
                <a:latin typeface="KBIZ한마음고딕 B" pitchFamily="18" charset="-127"/>
                <a:ea typeface="KBIZ한마음고딕 B" pitchFamily="18" charset="-127"/>
              </a:rPr>
              <a:t>온라인신청</a:t>
            </a:r>
            <a:r>
              <a:rPr lang="ko-KR" altLang="en-US" sz="4400" dirty="0">
                <a:latin typeface="KBIZ한마음고딕 B" pitchFamily="18" charset="-127"/>
                <a:ea typeface="KBIZ한마음고딕 B" pitchFamily="18" charset="-127"/>
              </a:rPr>
              <a:t> 매뉴얼</a:t>
            </a:r>
            <a:endParaRPr lang="en-US" altLang="ko-KR" sz="4400" dirty="0">
              <a:latin typeface="KBIZ한마음고딕 B" pitchFamily="18" charset="-127"/>
              <a:ea typeface="KBIZ한마음고딕 B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04061" y="5242547"/>
            <a:ext cx="231345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KBIZ한마음고딕 B" pitchFamily="18" charset="-127"/>
                <a:ea typeface="KBIZ한마음고딕 B" pitchFamily="18" charset="-127"/>
              </a:rPr>
              <a:t>2025. 10. 10(</a:t>
            </a:r>
            <a:r>
              <a:rPr lang="ko-KR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KBIZ한마음고딕 B" pitchFamily="18" charset="-127"/>
                <a:ea typeface="KBIZ한마음고딕 B" pitchFamily="18" charset="-127"/>
              </a:rPr>
              <a:t>금</a:t>
            </a:r>
            <a:r>
              <a:rPr lang="en-US" altLang="ko-KR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KBIZ한마음고딕 B" pitchFamily="18" charset="-127"/>
                <a:ea typeface="KBIZ한마음고딕 B" pitchFamily="18" charset="-127"/>
              </a:rPr>
              <a:t>)</a:t>
            </a:r>
            <a:endParaRPr lang="ko-KR" altLang="en-US" sz="2200" dirty="0">
              <a:solidFill>
                <a:schemeClr val="tx1">
                  <a:lumMod val="75000"/>
                  <a:lumOff val="25000"/>
                </a:schemeClr>
              </a:solidFill>
              <a:latin typeface="KBIZ한마음고딕 B" pitchFamily="18" charset="-127"/>
              <a:ea typeface="KBIZ한마음고딕 B" pitchFamily="18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601148" y="1259633"/>
            <a:ext cx="10959481" cy="16224"/>
          </a:xfrm>
          <a:prstGeom prst="line">
            <a:avLst/>
          </a:prstGeom>
          <a:ln w="57150">
            <a:solidFill>
              <a:srgbClr val="0A42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590" y="5951317"/>
            <a:ext cx="3007066" cy="65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직선 연결선 11"/>
          <p:cNvCxnSpPr/>
          <p:nvPr/>
        </p:nvCxnSpPr>
        <p:spPr>
          <a:xfrm flipV="1">
            <a:off x="601148" y="4728160"/>
            <a:ext cx="10959481" cy="29868"/>
          </a:xfrm>
          <a:prstGeom prst="line">
            <a:avLst/>
          </a:prstGeom>
          <a:ln w="57150">
            <a:solidFill>
              <a:srgbClr val="0A42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37803" y="257817"/>
            <a:ext cx="23220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sz="4400" dirty="0">
              <a:latin typeface="KBIZ한마음고딕 B" pitchFamily="18" charset="-127"/>
              <a:ea typeface="KBIZ한마음고딕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5978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238703"/>
            <a:ext cx="12192000" cy="23753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   </a:t>
            </a:r>
            <a:r>
              <a:rPr lang="en-US" altLang="ko-KR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Ⅰ. 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수출컨소시엄사업 소개  </a:t>
            </a:r>
          </a:p>
        </p:txBody>
      </p:sp>
    </p:spTree>
    <p:extLst>
      <p:ext uri="{BB962C8B-B14F-4D97-AF65-F5344CB8AC3E}">
        <p14:creationId xmlns:p14="http://schemas.microsoft.com/office/powerpoint/2010/main" val="2703454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10685"/>
            <a:ext cx="3057832" cy="99219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573624" y="310685"/>
            <a:ext cx="8279745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33527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수출컨소시엄이란</a:t>
            </a:r>
            <a:r>
              <a:rPr lang="en-US" altLang="ko-KR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?</a:t>
            </a:r>
          </a:p>
        </p:txBody>
      </p:sp>
      <p:sp>
        <p:nvSpPr>
          <p:cNvPr id="40" name="AutoShape 55"/>
          <p:cNvSpPr>
            <a:spLocks noChangeArrowheads="1"/>
          </p:cNvSpPr>
          <p:nvPr/>
        </p:nvSpPr>
        <p:spPr bwMode="auto">
          <a:xfrm>
            <a:off x="459991" y="1183374"/>
            <a:ext cx="1933351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사업소개</a:t>
            </a:r>
          </a:p>
        </p:txBody>
      </p:sp>
      <p:pic>
        <p:nvPicPr>
          <p:cNvPr id="57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620070" y="1142737"/>
            <a:ext cx="93386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중소기업의 글로벌화 및 수출촉진을 위해 업종별 또는 국가별 컨소시엄을 구성하여 공동으로 사전준비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단체 전시회 참가 또는 수출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상담회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개최 등의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현지활동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사후관리 등 단계별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공동 해외시장 개척활동을 지원하는 사업</a:t>
            </a:r>
          </a:p>
        </p:txBody>
      </p:sp>
      <p:sp>
        <p:nvSpPr>
          <p:cNvPr id="17" name="AutoShape 55"/>
          <p:cNvSpPr>
            <a:spLocks noChangeArrowheads="1"/>
          </p:cNvSpPr>
          <p:nvPr/>
        </p:nvSpPr>
        <p:spPr bwMode="auto">
          <a:xfrm>
            <a:off x="459991" y="3576700"/>
            <a:ext cx="1933351" cy="784949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지원대상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620070" y="3646010"/>
            <a:ext cx="76061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●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업종별 중소기업 단체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협동조합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협회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등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및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수출유관기관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등</a:t>
            </a:r>
          </a:p>
          <a:p>
            <a:endParaRPr lang="ko-KR" altLang="en-US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914778979"/>
              </p:ext>
            </p:extLst>
          </p:nvPr>
        </p:nvGraphicFramePr>
        <p:xfrm>
          <a:off x="2691959" y="2702489"/>
          <a:ext cx="7271026" cy="56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620070" y="2184461"/>
            <a:ext cx="421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●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각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컨소시엄별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단계로 사업 구성 및 추진 </a:t>
            </a:r>
          </a:p>
        </p:txBody>
      </p:sp>
      <p:sp>
        <p:nvSpPr>
          <p:cNvPr id="28" name="AutoShape 55"/>
          <p:cNvSpPr>
            <a:spLocks noChangeArrowheads="1"/>
          </p:cNvSpPr>
          <p:nvPr/>
        </p:nvSpPr>
        <p:spPr bwMode="auto">
          <a:xfrm>
            <a:off x="459991" y="4569730"/>
            <a:ext cx="1933351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추진절차</a:t>
            </a: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839114"/>
              </p:ext>
            </p:extLst>
          </p:nvPr>
        </p:nvGraphicFramePr>
        <p:xfrm>
          <a:off x="2620067" y="4567031"/>
          <a:ext cx="9009035" cy="1890522"/>
        </p:xfrm>
        <a:graphic>
          <a:graphicData uri="http://schemas.openxmlformats.org/drawingml/2006/table">
            <a:tbl>
              <a:tblPr/>
              <a:tblGrid>
                <a:gridCol w="2189284">
                  <a:extLst>
                    <a:ext uri="{9D8B030D-6E8A-4147-A177-3AD203B41FA5}">
                      <a16:colId xmlns:a16="http://schemas.microsoft.com/office/drawing/2014/main" val="1871390480"/>
                    </a:ext>
                  </a:extLst>
                </a:gridCol>
                <a:gridCol w="301296">
                  <a:extLst>
                    <a:ext uri="{9D8B030D-6E8A-4147-A177-3AD203B41FA5}">
                      <a16:colId xmlns:a16="http://schemas.microsoft.com/office/drawing/2014/main" val="1248438455"/>
                    </a:ext>
                  </a:extLst>
                </a:gridCol>
                <a:gridCol w="1952697">
                  <a:extLst>
                    <a:ext uri="{9D8B030D-6E8A-4147-A177-3AD203B41FA5}">
                      <a16:colId xmlns:a16="http://schemas.microsoft.com/office/drawing/2014/main" val="3718775722"/>
                    </a:ext>
                  </a:extLst>
                </a:gridCol>
                <a:gridCol w="301296">
                  <a:extLst>
                    <a:ext uri="{9D8B030D-6E8A-4147-A177-3AD203B41FA5}">
                      <a16:colId xmlns:a16="http://schemas.microsoft.com/office/drawing/2014/main" val="1016646792"/>
                    </a:ext>
                  </a:extLst>
                </a:gridCol>
                <a:gridCol w="2122534">
                  <a:extLst>
                    <a:ext uri="{9D8B030D-6E8A-4147-A177-3AD203B41FA5}">
                      <a16:colId xmlns:a16="http://schemas.microsoft.com/office/drawing/2014/main" val="3439389306"/>
                    </a:ext>
                  </a:extLst>
                </a:gridCol>
                <a:gridCol w="301296">
                  <a:extLst>
                    <a:ext uri="{9D8B030D-6E8A-4147-A177-3AD203B41FA5}">
                      <a16:colId xmlns:a16="http://schemas.microsoft.com/office/drawing/2014/main" val="1796263326"/>
                    </a:ext>
                  </a:extLst>
                </a:gridCol>
                <a:gridCol w="1840632">
                  <a:extLst>
                    <a:ext uri="{9D8B030D-6E8A-4147-A177-3AD203B41FA5}">
                      <a16:colId xmlns:a16="http://schemas.microsoft.com/office/drawing/2014/main" val="277942839"/>
                    </a:ext>
                  </a:extLst>
                </a:gridCol>
              </a:tblGrid>
              <a:tr h="5019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</a:t>
                      </a:r>
                      <a:endParaRPr lang="en-US" altLang="ko-KR" sz="1500" b="1" kern="0" spc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모집</a:t>
                      </a:r>
                      <a:r>
                        <a:rPr lang="en-US" altLang="ko-KR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·</a:t>
                      </a: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선정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⇨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협약체결</a:t>
                      </a:r>
                      <a:endParaRPr lang="en-US" altLang="ko-KR" sz="1500" b="1" kern="0" spc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⇨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 운영</a:t>
                      </a:r>
                      <a:endParaRPr lang="en-US" altLang="ko-KR" sz="1500" b="1" kern="0" spc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⇨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결과보고</a:t>
                      </a:r>
                      <a:endParaRPr lang="en-US" altLang="ko-KR" sz="1500" b="1" kern="0" spc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0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및 정산</a:t>
                      </a:r>
                      <a:endParaRPr lang="en-US" altLang="ko-KR" sz="1500" b="0" kern="0" spc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8875817"/>
                  </a:ext>
                </a:extLst>
              </a:tr>
              <a:tr h="8295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0" spc="-10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사업공고</a:t>
                      </a:r>
                      <a:r>
                        <a:rPr lang="en-US" altLang="ko-KR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평가</a:t>
                      </a:r>
                      <a:r>
                        <a:rPr lang="en-US" altLang="ko-KR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·</a:t>
                      </a: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선정</a:t>
                      </a:r>
                      <a:endParaRPr lang="ko-KR" altLang="en-US" sz="1500" b="0" kern="0" spc="-10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예산 확정 후</a:t>
                      </a:r>
                      <a:endParaRPr lang="en-US" altLang="ko-KR" sz="1500" kern="0" spc="-10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협약체결 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참여기업 모집 및</a:t>
                      </a:r>
                      <a:endParaRPr lang="en-US" altLang="ko-KR" sz="1500" b="0" kern="0" spc="-10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해외전시회 참가</a:t>
                      </a:r>
                      <a:r>
                        <a:rPr lang="en-US" altLang="ko-KR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kern="0" spc="-10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수출상담회</a:t>
                      </a: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개최 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</a:t>
                      </a:r>
                      <a:r>
                        <a:rPr lang="ko-KR" altLang="en-US" sz="15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결과보고</a:t>
                      </a:r>
                      <a:r>
                        <a:rPr lang="en-US" altLang="ko-KR" sz="15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관련 </a:t>
                      </a:r>
                      <a:r>
                        <a:rPr lang="ko-KR" altLang="en-US" sz="1500" kern="0" spc="-10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비용정산</a:t>
                      </a: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등</a:t>
                      </a:r>
                      <a:endParaRPr lang="en-US" altLang="ko-KR" sz="1500" kern="0" spc="-10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804794"/>
                  </a:ext>
                </a:extLst>
              </a:tr>
              <a:tr h="281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중소벤처기업부</a:t>
                      </a:r>
                      <a:r>
                        <a:rPr lang="en-US" altLang="ko-KR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중앙회</a:t>
                      </a:r>
                      <a:endParaRPr lang="ko-KR" altLang="en-US" sz="1500" kern="0" spc="-10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중앙회</a:t>
                      </a:r>
                      <a:r>
                        <a:rPr lang="en-US" altLang="ko-KR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r>
                        <a:rPr lang="ko-KR" altLang="en-US" sz="1500" kern="0" spc="-10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</a:t>
                      </a:r>
                      <a:endParaRPr lang="ko-KR" altLang="en-US" sz="1500" kern="0" spc="-10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0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</a:t>
                      </a:r>
                      <a:endParaRPr lang="ko-KR" altLang="en-US" sz="1500" kern="0" spc="-10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중앙회</a:t>
                      </a:r>
                      <a:r>
                        <a:rPr lang="en-US" altLang="ko-KR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r>
                        <a:rPr lang="ko-KR" altLang="en-US" sz="1500" kern="0" spc="-10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</a:t>
                      </a:r>
                      <a:endParaRPr lang="ko-KR" altLang="en-US" sz="1500" kern="0" spc="-10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1128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6696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238703"/>
            <a:ext cx="12192000" cy="23753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   Ⅱ. 2025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년 대비 변경사항</a:t>
            </a:r>
          </a:p>
        </p:txBody>
      </p:sp>
    </p:spTree>
    <p:extLst>
      <p:ext uri="{BB962C8B-B14F-4D97-AF65-F5344CB8AC3E}">
        <p14:creationId xmlns:p14="http://schemas.microsoft.com/office/powerpoint/2010/main" val="3942972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V="1">
            <a:off x="3105369" y="305837"/>
            <a:ext cx="8723642" cy="484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 주요 변경사항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304804" y="1199419"/>
            <a:ext cx="464770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1431" y="1207466"/>
            <a:ext cx="292658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22" name="오각형 21"/>
          <p:cNvSpPr/>
          <p:nvPr/>
        </p:nvSpPr>
        <p:spPr>
          <a:xfrm>
            <a:off x="921528" y="1199419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9950" y="1231237"/>
            <a:ext cx="2141255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pPr algn="l"/>
            <a:r>
              <a:rPr lang="ko-KR" altLang="en-US" dirty="0"/>
              <a:t> 평가표 </a:t>
            </a:r>
            <a:r>
              <a:rPr lang="ko-KR" altLang="en-US" dirty="0" smtClean="0"/>
              <a:t>변경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921528" y="1764669"/>
            <a:ext cx="10638023" cy="43858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[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평가표 개선을 통한 성과 확대 반영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sz="3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1)</a:t>
            </a:r>
            <a:r>
              <a:rPr lang="en-US" altLang="ko-KR" sz="20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2000" kern="0" spc="-10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2000" kern="0" spc="-10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최근 </a:t>
            </a:r>
            <a:r>
              <a:rPr lang="en-US" altLang="ko-KR" sz="2000" kern="0" spc="-10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n</a:t>
            </a:r>
            <a:r>
              <a:rPr lang="ko-KR" altLang="en-US" sz="2000" kern="0" spc="-10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년간 추진실적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2000" kern="0" spc="-100" dirty="0" smtClean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축소 </a:t>
            </a:r>
            <a:r>
              <a:rPr lang="en-US" altLang="ko-KR" sz="2000" kern="0" spc="-100" dirty="0" smtClean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배점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: 10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점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→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5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점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500" kern="0" spc="-10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2) ‘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해외전담인력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삭제</a:t>
            </a:r>
            <a:endParaRPr lang="en-US" altLang="ko-KR" sz="2000" kern="0" spc="-10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500" kern="0" spc="-10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3) ‘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 성과평가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중 사후관리 및 충실도 항목 </a:t>
            </a:r>
            <a:r>
              <a:rPr lang="ko-KR" altLang="en-US" sz="2000" kern="0" spc="-100" dirty="0" smtClean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확대 </a:t>
            </a:r>
            <a:r>
              <a:rPr lang="en-US" altLang="ko-KR" sz="2000" kern="0" spc="-100" dirty="0" smtClean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배점 </a:t>
            </a:r>
            <a:r>
              <a:rPr lang="en-US" altLang="ko-KR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: 15</a:t>
            </a:r>
            <a:r>
              <a:rPr lang="ko-KR" altLang="en-US" sz="2000" kern="0" spc="-10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점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→ 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25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점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2000" kern="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[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평가표 내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참여기업 수요조사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항목 신설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sz="8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●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조사대상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: 2019~2024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년도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수출컨소시엄사업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신청 개별기업 대상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●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조사목적 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:</a:t>
            </a:r>
            <a:r>
              <a:rPr lang="ko-KR" altLang="en-US" sz="20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동일 업종 내 전시회 우선순위 파악 및 실수요 기반 평가점수 반영</a:t>
            </a:r>
            <a:endParaRPr lang="en-US" altLang="ko-KR" sz="2000" kern="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0530667-AC44-4313-A563-EFEC366C6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950" y="4278851"/>
            <a:ext cx="2237473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4329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18DB22FE-DCE9-4A2E-82BA-D6481DC14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086283"/>
              </p:ext>
            </p:extLst>
          </p:nvPr>
        </p:nvGraphicFramePr>
        <p:xfrm>
          <a:off x="632415" y="844929"/>
          <a:ext cx="10638024" cy="5753100"/>
        </p:xfrm>
        <a:graphic>
          <a:graphicData uri="http://schemas.openxmlformats.org/drawingml/2006/table">
            <a:tbl>
              <a:tblPr/>
              <a:tblGrid>
                <a:gridCol w="4953062">
                  <a:extLst>
                    <a:ext uri="{9D8B030D-6E8A-4147-A177-3AD203B41FA5}">
                      <a16:colId xmlns:a16="http://schemas.microsoft.com/office/drawing/2014/main" val="1915523662"/>
                    </a:ext>
                  </a:extLst>
                </a:gridCol>
                <a:gridCol w="5684962">
                  <a:extLst>
                    <a:ext uri="{9D8B030D-6E8A-4147-A177-3AD203B41FA5}">
                      <a16:colId xmlns:a16="http://schemas.microsoft.com/office/drawing/2014/main" val="464270684"/>
                    </a:ext>
                  </a:extLst>
                </a:gridCol>
              </a:tblGrid>
              <a:tr h="269697">
                <a:tc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1EC"/>
                    </a:solidFill>
                  </a:tcPr>
                </a:tc>
                <a:tc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1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2724668"/>
                  </a:ext>
                </a:extLst>
              </a:tr>
              <a:tr h="269697">
                <a:tc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380392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V="1">
            <a:off x="3105369" y="305837"/>
            <a:ext cx="8723642" cy="484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 주요 변경사항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3D6FDA6B-1D55-4352-9B9B-F677E5EE3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169387"/>
              </p:ext>
            </p:extLst>
          </p:nvPr>
        </p:nvGraphicFramePr>
        <p:xfrm>
          <a:off x="5736180" y="1286259"/>
          <a:ext cx="5333670" cy="4527543"/>
        </p:xfrm>
        <a:graphic>
          <a:graphicData uri="http://schemas.openxmlformats.org/drawingml/2006/table">
            <a:tbl>
              <a:tblPr/>
              <a:tblGrid>
                <a:gridCol w="807743">
                  <a:extLst>
                    <a:ext uri="{9D8B030D-6E8A-4147-A177-3AD203B41FA5}">
                      <a16:colId xmlns:a16="http://schemas.microsoft.com/office/drawing/2014/main" val="3202058009"/>
                    </a:ext>
                  </a:extLst>
                </a:gridCol>
                <a:gridCol w="650507">
                  <a:extLst>
                    <a:ext uri="{9D8B030D-6E8A-4147-A177-3AD203B41FA5}">
                      <a16:colId xmlns:a16="http://schemas.microsoft.com/office/drawing/2014/main" val="3550651417"/>
                    </a:ext>
                  </a:extLst>
                </a:gridCol>
                <a:gridCol w="612476">
                  <a:extLst>
                    <a:ext uri="{9D8B030D-6E8A-4147-A177-3AD203B41FA5}">
                      <a16:colId xmlns:a16="http://schemas.microsoft.com/office/drawing/2014/main" val="1417605050"/>
                    </a:ext>
                  </a:extLst>
                </a:gridCol>
                <a:gridCol w="393182">
                  <a:extLst>
                    <a:ext uri="{9D8B030D-6E8A-4147-A177-3AD203B41FA5}">
                      <a16:colId xmlns:a16="http://schemas.microsoft.com/office/drawing/2014/main" val="520782297"/>
                    </a:ext>
                  </a:extLst>
                </a:gridCol>
                <a:gridCol w="476931">
                  <a:extLst>
                    <a:ext uri="{9D8B030D-6E8A-4147-A177-3AD203B41FA5}">
                      <a16:colId xmlns:a16="http://schemas.microsoft.com/office/drawing/2014/main" val="2763594740"/>
                    </a:ext>
                  </a:extLst>
                </a:gridCol>
                <a:gridCol w="510011">
                  <a:extLst>
                    <a:ext uri="{9D8B030D-6E8A-4147-A177-3AD203B41FA5}">
                      <a16:colId xmlns:a16="http://schemas.microsoft.com/office/drawing/2014/main" val="1124497066"/>
                    </a:ext>
                  </a:extLst>
                </a:gridCol>
                <a:gridCol w="510011">
                  <a:extLst>
                    <a:ext uri="{9D8B030D-6E8A-4147-A177-3AD203B41FA5}">
                      <a16:colId xmlns:a16="http://schemas.microsoft.com/office/drawing/2014/main" val="2832240938"/>
                    </a:ext>
                  </a:extLst>
                </a:gridCol>
                <a:gridCol w="476931">
                  <a:extLst>
                    <a:ext uri="{9D8B030D-6E8A-4147-A177-3AD203B41FA5}">
                      <a16:colId xmlns:a16="http://schemas.microsoft.com/office/drawing/2014/main" val="874594567"/>
                    </a:ext>
                  </a:extLst>
                </a:gridCol>
                <a:gridCol w="443848">
                  <a:extLst>
                    <a:ext uri="{9D8B030D-6E8A-4147-A177-3AD203B41FA5}">
                      <a16:colId xmlns:a16="http://schemas.microsoft.com/office/drawing/2014/main" val="3872165309"/>
                    </a:ext>
                  </a:extLst>
                </a:gridCol>
                <a:gridCol w="452030">
                  <a:extLst>
                    <a:ext uri="{9D8B030D-6E8A-4147-A177-3AD203B41FA5}">
                      <a16:colId xmlns:a16="http://schemas.microsoft.com/office/drawing/2014/main" val="1421847929"/>
                    </a:ext>
                  </a:extLst>
                </a:gridCol>
              </a:tblGrid>
              <a:tr h="12052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하위항목</a:t>
                      </a: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배점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평가구분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583688"/>
                  </a:ext>
                </a:extLst>
              </a:tr>
              <a:tr h="1235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A</a:t>
                      </a: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B</a:t>
                      </a: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C</a:t>
                      </a: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D</a:t>
                      </a: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E</a:t>
                      </a: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887028"/>
                  </a:ext>
                </a:extLst>
              </a:tr>
              <a:tr h="184424">
                <a:tc rowSpan="8">
                  <a:txBody>
                    <a:bodyPr/>
                    <a:lstStyle/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1.</a:t>
                      </a:r>
                      <a:r>
                        <a:rPr lang="ko-KR" altLang="en-US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전시회</a:t>
                      </a:r>
                    </a:p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  수준</a:t>
                      </a:r>
                    </a:p>
                    <a:p>
                      <a:pPr marL="101600" marR="0" indent="-1016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  (</a:t>
                      </a:r>
                      <a:r>
                        <a:rPr lang="ko-KR" altLang="en-US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최근 오프라인 전시회 및 </a:t>
                      </a:r>
                      <a:r>
                        <a:rPr lang="ko-KR" altLang="en-US" sz="900" strike="noStrike" kern="0" spc="0" baseline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주최사</a:t>
                      </a:r>
                      <a:r>
                        <a:rPr lang="ko-KR" altLang="en-US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 증빙 기준</a:t>
                      </a:r>
                      <a:r>
                        <a:rPr lang="en-US" altLang="ko-KR" sz="900" strike="noStrike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900" strike="noStrike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180" marR="8180" marT="8180" marB="818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7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①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바이어 수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미만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45</a:t>
                      </a:r>
                      <a:endParaRPr 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1391366"/>
                  </a:ext>
                </a:extLst>
              </a:tr>
              <a:tr h="95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4934915"/>
                  </a:ext>
                </a:extLst>
              </a:tr>
              <a:tr h="184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② 전시회별</a:t>
                      </a:r>
                    </a:p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  자체평가 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전시규모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만㎡미만</a:t>
                      </a:r>
                      <a:r>
                        <a:rPr lang="en-US" altLang="ko-KR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~4</a:t>
                      </a:r>
                      <a:r>
                        <a:rPr lang="ko-KR" altLang="en-US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만㎡이상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만㎡미만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~2</a:t>
                      </a:r>
                      <a:r>
                        <a:rPr lang="ko-KR" altLang="en-US" sz="900" kern="0" spc="-28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만㎡이상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미만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90" baseline="0">
                        <a:solidFill>
                          <a:srgbClr val="0000FF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346396"/>
                  </a:ext>
                </a:extLst>
              </a:tr>
              <a:tr h="2537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286030"/>
                  </a:ext>
                </a:extLst>
              </a:tr>
              <a:tr h="3247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참가기업 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수요조사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endParaRPr 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초과</a:t>
                      </a:r>
                      <a:r>
                        <a:rPr lang="en-US" altLang="ko-KR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6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9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  <a:r>
                        <a:rPr lang="ko-KR" altLang="en-US" sz="900" b="1" kern="0" spc="-9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 초과</a:t>
                      </a:r>
                      <a:r>
                        <a:rPr lang="en-US" altLang="ko-KR" sz="900" b="1" kern="0" spc="-9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9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900" b="1" kern="0" spc="-9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9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초과</a:t>
                      </a:r>
                      <a:r>
                        <a:rPr lang="en-US" altLang="ko-KR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개사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  <a:endParaRPr lang="ko-KR" alt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9003620"/>
                  </a:ext>
                </a:extLst>
              </a:tr>
              <a:tr h="4400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endParaRPr 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  <a:endParaRPr lang="en-US" sz="9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  <a:endParaRPr lang="en-US" sz="9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  <a:endParaRPr 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endParaRPr 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131689"/>
                  </a:ext>
                </a:extLst>
              </a:tr>
              <a:tr h="184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7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③ 전시회 경쟁력 </a:t>
                      </a:r>
                      <a:endParaRPr lang="en-US" altLang="ko-KR" sz="900" kern="0" spc="-7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7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ko-KR" altLang="en-US" sz="900" kern="0" spc="-7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및 차별성 등 </a:t>
                      </a: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매우 우수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우수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보통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미흡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매우 미흡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147562"/>
                  </a:ext>
                </a:extLst>
              </a:tr>
              <a:tr h="95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353111"/>
                  </a:ext>
                </a:extLst>
              </a:tr>
              <a:tr h="190992">
                <a:tc rowSpan="4">
                  <a:txBody>
                    <a:bodyPr/>
                    <a:lstStyle/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2.</a:t>
                      </a:r>
                      <a:r>
                        <a:rPr lang="ko-KR" altLang="en-US" sz="900" kern="0" spc="-6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주관단체</a:t>
                      </a: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운영능력</a:t>
                      </a: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222250" marR="0" indent="-22225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① </a:t>
                      </a:r>
                      <a:r>
                        <a:rPr lang="ko-KR" altLang="en-US" sz="900" kern="0" spc="-5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최근 </a:t>
                      </a:r>
                      <a:r>
                        <a:rPr lang="en-US" altLang="ko-KR" sz="900" kern="0" spc="-5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n</a:t>
                      </a:r>
                      <a:r>
                        <a:rPr lang="ko-KR" altLang="en-US" sz="900" kern="0" spc="-5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년간 추진실적 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  <a:endParaRPr 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 이상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8~9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6~7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4~5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 이하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</a:t>
                      </a:r>
                      <a:endParaRPr 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0308203"/>
                  </a:ext>
                </a:extLst>
              </a:tr>
              <a:tr h="1143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735011"/>
                  </a:ext>
                </a:extLst>
              </a:tr>
              <a:tr h="166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② 주관단체 성과평가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baseline="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25</a:t>
                      </a:r>
                      <a:endParaRPr lang="en-US" sz="9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10%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20%</a:t>
                      </a: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30%</a:t>
                      </a:r>
                      <a:endParaRPr lang="ko-KR" alt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40%</a:t>
                      </a:r>
                      <a:r>
                        <a:rPr lang="ko-KR" alt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40%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초과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1067270"/>
                  </a:ext>
                </a:extLst>
              </a:tr>
              <a:tr h="108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25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22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19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123982"/>
                  </a:ext>
                </a:extLst>
              </a:tr>
              <a:tr h="108920">
                <a:tc gridSpan="10">
                  <a:txBody>
                    <a:bodyPr/>
                    <a:lstStyle/>
                    <a:p>
                      <a:pPr marL="142240" marR="0" lvl="0" indent="-14224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…</a:t>
                      </a:r>
                      <a:endParaRPr lang="ko-KR" alt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180" marR="8180" marT="8180" marB="818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8180" marR="8180" marT="8180" marB="81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687628"/>
                  </a:ext>
                </a:extLst>
              </a:tr>
            </a:tbl>
          </a:graphicData>
        </a:graphic>
      </p:graphicFrame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6B2B6098-996E-4ACE-8A2A-36E336E729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930971"/>
              </p:ext>
            </p:extLst>
          </p:nvPr>
        </p:nvGraphicFramePr>
        <p:xfrm>
          <a:off x="760187" y="1279954"/>
          <a:ext cx="4690364" cy="5337684"/>
        </p:xfrm>
        <a:graphic>
          <a:graphicData uri="http://schemas.openxmlformats.org/drawingml/2006/table">
            <a:tbl>
              <a:tblPr/>
              <a:tblGrid>
                <a:gridCol w="800667">
                  <a:extLst>
                    <a:ext uri="{9D8B030D-6E8A-4147-A177-3AD203B41FA5}">
                      <a16:colId xmlns:a16="http://schemas.microsoft.com/office/drawing/2014/main" val="139545034"/>
                    </a:ext>
                  </a:extLst>
                </a:gridCol>
                <a:gridCol w="611659">
                  <a:extLst>
                    <a:ext uri="{9D8B030D-6E8A-4147-A177-3AD203B41FA5}">
                      <a16:colId xmlns:a16="http://schemas.microsoft.com/office/drawing/2014/main" val="4195006847"/>
                    </a:ext>
                  </a:extLst>
                </a:gridCol>
                <a:gridCol w="612476">
                  <a:extLst>
                    <a:ext uri="{9D8B030D-6E8A-4147-A177-3AD203B41FA5}">
                      <a16:colId xmlns:a16="http://schemas.microsoft.com/office/drawing/2014/main" val="2426001890"/>
                    </a:ext>
                  </a:extLst>
                </a:gridCol>
                <a:gridCol w="319550">
                  <a:extLst>
                    <a:ext uri="{9D8B030D-6E8A-4147-A177-3AD203B41FA5}">
                      <a16:colId xmlns:a16="http://schemas.microsoft.com/office/drawing/2014/main" val="183645443"/>
                    </a:ext>
                  </a:extLst>
                </a:gridCol>
                <a:gridCol w="432301">
                  <a:extLst>
                    <a:ext uri="{9D8B030D-6E8A-4147-A177-3AD203B41FA5}">
                      <a16:colId xmlns:a16="http://schemas.microsoft.com/office/drawing/2014/main" val="1344189093"/>
                    </a:ext>
                  </a:extLst>
                </a:gridCol>
                <a:gridCol w="432301">
                  <a:extLst>
                    <a:ext uri="{9D8B030D-6E8A-4147-A177-3AD203B41FA5}">
                      <a16:colId xmlns:a16="http://schemas.microsoft.com/office/drawing/2014/main" val="2053775249"/>
                    </a:ext>
                  </a:extLst>
                </a:gridCol>
                <a:gridCol w="432301">
                  <a:extLst>
                    <a:ext uri="{9D8B030D-6E8A-4147-A177-3AD203B41FA5}">
                      <a16:colId xmlns:a16="http://schemas.microsoft.com/office/drawing/2014/main" val="908569897"/>
                    </a:ext>
                  </a:extLst>
                </a:gridCol>
                <a:gridCol w="376932">
                  <a:extLst>
                    <a:ext uri="{9D8B030D-6E8A-4147-A177-3AD203B41FA5}">
                      <a16:colId xmlns:a16="http://schemas.microsoft.com/office/drawing/2014/main" val="3449469659"/>
                    </a:ext>
                  </a:extLst>
                </a:gridCol>
                <a:gridCol w="376932">
                  <a:extLst>
                    <a:ext uri="{9D8B030D-6E8A-4147-A177-3AD203B41FA5}">
                      <a16:colId xmlns:a16="http://schemas.microsoft.com/office/drawing/2014/main" val="1615982425"/>
                    </a:ext>
                  </a:extLst>
                </a:gridCol>
                <a:gridCol w="295245">
                  <a:extLst>
                    <a:ext uri="{9D8B030D-6E8A-4147-A177-3AD203B41FA5}">
                      <a16:colId xmlns:a16="http://schemas.microsoft.com/office/drawing/2014/main" val="1661143669"/>
                    </a:ext>
                  </a:extLst>
                </a:gridCol>
              </a:tblGrid>
              <a:tr h="184604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하위항목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배점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평가구분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1059194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A</a:t>
                      </a:r>
                      <a:endParaRPr 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B</a:t>
                      </a:r>
                      <a:endParaRPr 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C</a:t>
                      </a:r>
                      <a:endParaRPr 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D</a:t>
                      </a:r>
                      <a:endParaRPr 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E</a:t>
                      </a:r>
                      <a:endParaRPr 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680793"/>
                  </a:ext>
                </a:extLst>
              </a:tr>
              <a:tr h="355915">
                <a:tc rowSpan="8">
                  <a:txBody>
                    <a:bodyPr/>
                    <a:lstStyle/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1.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전시회</a:t>
                      </a:r>
                    </a:p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수준</a:t>
                      </a:r>
                    </a:p>
                    <a:p>
                      <a:pPr marL="101600" marR="0" indent="-1016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(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최근 오프라인 전시회 및 </a:t>
                      </a:r>
                      <a:r>
                        <a:rPr lang="ko-KR" altLang="en-US" sz="900" strike="noStrike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주최사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증빙 기준</a:t>
                      </a: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①바이어 수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만명 미만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6736674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294532"/>
                  </a:ext>
                </a:extLst>
              </a:tr>
              <a:tr h="6985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②전시회별</a:t>
                      </a:r>
                    </a:p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 자체평가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전시규모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만㎡미만</a:t>
                      </a:r>
                      <a:r>
                        <a:rPr lang="en-US" altLang="ko-KR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~4</a:t>
                      </a:r>
                      <a:r>
                        <a:rPr lang="ko-KR" altLang="en-US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만㎡이상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만㎡미만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~2</a:t>
                      </a:r>
                      <a:r>
                        <a:rPr lang="ko-KR" altLang="en-US" sz="900" strike="noStrike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만㎡이상</a:t>
                      </a: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만㎡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미만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5885160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4311943"/>
                  </a:ext>
                </a:extLst>
              </a:tr>
              <a:tr h="3163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참가 </a:t>
                      </a:r>
                      <a:endParaRPr lang="en-US" altLang="ko-KR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900" strike="noStrike" kern="0" spc="-10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900" strike="noStrike" kern="0" spc="-100" baseline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한국업체수</a:t>
                      </a:r>
                      <a:endParaRPr lang="ko-KR" altLang="en-US" spc="-100" baseline="0" dirty="0"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20~29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10~19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 미만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74681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0219380"/>
                  </a:ext>
                </a:extLst>
              </a:tr>
              <a:tr h="3559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③전시회 경쟁력 </a:t>
                      </a:r>
                      <a:endParaRPr lang="en-US" altLang="ko-KR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및 차별성 등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매우 우수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우수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보통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미흡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매우 미흡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6933526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983591"/>
                  </a:ext>
                </a:extLst>
              </a:tr>
              <a:tr h="355915">
                <a:tc rowSpan="8">
                  <a:txBody>
                    <a:bodyPr/>
                    <a:lstStyle/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2.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주관단체</a:t>
                      </a:r>
                    </a:p>
                    <a:p>
                      <a:pPr marL="142240" marR="0" indent="-14224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운영능력</a:t>
                      </a:r>
                    </a:p>
                  </a:txBody>
                  <a:tcPr marL="6918" marR="6918" marT="6918" marB="69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①최근 </a:t>
                      </a: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n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년간 추진실적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8~9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6~7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4~5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 이하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3240781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731472"/>
                  </a:ext>
                </a:extLst>
              </a:tr>
              <a:tr h="3559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②해외전담</a:t>
                      </a:r>
                      <a:endParaRPr lang="en-US" altLang="ko-KR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인력</a:t>
                      </a:r>
                    </a:p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겸직 제외</a:t>
                      </a: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전담인원수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명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883888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0.5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926474"/>
                  </a:ext>
                </a:extLst>
              </a:tr>
              <a:tr h="3163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경력기간</a:t>
                      </a:r>
                    </a:p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최장 </a:t>
                      </a: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인</a:t>
                      </a:r>
                      <a:endParaRPr lang="en-US" altLang="ko-KR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  <a:p>
                      <a:pPr marL="289560" marR="0" indent="-28956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기간</a:t>
                      </a:r>
                      <a:endParaRPr lang="ko-KR" altLang="en-US" dirty="0"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 이상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7~9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5~6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3~4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년 미만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207503"/>
                  </a:ext>
                </a:extLst>
              </a:tr>
              <a:tr h="2108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0.5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668363"/>
                  </a:ext>
                </a:extLst>
              </a:tr>
              <a:tr h="3163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③주관단체 성과평가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10%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20%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30%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40%</a:t>
                      </a:r>
                      <a:r>
                        <a:rPr lang="ko-KR" alt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이내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상위</a:t>
                      </a: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40%</a:t>
                      </a:r>
                      <a:r>
                        <a:rPr lang="ko-KR" alt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초과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9893625"/>
                  </a:ext>
                </a:extLst>
              </a:tr>
              <a:tr h="1846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strike="noStrike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941203"/>
                  </a:ext>
                </a:extLst>
              </a:tr>
              <a:tr h="184604">
                <a:tc gridSpan="10">
                  <a:txBody>
                    <a:bodyPr/>
                    <a:lstStyle/>
                    <a:p>
                      <a:pPr marL="142240" marR="0" indent="-1422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strike="noStrike" kern="0" spc="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…</a:t>
                      </a:r>
                      <a:endParaRPr lang="ko-KR" alt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strike="noStrike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6918" marR="6918" marT="6918" marB="69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7428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143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V="1">
            <a:off x="3105369" y="305837"/>
            <a:ext cx="8723642" cy="484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 주요 변경사항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304804" y="1199419"/>
            <a:ext cx="464770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1431" y="1207466"/>
            <a:ext cx="292658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2" name="오각형 21"/>
          <p:cNvSpPr/>
          <p:nvPr/>
        </p:nvSpPr>
        <p:spPr>
          <a:xfrm>
            <a:off x="921528" y="1199419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9950" y="1231237"/>
            <a:ext cx="2141255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pPr algn="l"/>
            <a:r>
              <a:rPr lang="ko-KR" altLang="en-US" dirty="0"/>
              <a:t> 세부 지원기준 </a:t>
            </a:r>
            <a:r>
              <a:rPr lang="ko-KR" altLang="en-US" dirty="0" smtClean="0"/>
              <a:t>변경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921528" y="1764669"/>
            <a:ext cx="10638023" cy="19043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[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성과제고 분야 예산 조정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sz="3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1) ‘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차량임차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’, ‘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회선임차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항목 삭제</a:t>
            </a:r>
            <a:endParaRPr lang="en-US" altLang="ko-KR" sz="100" kern="0" spc="0" dirty="0">
              <a:solidFill>
                <a:srgbClr val="000000"/>
              </a:solidFill>
              <a:effectLst/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2) ‘</a:t>
            </a:r>
            <a:r>
              <a:rPr lang="ko-KR" altLang="en-US" sz="2000" kern="0" dirty="0" err="1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통역비</a:t>
            </a:r>
            <a:r>
              <a:rPr lang="en-US" altLang="ko-KR" sz="20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20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지원 비율 조정 </a:t>
            </a:r>
            <a:r>
              <a:rPr lang="en-US" altLang="ko-KR" sz="20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(70%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→</a:t>
            </a:r>
            <a:r>
              <a:rPr lang="en-US" altLang="ko-KR" sz="20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50%)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   * </a:t>
            </a:r>
            <a:r>
              <a:rPr lang="ko-KR" altLang="en-US" sz="14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파견 전 실수요 파악 후 예산 신청</a:t>
            </a:r>
            <a:endParaRPr lang="en-US" altLang="ko-KR" sz="14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A6700E9-3FB4-4F69-A24C-984D246180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357886"/>
              </p:ext>
            </p:extLst>
          </p:nvPr>
        </p:nvGraphicFramePr>
        <p:xfrm>
          <a:off x="921527" y="3756081"/>
          <a:ext cx="10638024" cy="2721011"/>
        </p:xfrm>
        <a:graphic>
          <a:graphicData uri="http://schemas.openxmlformats.org/drawingml/2006/table">
            <a:tbl>
              <a:tblPr/>
              <a:tblGrid>
                <a:gridCol w="2476531">
                  <a:extLst>
                    <a:ext uri="{9D8B030D-6E8A-4147-A177-3AD203B41FA5}">
                      <a16:colId xmlns:a16="http://schemas.microsoft.com/office/drawing/2014/main" val="1915523662"/>
                    </a:ext>
                  </a:extLst>
                </a:gridCol>
                <a:gridCol w="2476531">
                  <a:extLst>
                    <a:ext uri="{9D8B030D-6E8A-4147-A177-3AD203B41FA5}">
                      <a16:colId xmlns:a16="http://schemas.microsoft.com/office/drawing/2014/main" val="758006160"/>
                    </a:ext>
                  </a:extLst>
                </a:gridCol>
                <a:gridCol w="2842481">
                  <a:extLst>
                    <a:ext uri="{9D8B030D-6E8A-4147-A177-3AD203B41FA5}">
                      <a16:colId xmlns:a16="http://schemas.microsoft.com/office/drawing/2014/main" val="464270684"/>
                    </a:ext>
                  </a:extLst>
                </a:gridCol>
                <a:gridCol w="2842481">
                  <a:extLst>
                    <a:ext uri="{9D8B030D-6E8A-4147-A177-3AD203B41FA5}">
                      <a16:colId xmlns:a16="http://schemas.microsoft.com/office/drawing/2014/main" val="1203322110"/>
                    </a:ext>
                  </a:extLst>
                </a:gridCol>
              </a:tblGrid>
              <a:tr h="269697">
                <a:tc gridSpan="2"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1E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1E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724668"/>
                  </a:ext>
                </a:extLst>
              </a:tr>
              <a:tr h="1767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별지 제 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8-1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호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수출컨소시엄 세부 지원기준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>
                    <a:lnL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별지 제 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8-1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호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수출컨소시엄 세부 지원기준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128593"/>
                  </a:ext>
                </a:extLst>
              </a:tr>
              <a:tr h="2164751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현지활동단계</a:t>
                      </a:r>
                      <a:endParaRPr lang="en-US" altLang="ko-KR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구성운영단계</a:t>
                      </a:r>
                      <a:endParaRPr lang="en-US" altLang="ko-KR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현지활동단계</a:t>
                      </a:r>
                      <a:endParaRPr lang="en-US" altLang="ko-KR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구성운영단계</a:t>
                      </a:r>
                      <a:endParaRPr lang="en-US" altLang="ko-KR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6126300"/>
                  </a:ext>
                </a:extLst>
              </a:tr>
            </a:tbl>
          </a:graphicData>
        </a:graphic>
      </p:graphicFrame>
      <p:graphicFrame>
        <p:nvGraphicFramePr>
          <p:cNvPr id="9" name="표 9">
            <a:extLst>
              <a:ext uri="{FF2B5EF4-FFF2-40B4-BE49-F238E27FC236}">
                <a16:creationId xmlns:a16="http://schemas.microsoft.com/office/drawing/2014/main" id="{593F4A48-35E2-4C48-9253-6FFAEB1D7C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04164"/>
              </p:ext>
            </p:extLst>
          </p:nvPr>
        </p:nvGraphicFramePr>
        <p:xfrm>
          <a:off x="1082537" y="4494097"/>
          <a:ext cx="2085097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2126">
                  <a:extLst>
                    <a:ext uri="{9D8B030D-6E8A-4147-A177-3AD203B41FA5}">
                      <a16:colId xmlns:a16="http://schemas.microsoft.com/office/drawing/2014/main" val="2364193131"/>
                    </a:ext>
                  </a:extLst>
                </a:gridCol>
                <a:gridCol w="489827">
                  <a:extLst>
                    <a:ext uri="{9D8B030D-6E8A-4147-A177-3AD203B41FA5}">
                      <a16:colId xmlns:a16="http://schemas.microsoft.com/office/drawing/2014/main" val="3070081561"/>
                    </a:ext>
                  </a:extLst>
                </a:gridCol>
                <a:gridCol w="793144">
                  <a:extLst>
                    <a:ext uri="{9D8B030D-6E8A-4147-A177-3AD203B41FA5}">
                      <a16:colId xmlns:a16="http://schemas.microsoft.com/office/drawing/2014/main" val="36957282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lt"/>
                        </a:rPr>
                        <a:t>비율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한도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5874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전시장 임차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70%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이내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334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전시장 장치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3622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차량 임차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648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통역비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인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업체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35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기타마케팅 활동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889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물품운송료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100%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해상운송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1CBM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편도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726025"/>
                  </a:ext>
                </a:extLst>
              </a:tr>
            </a:tbl>
          </a:graphicData>
        </a:graphic>
      </p:graphicFrame>
      <p:graphicFrame>
        <p:nvGraphicFramePr>
          <p:cNvPr id="16" name="표 9">
            <a:extLst>
              <a:ext uri="{FF2B5EF4-FFF2-40B4-BE49-F238E27FC236}">
                <a16:creationId xmlns:a16="http://schemas.microsoft.com/office/drawing/2014/main" id="{9B8E7ADC-D1CB-4A0D-9AE3-CB47F09263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951799"/>
              </p:ext>
            </p:extLst>
          </p:nvPr>
        </p:nvGraphicFramePr>
        <p:xfrm>
          <a:off x="3576189" y="4491788"/>
          <a:ext cx="2191312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407">
                  <a:extLst>
                    <a:ext uri="{9D8B030D-6E8A-4147-A177-3AD203B41FA5}">
                      <a16:colId xmlns:a16="http://schemas.microsoft.com/office/drawing/2014/main" val="2364193131"/>
                    </a:ext>
                  </a:extLst>
                </a:gridCol>
                <a:gridCol w="494610">
                  <a:extLst>
                    <a:ext uri="{9D8B030D-6E8A-4147-A177-3AD203B41FA5}">
                      <a16:colId xmlns:a16="http://schemas.microsoft.com/office/drawing/2014/main" val="3070081561"/>
                    </a:ext>
                  </a:extLst>
                </a:gridCol>
                <a:gridCol w="797295">
                  <a:extLst>
                    <a:ext uri="{9D8B030D-6E8A-4147-A177-3AD203B41FA5}">
                      <a16:colId xmlns:a16="http://schemas.microsoft.com/office/drawing/2014/main" val="36957282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lt"/>
                        </a:rPr>
                        <a:t>비율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한도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0742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공동홍보부스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100%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334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회선임차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3622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통역비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인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단체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648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물품운송료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해상운송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1CBM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편도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3521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-100" baseline="0" dirty="0">
                          <a:solidFill>
                            <a:schemeClr val="tx1"/>
                          </a:solidFill>
                          <a:latin typeface="+mj-lt"/>
                        </a:rPr>
                        <a:t>주관단체 항공료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, </a:t>
                      </a:r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국외여비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889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2274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간담회비</a:t>
                      </a:r>
                      <a:endParaRPr lang="en-US" altLang="ko-KR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(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국내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국외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5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만원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업체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726025"/>
                  </a:ext>
                </a:extLst>
              </a:tr>
            </a:tbl>
          </a:graphicData>
        </a:graphic>
      </p:graphicFrame>
      <p:graphicFrame>
        <p:nvGraphicFramePr>
          <p:cNvPr id="17" name="표 9">
            <a:extLst>
              <a:ext uri="{FF2B5EF4-FFF2-40B4-BE49-F238E27FC236}">
                <a16:creationId xmlns:a16="http://schemas.microsoft.com/office/drawing/2014/main" id="{DF4A17D5-A9ED-4650-A9AE-2F32BB7B39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071566"/>
              </p:ext>
            </p:extLst>
          </p:nvPr>
        </p:nvGraphicFramePr>
        <p:xfrm>
          <a:off x="6096000" y="4494097"/>
          <a:ext cx="2085097" cy="171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2126">
                  <a:extLst>
                    <a:ext uri="{9D8B030D-6E8A-4147-A177-3AD203B41FA5}">
                      <a16:colId xmlns:a16="http://schemas.microsoft.com/office/drawing/2014/main" val="2364193131"/>
                    </a:ext>
                  </a:extLst>
                </a:gridCol>
                <a:gridCol w="498190">
                  <a:extLst>
                    <a:ext uri="{9D8B030D-6E8A-4147-A177-3AD203B41FA5}">
                      <a16:colId xmlns:a16="http://schemas.microsoft.com/office/drawing/2014/main" val="3070081561"/>
                    </a:ext>
                  </a:extLst>
                </a:gridCol>
                <a:gridCol w="784781">
                  <a:extLst>
                    <a:ext uri="{9D8B030D-6E8A-4147-A177-3AD203B41FA5}">
                      <a16:colId xmlns:a16="http://schemas.microsoft.com/office/drawing/2014/main" val="36957282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lt"/>
                        </a:rPr>
                        <a:t>비율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한도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5874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전시장 임차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70%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이내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33421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전시장 장치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36229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통역비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인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업체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35212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기타마케팅 활동</a:t>
                      </a:r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70%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이내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6954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물품운송료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100%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해상운송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1CBM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편도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726025"/>
                  </a:ext>
                </a:extLst>
              </a:tr>
            </a:tbl>
          </a:graphicData>
        </a:graphic>
      </p:graphicFrame>
      <p:graphicFrame>
        <p:nvGraphicFramePr>
          <p:cNvPr id="18" name="표 9">
            <a:extLst>
              <a:ext uri="{FF2B5EF4-FFF2-40B4-BE49-F238E27FC236}">
                <a16:creationId xmlns:a16="http://schemas.microsoft.com/office/drawing/2014/main" id="{1EE33A4D-8DCC-48D0-AE02-A071C923E1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662993"/>
              </p:ext>
            </p:extLst>
          </p:nvPr>
        </p:nvGraphicFramePr>
        <p:xfrm>
          <a:off x="8967779" y="4491788"/>
          <a:ext cx="219131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407">
                  <a:extLst>
                    <a:ext uri="{9D8B030D-6E8A-4147-A177-3AD203B41FA5}">
                      <a16:colId xmlns:a16="http://schemas.microsoft.com/office/drawing/2014/main" val="2364193131"/>
                    </a:ext>
                  </a:extLst>
                </a:gridCol>
                <a:gridCol w="515679">
                  <a:extLst>
                    <a:ext uri="{9D8B030D-6E8A-4147-A177-3AD203B41FA5}">
                      <a16:colId xmlns:a16="http://schemas.microsoft.com/office/drawing/2014/main" val="3070081561"/>
                    </a:ext>
                  </a:extLst>
                </a:gridCol>
                <a:gridCol w="776226">
                  <a:extLst>
                    <a:ext uri="{9D8B030D-6E8A-4147-A177-3AD203B41FA5}">
                      <a16:colId xmlns:a16="http://schemas.microsoft.com/office/drawing/2014/main" val="36957282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lt"/>
                        </a:rPr>
                        <a:t>비율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한도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0742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</a:rPr>
                        <a:t>공동홍보부스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100%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334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통역비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인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단체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648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물품운송료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해상운송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1CBM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편도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3521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-100" baseline="0" dirty="0">
                          <a:solidFill>
                            <a:schemeClr val="tx1"/>
                          </a:solidFill>
                          <a:latin typeface="+mj-lt"/>
                        </a:rPr>
                        <a:t>주관단체 항공료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, </a:t>
                      </a:r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국외여비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889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2274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간담회비</a:t>
                      </a:r>
                      <a:endParaRPr lang="en-US" altLang="ko-KR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(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국내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국외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5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만원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/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j-lt"/>
                        </a:rPr>
                        <a:t>업체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726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209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V="1">
            <a:off x="3105369" y="305837"/>
            <a:ext cx="8723642" cy="484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 주요 변경사항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304804" y="1199419"/>
            <a:ext cx="464770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1431" y="1207466"/>
            <a:ext cx="292658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2" name="오각형 21"/>
          <p:cNvSpPr/>
          <p:nvPr/>
        </p:nvSpPr>
        <p:spPr>
          <a:xfrm>
            <a:off x="921528" y="1199419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9950" y="1231237"/>
            <a:ext cx="2141255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pPr algn="l"/>
            <a:r>
              <a:rPr lang="ko-KR" altLang="en-US" dirty="0"/>
              <a:t> 기타 </a:t>
            </a:r>
            <a:r>
              <a:rPr lang="ko-KR" altLang="en-US" dirty="0" smtClean="0"/>
              <a:t>변경사항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921528" y="1764669"/>
            <a:ext cx="10638023" cy="2423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[</a:t>
            </a:r>
            <a:r>
              <a:rPr lang="ko-KR" altLang="en-US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사후정산 제출서류 추가</a:t>
            </a:r>
            <a:r>
              <a:rPr lang="en-US" altLang="ko-KR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  <a:endParaRPr lang="en-US" altLang="ko-KR" sz="2000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9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1) </a:t>
            </a:r>
            <a:r>
              <a:rPr lang="ko-KR" altLang="en-US" sz="19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운송 증빙 서류 추가</a:t>
            </a:r>
            <a:endParaRPr lang="en-US" altLang="ko-KR" sz="19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900" kern="0" spc="0" dirty="0">
                <a:solidFill>
                  <a:srgbClr val="000000"/>
                </a:solidFill>
                <a:effectLst/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: </a:t>
            </a:r>
            <a:r>
              <a:rPr lang="ko-KR" altLang="en-US" sz="1900" kern="0" dirty="0" err="1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수출신고필증</a:t>
            </a: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진본</a:t>
            </a: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), 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선하증권</a:t>
            </a: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(B/L), </a:t>
            </a:r>
            <a:r>
              <a:rPr lang="ko-KR" altLang="en-US" sz="1900" kern="0" dirty="0" err="1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상업송장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및 패킹리스트</a:t>
            </a: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(CIPL) 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추가</a:t>
            </a:r>
            <a:endParaRPr lang="en-US" altLang="ko-KR" sz="1900" kern="0" spc="0" dirty="0">
              <a:solidFill>
                <a:srgbClr val="000000"/>
              </a:solidFill>
              <a:effectLst/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2) 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 항공료 증빙 서류 추가 및 여행사 발권대행 수수료 지원 제외</a:t>
            </a:r>
            <a:endParaRPr lang="en-US" altLang="ko-KR" sz="1900" kern="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 : 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출입국 사실증명서</a:t>
            </a:r>
            <a:r>
              <a:rPr lang="en-US" altLang="ko-KR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1900" kern="0" dirty="0">
                <a:solidFill>
                  <a:srgbClr val="00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재직증명서 추가</a:t>
            </a:r>
            <a:endParaRPr lang="en-US" altLang="ko-KR" sz="1900" kern="0" dirty="0">
              <a:solidFill>
                <a:srgbClr val="00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A6700E9-3FB4-4F69-A24C-984D246180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819982"/>
              </p:ext>
            </p:extLst>
          </p:nvPr>
        </p:nvGraphicFramePr>
        <p:xfrm>
          <a:off x="921528" y="4263315"/>
          <a:ext cx="10638023" cy="2130738"/>
        </p:xfrm>
        <a:graphic>
          <a:graphicData uri="http://schemas.openxmlformats.org/drawingml/2006/table">
            <a:tbl>
              <a:tblPr/>
              <a:tblGrid>
                <a:gridCol w="4953061">
                  <a:extLst>
                    <a:ext uri="{9D8B030D-6E8A-4147-A177-3AD203B41FA5}">
                      <a16:colId xmlns:a16="http://schemas.microsoft.com/office/drawing/2014/main" val="1915523662"/>
                    </a:ext>
                  </a:extLst>
                </a:gridCol>
                <a:gridCol w="5684962">
                  <a:extLst>
                    <a:ext uri="{9D8B030D-6E8A-4147-A177-3AD203B41FA5}">
                      <a16:colId xmlns:a16="http://schemas.microsoft.com/office/drawing/2014/main" val="464270684"/>
                    </a:ext>
                  </a:extLst>
                </a:gridCol>
              </a:tblGrid>
              <a:tr h="174461">
                <a:tc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1EC"/>
                    </a:solidFill>
                  </a:tcPr>
                </a:tc>
                <a:tc>
                  <a:txBody>
                    <a:bodyPr/>
                    <a:lstStyle/>
                    <a:p>
                      <a:pPr marL="300990" marR="0" indent="-3009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1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2724668"/>
                  </a:ext>
                </a:extLst>
              </a:tr>
              <a:tr h="238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별지 제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호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수출컨소시엄 정산 제출 서류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5260" marR="0" lvl="0" indent="-17526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별지 제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호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수출컨소시엄 정산 제출 서류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658573"/>
                  </a:ext>
                </a:extLst>
              </a:tr>
              <a:tr h="662023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물품운송료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해상운송 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1CBM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 단가표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참여기업별 세부 운송 내역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견적서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세금계산서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</a:p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영수증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송금증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복수견적서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물품운송료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해상운송 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1CBM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 단가표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견적서 및 복수견적서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000" b="1" kern="0" spc="-2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수출신고필증</a:t>
                      </a:r>
                      <a:r>
                        <a:rPr lang="en-US" altLang="ko-KR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진본</a:t>
                      </a:r>
                      <a:r>
                        <a:rPr lang="en-US" altLang="ko-KR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참여기업별 세부 운송</a:t>
                      </a:r>
                      <a:endParaRPr lang="en-US" altLang="ko-KR" sz="1000" b="1" kern="0" spc="-2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ko-KR" altLang="en-US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내역 및 </a:t>
                      </a:r>
                      <a:r>
                        <a:rPr lang="ko-KR" altLang="en-US" sz="1000" b="1" kern="0" spc="-2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상업송장</a:t>
                      </a:r>
                      <a:r>
                        <a:rPr lang="en-US" altLang="ko-KR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패킹리스트</a:t>
                      </a:r>
                      <a:r>
                        <a:rPr lang="en-US" altLang="ko-KR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(CIPL)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세금계산서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영수증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송금증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6126300"/>
                  </a:ext>
                </a:extLst>
              </a:tr>
              <a:tr h="920443">
                <a:tc>
                  <a:txBody>
                    <a:bodyPr/>
                    <a:lstStyle/>
                    <a:p>
                      <a:pPr marL="139700" marR="0" lvl="0" indent="-13970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주관단체 항공료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출장비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139700" marR="0" lvl="0" indent="-13970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 :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견적서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(invoice),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이티켓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항공권 실물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영수증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송금증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여권사본</a:t>
                      </a:r>
                      <a:endParaRPr lang="en-US" altLang="ko-KR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fontAlgn="base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* 현지 철도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이용시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운임료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영수증 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ㅇ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주관단체 항공료</a:t>
                      </a: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출장비</a:t>
                      </a:r>
                      <a:endParaRPr lang="en-US" altLang="ko-KR" sz="1000" b="1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139700" marR="0" lvl="0" indent="-13970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 :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견적서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(invoice),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이티켓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항공권 실물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영수증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000" kern="0" spc="-2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송금증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여권사본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출입국 사실증명서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</a:p>
                    <a:p>
                      <a:pPr marL="139700" marR="0" lvl="0" indent="-13970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   </a:t>
                      </a:r>
                      <a:r>
                        <a:rPr lang="ko-KR" altLang="en-US" sz="10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재직증명서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등</a:t>
                      </a:r>
                      <a:endParaRPr lang="en-US" altLang="ko-KR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fontAlgn="base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   * 현지 철도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이용시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운임료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영수증 </a:t>
                      </a:r>
                    </a:p>
                    <a:p>
                      <a:pPr fontAlgn="base" latinLnBrk="1"/>
                      <a:r>
                        <a:rPr lang="ko-KR" altLang="en-US" sz="1000" b="1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   * 항공료의 경우</a:t>
                      </a:r>
                      <a:r>
                        <a:rPr lang="en-US" altLang="ko-KR" sz="1000" b="1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여행사 수수료 제외 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9688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869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V="1">
            <a:off x="3105369" y="305837"/>
            <a:ext cx="8723642" cy="484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 주요 변경사항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304804" y="1199419"/>
            <a:ext cx="464770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1431" y="1207466"/>
            <a:ext cx="292658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2" name="오각형 21"/>
          <p:cNvSpPr/>
          <p:nvPr/>
        </p:nvSpPr>
        <p:spPr>
          <a:xfrm>
            <a:off x="921528" y="1199419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9950" y="1231237"/>
            <a:ext cx="2141255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pPr algn="l"/>
            <a:r>
              <a:rPr lang="ko-KR" altLang="en-US" dirty="0"/>
              <a:t> 기타 </a:t>
            </a:r>
            <a:r>
              <a:rPr lang="ko-KR" altLang="en-US" dirty="0" smtClean="0"/>
              <a:t>변경사항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921528" y="1764669"/>
            <a:ext cx="10638023" cy="19851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[</a:t>
            </a:r>
            <a:r>
              <a:rPr lang="ko-KR" altLang="en-US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사업계획서</a:t>
            </a:r>
            <a:r>
              <a:rPr lang="en-US" altLang="ko-KR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b="1" dirty="0" err="1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요약본</a:t>
            </a:r>
            <a:r>
              <a:rPr lang="en-US" altLang="ko-KR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추가</a:t>
            </a:r>
            <a:r>
              <a:rPr lang="en-US" altLang="ko-KR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 </a:t>
            </a:r>
            <a:r>
              <a:rPr lang="en-US" altLang="ko-KR" sz="1400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* </a:t>
            </a:r>
            <a:r>
              <a:rPr lang="ko-KR" altLang="en-US" sz="1400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전시회만 </a:t>
            </a:r>
            <a:r>
              <a:rPr lang="ko-KR" altLang="en-US" sz="1400" dirty="0" smtClean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해당</a:t>
            </a:r>
            <a:endParaRPr lang="en-US" altLang="ko-KR" sz="2000" b="1" dirty="0" smtClean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: </a:t>
            </a:r>
            <a:r>
              <a:rPr lang="en-US" altLang="ko-KR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[</a:t>
            </a:r>
            <a:r>
              <a:rPr lang="ko-KR" altLang="en-US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별지 제</a:t>
            </a:r>
            <a:r>
              <a:rPr lang="en-US" altLang="ko-KR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2-2</a:t>
            </a:r>
            <a:r>
              <a:rPr lang="ko-KR" altLang="en-US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호</a:t>
            </a:r>
            <a:r>
              <a:rPr lang="en-US" altLang="ko-KR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 </a:t>
            </a:r>
            <a:r>
              <a:rPr lang="ko-KR" altLang="en-US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참고</a:t>
            </a:r>
            <a:endParaRPr lang="en-US" altLang="ko-KR" sz="500" dirty="0" smtClean="0">
              <a:solidFill>
                <a:srgbClr val="2867F4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[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참여기업 평가기준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표준안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내 가점 및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&lt;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참고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&gt;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최신화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: [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별지 제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12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호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참고</a:t>
            </a:r>
            <a:endParaRPr lang="en-US" altLang="ko-KR" sz="2000" dirty="0">
              <a:solidFill>
                <a:srgbClr val="2867F4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0530667-AC44-4313-A563-EFEC366C6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950" y="4278851"/>
            <a:ext cx="2237473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880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238703"/>
            <a:ext cx="12192000" cy="23753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  </a:t>
            </a:r>
            <a:r>
              <a:rPr lang="en-US" altLang="ko-KR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Ⅲ. 2026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년 사업모집 개요 </a:t>
            </a:r>
          </a:p>
        </p:txBody>
      </p:sp>
    </p:spTree>
    <p:extLst>
      <p:ext uri="{BB962C8B-B14F-4D97-AF65-F5344CB8AC3E}">
        <p14:creationId xmlns:p14="http://schemas.microsoft.com/office/powerpoint/2010/main" val="4089840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280900"/>
            <a:ext cx="3440726" cy="86976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873731" y="280900"/>
            <a:ext cx="7913716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3" y="367875"/>
            <a:ext cx="385381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2026</a:t>
            </a:r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년 모집 개요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40" name="AutoShape 55"/>
          <p:cNvSpPr>
            <a:spLocks noChangeArrowheads="1"/>
          </p:cNvSpPr>
          <p:nvPr/>
        </p:nvSpPr>
        <p:spPr bwMode="auto">
          <a:xfrm>
            <a:off x="459992" y="1089558"/>
            <a:ext cx="1890000" cy="784829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사업기간</a:t>
            </a:r>
          </a:p>
        </p:txBody>
      </p:sp>
      <p:sp>
        <p:nvSpPr>
          <p:cNvPr id="54" name="AutoShape 55"/>
          <p:cNvSpPr>
            <a:spLocks noChangeArrowheads="1"/>
          </p:cNvSpPr>
          <p:nvPr/>
        </p:nvSpPr>
        <p:spPr bwMode="auto">
          <a:xfrm>
            <a:off x="459992" y="4245524"/>
            <a:ext cx="1890000" cy="1428353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지원내용</a:t>
            </a:r>
          </a:p>
        </p:txBody>
      </p:sp>
      <p:pic>
        <p:nvPicPr>
          <p:cNvPr id="57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AutoShape 55"/>
          <p:cNvSpPr>
            <a:spLocks noChangeArrowheads="1"/>
          </p:cNvSpPr>
          <p:nvPr/>
        </p:nvSpPr>
        <p:spPr bwMode="auto">
          <a:xfrm>
            <a:off x="459992" y="2022628"/>
            <a:ext cx="1890000" cy="1157768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사업규모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63084" y="2026234"/>
            <a:ext cx="8826386" cy="11541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유망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00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개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내외 컨소시엄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sz="5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일반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00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개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내외 컨소시엄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sz="8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*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선정 규모는 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’26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 정부예산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안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확정규모에 따라 추후 최종 확정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63084" y="1094971"/>
            <a:ext cx="8826386" cy="7848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유망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2026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~ 2028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sz="5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일반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2026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월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~ 2027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월</a:t>
            </a:r>
            <a:endParaRPr lang="ko-KR" altLang="en-US" sz="16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7" name="AutoShape 55"/>
          <p:cNvSpPr>
            <a:spLocks noChangeArrowheads="1"/>
          </p:cNvSpPr>
          <p:nvPr/>
        </p:nvSpPr>
        <p:spPr bwMode="auto">
          <a:xfrm>
            <a:off x="459992" y="3323524"/>
            <a:ext cx="1890000" cy="769440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지원항목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63081" y="3323223"/>
            <a:ext cx="8826389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전시부스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·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상담장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임차료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장치비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통역비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물품운송료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등 공통경비 국고 지원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0A42BE"/>
              </a:solidFill>
              <a:effectLst/>
              <a:uLnTx/>
              <a:uFillTx/>
              <a:latin typeface="KBIZ한마음고딕 R" panose="02020503020101020101" pitchFamily="18" charset="-127"/>
              <a:ea typeface="KBIZ한마음고딕 R" panose="0202050302010102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srgbClr val="0A42BE"/>
                </a:solidFill>
                <a:effectLst/>
                <a:uLnTx/>
                <a:uFillTx/>
                <a:latin typeface="KBIZ한마음고딕 R" panose="02020503020101020101" pitchFamily="18" charset="-127"/>
                <a:ea typeface="KBIZ한마음고딕 R" panose="02020503020101020101" pitchFamily="18" charset="-127"/>
                <a:cs typeface="+mn-cs"/>
              </a:rPr>
              <a:t> *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A42BE"/>
                </a:solidFill>
                <a:effectLst/>
                <a:uLnTx/>
                <a:uFillTx/>
                <a:latin typeface="KBIZ한마음고딕 R" panose="02020503020101020101" pitchFamily="18" charset="-127"/>
                <a:ea typeface="KBIZ한마음고딕 R" panose="02020503020101020101" pitchFamily="18" charset="-127"/>
                <a:cs typeface="+mn-cs"/>
              </a:rPr>
              <a:t>선정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사업단계별 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70%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이내 지원 </a:t>
            </a:r>
          </a:p>
        </p:txBody>
      </p:sp>
      <p:sp>
        <p:nvSpPr>
          <p:cNvPr id="20" name="AutoShape 55"/>
          <p:cNvSpPr>
            <a:spLocks noChangeArrowheads="1"/>
          </p:cNvSpPr>
          <p:nvPr/>
        </p:nvSpPr>
        <p:spPr bwMode="auto">
          <a:xfrm>
            <a:off x="459992" y="5791878"/>
            <a:ext cx="1890000" cy="400110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지원방식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63081" y="5791878"/>
            <a:ext cx="8826389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국고보조금 사업비의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90%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이내 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차 보조금 先지급 후 사업종료 후 사후정산</a:t>
            </a:r>
            <a:endParaRPr lang="ko-KR" altLang="en-US" sz="14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graphicFrame>
        <p:nvGraphicFramePr>
          <p:cNvPr id="2" name="표 2">
            <a:extLst>
              <a:ext uri="{FF2B5EF4-FFF2-40B4-BE49-F238E27FC236}">
                <a16:creationId xmlns:a16="http://schemas.microsoft.com/office/drawing/2014/main" id="{0809EB6A-9DB9-43FA-A02D-7C7A87799B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020215"/>
              </p:ext>
            </p:extLst>
          </p:nvPr>
        </p:nvGraphicFramePr>
        <p:xfrm>
          <a:off x="2563080" y="4241317"/>
          <a:ext cx="8826386" cy="143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9323">
                  <a:extLst>
                    <a:ext uri="{9D8B030D-6E8A-4147-A177-3AD203B41FA5}">
                      <a16:colId xmlns:a16="http://schemas.microsoft.com/office/drawing/2014/main" val="4027266945"/>
                    </a:ext>
                  </a:extLst>
                </a:gridCol>
                <a:gridCol w="1109323">
                  <a:extLst>
                    <a:ext uri="{9D8B030D-6E8A-4147-A177-3AD203B41FA5}">
                      <a16:colId xmlns:a16="http://schemas.microsoft.com/office/drawing/2014/main" val="3028200804"/>
                    </a:ext>
                  </a:extLst>
                </a:gridCol>
                <a:gridCol w="3303870">
                  <a:extLst>
                    <a:ext uri="{9D8B030D-6E8A-4147-A177-3AD203B41FA5}">
                      <a16:colId xmlns:a16="http://schemas.microsoft.com/office/drawing/2014/main" val="580837766"/>
                    </a:ext>
                  </a:extLst>
                </a:gridCol>
                <a:gridCol w="3303870">
                  <a:extLst>
                    <a:ext uri="{9D8B030D-6E8A-4147-A177-3AD203B41FA5}">
                      <a16:colId xmlns:a16="http://schemas.microsoft.com/office/drawing/2014/main" val="282827421"/>
                    </a:ext>
                  </a:extLst>
                </a:gridCol>
              </a:tblGrid>
              <a:tr h="29992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구분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지원대상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비고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9026986"/>
                  </a:ext>
                </a:extLst>
              </a:tr>
              <a:tr h="2999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해외전시회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유망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￭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2026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 개최 전시회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 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한번 </a:t>
                      </a:r>
                      <a:r>
                        <a:rPr lang="ko-KR" altLang="en-US" sz="1400" dirty="0" err="1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선정시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3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개년 연속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(~28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년까지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968158"/>
                  </a:ext>
                </a:extLst>
              </a:tr>
              <a:tr h="299924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일반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￭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2026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 개최 전시회</a:t>
                      </a:r>
                      <a:endParaRPr lang="en-US" altLang="ko-KR" sz="1400" dirty="0"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algn="l" latinLnBrk="1"/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￭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2027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 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분기 개최 전시회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 </a:t>
                      </a:r>
                      <a:r>
                        <a:rPr lang="ko-KR" altLang="en-US" sz="1400" dirty="0" err="1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단년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(1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42229"/>
                  </a:ext>
                </a:extLst>
              </a:tr>
              <a:tr h="29992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수출상담회</a:t>
                      </a:r>
                      <a:endParaRPr lang="ko-KR" altLang="en-US" sz="1400" dirty="0"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￭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2026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 개최 </a:t>
                      </a:r>
                      <a:r>
                        <a:rPr lang="ko-KR" altLang="en-US" sz="1400" dirty="0" err="1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상담회</a:t>
                      </a:r>
                      <a:endParaRPr lang="ko-KR" altLang="en-US" sz="1400" dirty="0"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 </a:t>
                      </a:r>
                      <a:r>
                        <a:rPr lang="ko-KR" altLang="en-US" sz="1400" dirty="0" err="1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단년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(1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년</a:t>
                      </a:r>
                      <a:r>
                        <a:rPr lang="en-US" altLang="ko-KR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4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133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558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280900"/>
            <a:ext cx="3440726" cy="86976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873731" y="280900"/>
            <a:ext cx="7913716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3" y="367875"/>
            <a:ext cx="385381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2026</a:t>
            </a:r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년 모집 개요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57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AutoShape 55"/>
          <p:cNvSpPr>
            <a:spLocks noChangeArrowheads="1"/>
          </p:cNvSpPr>
          <p:nvPr/>
        </p:nvSpPr>
        <p:spPr bwMode="auto">
          <a:xfrm>
            <a:off x="528324" y="1223656"/>
            <a:ext cx="1890000" cy="523220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신청자격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516431" y="1223655"/>
            <a:ext cx="8826389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b="1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</a:t>
            </a:r>
            <a:r>
              <a:rPr lang="en-US" altLang="ko-KR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2000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업종별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중소기업 단체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협동조합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협회 등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),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수출유관기관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등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sz="8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9" name="AutoShape 55"/>
          <p:cNvSpPr>
            <a:spLocks noChangeArrowheads="1"/>
          </p:cNvSpPr>
          <p:nvPr/>
        </p:nvSpPr>
        <p:spPr bwMode="auto">
          <a:xfrm>
            <a:off x="528324" y="1974460"/>
            <a:ext cx="1890000" cy="3539429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 및 지원</a:t>
            </a:r>
            <a:endParaRPr lang="en-US" altLang="ko-KR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제외 대상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16431" y="1989209"/>
            <a:ext cx="8826389" cy="35394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① 세금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국세 및 지방세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체납 중인 경우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sz="8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②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한국평가데이터㈜의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기업 신용정보 상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연체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부도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금융질서문란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법정관리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·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기업회생신청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·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청산절차 정보가 등록되어 있는 경우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8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③ 완전 자본잠식 상태에 있는 경우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8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④ 휴</a:t>
            </a:r>
            <a:r>
              <a:rPr lang="en-US" altLang="ko-KR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·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폐업 중인 경우</a:t>
            </a:r>
            <a:endParaRPr lang="en-US" altLang="ko-KR" sz="20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8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⑤ 임직원의 </a:t>
            </a:r>
            <a:r>
              <a:rPr lang="ko-KR" altLang="en-US" sz="20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자금횡령</a:t>
            </a:r>
            <a:r>
              <a:rPr lang="ko-KR" altLang="en-US" sz="20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등 사회적 물의를 일으킨 경우</a:t>
            </a:r>
          </a:p>
        </p:txBody>
      </p:sp>
    </p:spTree>
    <p:extLst>
      <p:ext uri="{BB962C8B-B14F-4D97-AF65-F5344CB8AC3E}">
        <p14:creationId xmlns:p14="http://schemas.microsoft.com/office/powerpoint/2010/main" val="5991152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920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smtClean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세부추진일정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765598"/>
              </p:ext>
            </p:extLst>
          </p:nvPr>
        </p:nvGraphicFramePr>
        <p:xfrm>
          <a:off x="926854" y="3967516"/>
          <a:ext cx="10621819" cy="1672328"/>
        </p:xfrm>
        <a:graphic>
          <a:graphicData uri="http://schemas.openxmlformats.org/drawingml/2006/table">
            <a:tbl>
              <a:tblPr/>
              <a:tblGrid>
                <a:gridCol w="2581208">
                  <a:extLst>
                    <a:ext uri="{9D8B030D-6E8A-4147-A177-3AD203B41FA5}">
                      <a16:colId xmlns:a16="http://schemas.microsoft.com/office/drawing/2014/main" val="1871390480"/>
                    </a:ext>
                  </a:extLst>
                </a:gridCol>
                <a:gridCol w="355232">
                  <a:extLst>
                    <a:ext uri="{9D8B030D-6E8A-4147-A177-3AD203B41FA5}">
                      <a16:colId xmlns:a16="http://schemas.microsoft.com/office/drawing/2014/main" val="1248438455"/>
                    </a:ext>
                  </a:extLst>
                </a:gridCol>
                <a:gridCol w="2302268">
                  <a:extLst>
                    <a:ext uri="{9D8B030D-6E8A-4147-A177-3AD203B41FA5}">
                      <a16:colId xmlns:a16="http://schemas.microsoft.com/office/drawing/2014/main" val="3718775722"/>
                    </a:ext>
                  </a:extLst>
                </a:gridCol>
                <a:gridCol w="355232">
                  <a:extLst>
                    <a:ext uri="{9D8B030D-6E8A-4147-A177-3AD203B41FA5}">
                      <a16:colId xmlns:a16="http://schemas.microsoft.com/office/drawing/2014/main" val="1016646792"/>
                    </a:ext>
                  </a:extLst>
                </a:gridCol>
                <a:gridCol w="2502508">
                  <a:extLst>
                    <a:ext uri="{9D8B030D-6E8A-4147-A177-3AD203B41FA5}">
                      <a16:colId xmlns:a16="http://schemas.microsoft.com/office/drawing/2014/main" val="3439389306"/>
                    </a:ext>
                  </a:extLst>
                </a:gridCol>
                <a:gridCol w="355232">
                  <a:extLst>
                    <a:ext uri="{9D8B030D-6E8A-4147-A177-3AD203B41FA5}">
                      <a16:colId xmlns:a16="http://schemas.microsoft.com/office/drawing/2014/main" val="1796263326"/>
                    </a:ext>
                  </a:extLst>
                </a:gridCol>
                <a:gridCol w="2170139">
                  <a:extLst>
                    <a:ext uri="{9D8B030D-6E8A-4147-A177-3AD203B41FA5}">
                      <a16:colId xmlns:a16="http://schemas.microsoft.com/office/drawing/2014/main" val="277942839"/>
                    </a:ext>
                  </a:extLst>
                </a:gridCol>
              </a:tblGrid>
              <a:tr h="6901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평가 및 선정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en-US" altLang="ko-KR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2025.10~11</a:t>
                      </a: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월</a:t>
                      </a:r>
                      <a:r>
                        <a:rPr lang="en-US" altLang="ko-KR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⇨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예산 확정 및 협약 체결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5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사업년도</a:t>
                      </a:r>
                      <a:r>
                        <a:rPr lang="ko-KR" altLang="en-US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하반기</a:t>
                      </a:r>
                      <a:r>
                        <a:rPr lang="en-US" altLang="ko-KR" sz="1500" b="1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⇨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 운영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(2026.1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월∼</a:t>
                      </a: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2028.12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월</a:t>
                      </a: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⇨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결과보고 및 정산</a:t>
                      </a:r>
                      <a:endParaRPr lang="en-US" altLang="ko-KR" sz="1500" b="1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사업종료 후</a:t>
                      </a: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875817"/>
                  </a:ext>
                </a:extLst>
              </a:tr>
              <a:tr h="8427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800" kern="0" spc="-10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0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접수서류</a:t>
                      </a:r>
                      <a:r>
                        <a:rPr lang="ko-KR" altLang="en-US" sz="1500" kern="0" spc="-10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평가 및 선정</a:t>
                      </a:r>
                      <a:r>
                        <a:rPr lang="en-US" altLang="ko-KR" sz="1500" kern="0" spc="-10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  <a:endParaRPr lang="en-US" altLang="ko-KR" sz="1500" kern="0" spc="-10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0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선정결과</a:t>
                      </a:r>
                      <a:r>
                        <a:rPr lang="ko-KR" altLang="en-US" sz="1500" kern="0" spc="-10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500" kern="0" spc="-10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발표</a:t>
                      </a:r>
                      <a:endParaRPr lang="en-US" altLang="ko-KR" sz="1500" kern="0" spc="-10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-10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사업별 예산 확정</a:t>
                      </a:r>
                      <a:endParaRPr lang="en-US" altLang="ko-KR" sz="1500" kern="0" spc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및 협약 체결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5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해외전시회 </a:t>
                      </a:r>
                      <a:r>
                        <a:rPr lang="ko-KR" altLang="en-US" sz="1500" kern="0" spc="-50" baseline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또는 </a:t>
                      </a:r>
                      <a:endParaRPr lang="en-US" altLang="ko-KR" sz="1500" kern="0" spc="-50" baseline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50" baseline="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수</a:t>
                      </a:r>
                      <a:r>
                        <a:rPr lang="ko-KR" altLang="en-US" sz="1500" kern="0" spc="-50" dirty="0" err="1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출상담회</a:t>
                      </a:r>
                      <a:r>
                        <a:rPr lang="ko-KR" altLang="en-US" sz="1500" kern="0" spc="-5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참가</a:t>
                      </a:r>
                      <a:endParaRPr lang="ko-KR" altLang="en-US" sz="1500" kern="0" spc="-5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 결과보고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  <a:endParaRPr lang="ko-KR" altLang="en-US" sz="1500" kern="0" spc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관련 </a:t>
                      </a: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비용정산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등 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9804794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405090" y="1258387"/>
            <a:ext cx="8358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</a:p>
        </p:txBody>
      </p:sp>
      <p:sp>
        <p:nvSpPr>
          <p:cNvPr id="9" name="AutoShape 55"/>
          <p:cNvSpPr>
            <a:spLocks noChangeArrowheads="1"/>
          </p:cNvSpPr>
          <p:nvPr/>
        </p:nvSpPr>
        <p:spPr bwMode="auto">
          <a:xfrm>
            <a:off x="459992" y="3346358"/>
            <a:ext cx="1890000" cy="432725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향후일정</a:t>
            </a:r>
          </a:p>
        </p:txBody>
      </p:sp>
      <p:sp>
        <p:nvSpPr>
          <p:cNvPr id="11" name="AutoShape 55"/>
          <p:cNvSpPr>
            <a:spLocks noChangeArrowheads="1"/>
          </p:cNvSpPr>
          <p:nvPr/>
        </p:nvSpPr>
        <p:spPr bwMode="auto">
          <a:xfrm>
            <a:off x="459992" y="1779927"/>
            <a:ext cx="1890000" cy="68205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</a:p>
        </p:txBody>
      </p:sp>
      <p:sp>
        <p:nvSpPr>
          <p:cNvPr id="13" name="AutoShape 55"/>
          <p:cNvSpPr>
            <a:spLocks noChangeArrowheads="1"/>
          </p:cNvSpPr>
          <p:nvPr/>
        </p:nvSpPr>
        <p:spPr bwMode="auto">
          <a:xfrm>
            <a:off x="459992" y="2693375"/>
            <a:ext cx="1890000" cy="432725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평가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선정</a:t>
            </a:r>
          </a:p>
        </p:txBody>
      </p:sp>
      <p:sp>
        <p:nvSpPr>
          <p:cNvPr id="14" name="AutoShape 55"/>
          <p:cNvSpPr>
            <a:spLocks noChangeArrowheads="1"/>
          </p:cNvSpPr>
          <p:nvPr/>
        </p:nvSpPr>
        <p:spPr bwMode="auto">
          <a:xfrm>
            <a:off x="459992" y="1183538"/>
            <a:ext cx="1890000" cy="369332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접수기간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24614" y="1185568"/>
            <a:ext cx="919798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2025. 10. 10.(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금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~ 10. 24.(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금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18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시까지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24614" y="1780236"/>
            <a:ext cx="9197988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중소기업해외전시포털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en-US" altLang="ko-KR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  <a:hlinkClick r:id="rId3"/>
              </a:rPr>
              <a:t>www.smes.go.kr/sme-expo</a:t>
            </a:r>
            <a:r>
              <a:rPr lang="en-US" altLang="ko-KR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에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참가신청서 온라인 작성 및 관련서류 온라인으로 제출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24614" y="2724056"/>
            <a:ext cx="919798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신청서류에</a:t>
            </a:r>
            <a:r>
              <a:rPr lang="ko-KR" altLang="en-US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대해 서면평가 후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선정위원회 의결을 통해 최종 지원대상 선정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24614" y="3373752"/>
            <a:ext cx="919798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평가 → 선정 → 예산 확정 → 협약 체결 → 사업 운영 → 결과보고 및 정산</a:t>
            </a:r>
          </a:p>
        </p:txBody>
      </p:sp>
      <p:sp>
        <p:nvSpPr>
          <p:cNvPr id="20" name="AutoShape 55"/>
          <p:cNvSpPr>
            <a:spLocks noChangeArrowheads="1"/>
          </p:cNvSpPr>
          <p:nvPr/>
        </p:nvSpPr>
        <p:spPr bwMode="auto">
          <a:xfrm>
            <a:off x="459992" y="5850473"/>
            <a:ext cx="1890000" cy="417074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문의처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24614" y="5898215"/>
            <a:ext cx="919798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중소기업중앙회 통상정책실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(Tel : 02-2124-3292, 3294, 3295)</a:t>
            </a:r>
            <a:endParaRPr lang="ko-KR" altLang="en-US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07792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920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세부지원내용 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9" name="오각형 8"/>
          <p:cNvSpPr/>
          <p:nvPr/>
        </p:nvSpPr>
        <p:spPr>
          <a:xfrm>
            <a:off x="897594" y="1212109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66503" y="1212109"/>
            <a:ext cx="461818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776" y="1255345"/>
            <a:ext cx="32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1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26608" y="1233727"/>
            <a:ext cx="1932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1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단계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사전준비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15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17901"/>
              </p:ext>
            </p:extLst>
          </p:nvPr>
        </p:nvGraphicFramePr>
        <p:xfrm>
          <a:off x="459992" y="2279925"/>
          <a:ext cx="11302728" cy="3530671"/>
        </p:xfrm>
        <a:graphic>
          <a:graphicData uri="http://schemas.openxmlformats.org/drawingml/2006/table">
            <a:tbl>
              <a:tblPr/>
              <a:tblGrid>
                <a:gridCol w="1097315">
                  <a:extLst>
                    <a:ext uri="{9D8B030D-6E8A-4147-A177-3AD203B41FA5}">
                      <a16:colId xmlns:a16="http://schemas.microsoft.com/office/drawing/2014/main" val="342612499"/>
                    </a:ext>
                  </a:extLst>
                </a:gridCol>
                <a:gridCol w="2369127">
                  <a:extLst>
                    <a:ext uri="{9D8B030D-6E8A-4147-A177-3AD203B41FA5}">
                      <a16:colId xmlns:a16="http://schemas.microsoft.com/office/drawing/2014/main" val="2011754624"/>
                    </a:ext>
                  </a:extLst>
                </a:gridCol>
                <a:gridCol w="1878676">
                  <a:extLst>
                    <a:ext uri="{9D8B030D-6E8A-4147-A177-3AD203B41FA5}">
                      <a16:colId xmlns:a16="http://schemas.microsoft.com/office/drawing/2014/main" val="861583261"/>
                    </a:ext>
                  </a:extLst>
                </a:gridCol>
                <a:gridCol w="5957610">
                  <a:extLst>
                    <a:ext uri="{9D8B030D-6E8A-4147-A177-3AD203B41FA5}">
                      <a16:colId xmlns:a16="http://schemas.microsoft.com/office/drawing/2014/main" val="1479546853"/>
                    </a:ext>
                  </a:extLst>
                </a:gridCol>
              </a:tblGrid>
              <a:tr h="6803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구분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3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지원내용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지원한도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세부 지원내용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454789"/>
                  </a:ext>
                </a:extLst>
              </a:tr>
              <a:tr h="152860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사전준비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사전 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B2B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마케팅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 사전 바이어 정보제공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전시회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또는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상담회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前 온라인 상담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바이어 상담 스킬 컨설팅 등 사전교육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현지시장에 맞춘 가격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패키징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마케팅 등 컨설팅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*  KOTRA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활용시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</a:t>
                      </a:r>
                      <a:r>
                        <a:rPr lang="en-US" altLang="ko-KR" sz="14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4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상담주선용역 단가 적용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97233"/>
                  </a:ext>
                </a:extLst>
              </a:tr>
              <a:tr h="13217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해외마케팅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·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홍보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온</a:t>
                      </a:r>
                      <a:r>
                        <a:rPr lang="en-US" altLang="ko-KR" sz="16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·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오프라인 해외홍보 및 광고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외국어 공동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카달로그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또는 전자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카달로그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제작 등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 * 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공동카달로그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등에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컨소시엄명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중기부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·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중소기업중앙회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CI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표기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1787951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3513872" y="1172172"/>
            <a:ext cx="8248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사전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B2B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마케팅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온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·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오프라인 해외마케팅 및 홍보 등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/>
            </a:r>
            <a:b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</a:b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 현지 파견 시 바이어와의 성공적인 비즈니스 미팅을 위한 사전준비단계   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ko-KR" altLang="en-US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9520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4804" y="367875"/>
            <a:ext cx="2920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세부지원내용 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1" name="오각형 10"/>
          <p:cNvSpPr/>
          <p:nvPr/>
        </p:nvSpPr>
        <p:spPr>
          <a:xfrm>
            <a:off x="897594" y="1014071"/>
            <a:ext cx="4264610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66503" y="1007331"/>
            <a:ext cx="461818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3162" y="1044665"/>
            <a:ext cx="32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6608" y="1035689"/>
            <a:ext cx="38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단계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(</a:t>
            </a:r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현지파견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) – </a:t>
            </a:r>
            <a:r>
              <a:rPr lang="ko-KR" altLang="en-US" sz="2000" dirty="0">
                <a:solidFill>
                  <a:srgbClr val="00B0F0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해외전시회 경우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62204" y="1051078"/>
            <a:ext cx="5194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해외전시회에 직접 참가하여 통합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한국관을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구성 및 운영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endParaRPr lang="ko-KR" altLang="en-US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pic>
        <p:nvPicPr>
          <p:cNvPr id="1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643484"/>
              </p:ext>
            </p:extLst>
          </p:nvPr>
        </p:nvGraphicFramePr>
        <p:xfrm>
          <a:off x="435053" y="1679745"/>
          <a:ext cx="11302728" cy="4535761"/>
        </p:xfrm>
        <a:graphic>
          <a:graphicData uri="http://schemas.openxmlformats.org/drawingml/2006/table">
            <a:tbl>
              <a:tblPr/>
              <a:tblGrid>
                <a:gridCol w="1097315">
                  <a:extLst>
                    <a:ext uri="{9D8B030D-6E8A-4147-A177-3AD203B41FA5}">
                      <a16:colId xmlns:a16="http://schemas.microsoft.com/office/drawing/2014/main" val="342612499"/>
                    </a:ext>
                  </a:extLst>
                </a:gridCol>
                <a:gridCol w="1801035">
                  <a:extLst>
                    <a:ext uri="{9D8B030D-6E8A-4147-A177-3AD203B41FA5}">
                      <a16:colId xmlns:a16="http://schemas.microsoft.com/office/drawing/2014/main" val="2011754624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1107071329"/>
                    </a:ext>
                  </a:extLst>
                </a:gridCol>
                <a:gridCol w="1349488">
                  <a:extLst>
                    <a:ext uri="{9D8B030D-6E8A-4147-A177-3AD203B41FA5}">
                      <a16:colId xmlns:a16="http://schemas.microsoft.com/office/drawing/2014/main" val="861583261"/>
                    </a:ext>
                  </a:extLst>
                </a:gridCol>
                <a:gridCol w="5957610">
                  <a:extLst>
                    <a:ext uri="{9D8B030D-6E8A-4147-A177-3AD203B41FA5}">
                      <a16:colId xmlns:a16="http://schemas.microsoft.com/office/drawing/2014/main" val="1479546853"/>
                    </a:ext>
                  </a:extLst>
                </a:gridCol>
              </a:tblGrid>
              <a:tr h="3907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구분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지원비율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지원한도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세부 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454789"/>
                  </a:ext>
                </a:extLst>
              </a:tr>
              <a:tr h="461968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</a:t>
                      </a:r>
                      <a:r>
                        <a:rPr lang="ko-KR" altLang="en-US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현지활동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전시장 임차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" dirty="0" smtClean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70% </a:t>
                      </a:r>
                      <a:r>
                        <a:rPr lang="ko-KR" altLang="en-US" sz="1600" b="1" kern="0" spc="-10" dirty="0" smtClean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이내</a:t>
                      </a:r>
                      <a:endParaRPr lang="en-US" altLang="ko-KR" sz="1600" b="1" kern="0" spc="-1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기업당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부스 內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보험</a:t>
                      </a:r>
                      <a:r>
                        <a:rPr lang="en-US" altLang="ko-KR" sz="16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·</a:t>
                      </a:r>
                      <a:r>
                        <a:rPr lang="ko-KR" altLang="en-US" sz="16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등록료</a:t>
                      </a:r>
                      <a:r>
                        <a:rPr lang="en-US" altLang="ko-KR" sz="16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dirty="0" err="1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의무납부</a:t>
                      </a:r>
                      <a:r>
                        <a:rPr lang="ko-KR" altLang="en-US" sz="16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세금 포함</a:t>
                      </a:r>
                      <a:r>
                        <a:rPr lang="en-US" altLang="ko-KR" sz="1600" dirty="0"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97233"/>
                  </a:ext>
                </a:extLst>
              </a:tr>
              <a:tr h="4619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전시장 장치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-10" dirty="0">
                        <a:solidFill>
                          <a:srgbClr val="2867F4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전시디자인설치비 단가 기준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8583518"/>
                  </a:ext>
                </a:extLst>
              </a:tr>
              <a:tr h="4619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통역비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50%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통역원 단가 한도 內 실비 인정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24186"/>
                  </a:ext>
                </a:extLst>
              </a:tr>
              <a:tr h="94011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기타 마케팅 활동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70% </a:t>
                      </a:r>
                      <a:r>
                        <a:rPr lang="ko-KR" altLang="en-US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이내</a:t>
                      </a:r>
                      <a:endParaRPr lang="en-US" altLang="ko-KR" sz="1600" b="1" kern="0" spc="-1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세미나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컨퍼런스 등의 임차료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강사료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*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관리기관 사전협의 필수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6197559"/>
                  </a:ext>
                </a:extLst>
              </a:tr>
              <a:tr h="18190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물품운송료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100%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해상운송 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1CBM</a:t>
                      </a:r>
                      <a:r>
                        <a:rPr lang="en-US" altLang="ko-KR" sz="1400" b="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400" b="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편도 기준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전시물품에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한함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대형전시물은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4CBM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까지 인정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</a:t>
                      </a:r>
                      <a:r>
                        <a:rPr lang="ko-KR" altLang="en-US" sz="13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산업재</a:t>
                      </a: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기술유출 우려 시</a:t>
                      </a: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왕복 지원</a:t>
                      </a: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사전 </a:t>
                      </a:r>
                      <a:r>
                        <a:rPr lang="ko-KR" altLang="en-US" sz="13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협의 필수</a:t>
                      </a:r>
                      <a:endParaRPr lang="en-US" altLang="ko-KR" sz="13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1CBM : 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가로</a:t>
                      </a: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세로</a:t>
                      </a: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높이가 각 </a:t>
                      </a:r>
                      <a:r>
                        <a:rPr lang="en-US" altLang="ko-KR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1m </a:t>
                      </a:r>
                      <a:r>
                        <a:rPr lang="ko-KR" altLang="en-US" sz="13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이내의 부피</a:t>
                      </a:r>
                      <a:endParaRPr lang="en-US" altLang="ko-KR" sz="13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</a:t>
                      </a:r>
                      <a:r>
                        <a:rPr lang="ko-KR" altLang="en-US" sz="1300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항공 및 </a:t>
                      </a:r>
                      <a:r>
                        <a:rPr lang="ko-KR" altLang="en-US" sz="1300" kern="0" spc="-10" dirty="0" err="1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핸드캐리</a:t>
                      </a:r>
                      <a:r>
                        <a:rPr lang="ko-KR" altLang="en-US" sz="1300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비용은 해상운송 </a:t>
                      </a:r>
                      <a:r>
                        <a:rPr lang="en-US" altLang="ko-KR" sz="1300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1CBM </a:t>
                      </a:r>
                      <a:r>
                        <a:rPr lang="ko-KR" altLang="en-US" sz="1300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편도 기준 예산 내 인정</a:t>
                      </a:r>
                      <a:endParaRPr lang="en-US" altLang="ko-KR" sz="1300" kern="0" spc="-10" baseline="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7209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8368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4804" y="367875"/>
            <a:ext cx="2920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세부지원내용 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1" name="오각형 10"/>
          <p:cNvSpPr/>
          <p:nvPr/>
        </p:nvSpPr>
        <p:spPr>
          <a:xfrm>
            <a:off x="897594" y="1014071"/>
            <a:ext cx="4264610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66503" y="1007331"/>
            <a:ext cx="461818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3162" y="1044665"/>
            <a:ext cx="32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6608" y="1035689"/>
            <a:ext cx="38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단계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(</a:t>
            </a:r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현지파견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) – </a:t>
            </a:r>
            <a:r>
              <a:rPr lang="ko-KR" altLang="en-US" sz="2000" dirty="0" err="1">
                <a:solidFill>
                  <a:srgbClr val="00B0F0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수출상담회</a:t>
            </a:r>
            <a:r>
              <a:rPr lang="ko-KR" altLang="en-US" sz="2000" dirty="0">
                <a:solidFill>
                  <a:srgbClr val="00B0F0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경우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62204" y="1051078"/>
            <a:ext cx="6051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타켓국가에서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현지 바이어를 초청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1:1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수출상담회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개최  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endParaRPr lang="ko-KR" altLang="en-US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pic>
        <p:nvPicPr>
          <p:cNvPr id="1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422937"/>
              </p:ext>
            </p:extLst>
          </p:nvPr>
        </p:nvGraphicFramePr>
        <p:xfrm>
          <a:off x="435053" y="1679745"/>
          <a:ext cx="11302728" cy="2767565"/>
        </p:xfrm>
        <a:graphic>
          <a:graphicData uri="http://schemas.openxmlformats.org/drawingml/2006/table">
            <a:tbl>
              <a:tblPr/>
              <a:tblGrid>
                <a:gridCol w="1097315">
                  <a:extLst>
                    <a:ext uri="{9D8B030D-6E8A-4147-A177-3AD203B41FA5}">
                      <a16:colId xmlns:a16="http://schemas.microsoft.com/office/drawing/2014/main" val="342612499"/>
                    </a:ext>
                  </a:extLst>
                </a:gridCol>
                <a:gridCol w="1801035">
                  <a:extLst>
                    <a:ext uri="{9D8B030D-6E8A-4147-A177-3AD203B41FA5}">
                      <a16:colId xmlns:a16="http://schemas.microsoft.com/office/drawing/2014/main" val="2011754624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1107071329"/>
                    </a:ext>
                  </a:extLst>
                </a:gridCol>
                <a:gridCol w="1349488">
                  <a:extLst>
                    <a:ext uri="{9D8B030D-6E8A-4147-A177-3AD203B41FA5}">
                      <a16:colId xmlns:a16="http://schemas.microsoft.com/office/drawing/2014/main" val="861583261"/>
                    </a:ext>
                  </a:extLst>
                </a:gridCol>
                <a:gridCol w="5957610">
                  <a:extLst>
                    <a:ext uri="{9D8B030D-6E8A-4147-A177-3AD203B41FA5}">
                      <a16:colId xmlns:a16="http://schemas.microsoft.com/office/drawing/2014/main" val="1479546853"/>
                    </a:ext>
                  </a:extLst>
                </a:gridCol>
              </a:tblGrid>
              <a:tr h="3651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구분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지원비율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지원한도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세부 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454789"/>
                  </a:ext>
                </a:extLst>
              </a:tr>
              <a:tr h="581891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</a:t>
                      </a:r>
                      <a:r>
                        <a:rPr lang="ko-KR" altLang="en-US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현지활동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상담장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임차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70% </a:t>
                      </a:r>
                      <a:r>
                        <a:rPr lang="ko-KR" altLang="en-US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이내</a:t>
                      </a:r>
                      <a:endParaRPr lang="en-US" altLang="ko-KR" sz="1600" b="1" kern="0" spc="-1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무역사절단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상담장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임차료 준용하여 실비 인정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97233"/>
                  </a:ext>
                </a:extLst>
              </a:tr>
              <a:tr h="5652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상담장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장치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-10" dirty="0">
                        <a:solidFill>
                          <a:srgbClr val="2867F4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상담장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구성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현수막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X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배너 등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실비 인정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8583518"/>
                  </a:ext>
                </a:extLst>
              </a:tr>
              <a:tr h="739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통역비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50%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통역원 단가 한도 內 실비 인정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0327089"/>
                  </a:ext>
                </a:extLst>
              </a:tr>
              <a:tr h="5153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기타 마케팅 활동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70% </a:t>
                      </a:r>
                      <a:r>
                        <a:rPr lang="ko-KR" altLang="en-US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이내</a:t>
                      </a:r>
                      <a:endParaRPr lang="en-US" altLang="ko-KR" sz="1600" b="1" kern="0" spc="-1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세미나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컨퍼런스 등의 임차료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강사료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241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874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23676" y="392867"/>
            <a:ext cx="2920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세부지원내용 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22142" y="6465071"/>
            <a:ext cx="2312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ko-KR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오각형 8"/>
          <p:cNvSpPr/>
          <p:nvPr/>
        </p:nvSpPr>
        <p:spPr>
          <a:xfrm>
            <a:off x="954063" y="973391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4376" y="973391"/>
            <a:ext cx="461818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053" y="995009"/>
            <a:ext cx="32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3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9122" y="995010"/>
            <a:ext cx="1932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3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단계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사후관리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15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553557" y="871899"/>
            <a:ext cx="8184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현지파견단계에서 만난 바이어를 국내로 초청하거나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직접 대면할 수 없는 바이어를 대상으로 제품 샘플을 발송하는 등 수출 사후관리 진행</a:t>
            </a: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358953"/>
              </p:ext>
            </p:extLst>
          </p:nvPr>
        </p:nvGraphicFramePr>
        <p:xfrm>
          <a:off x="435053" y="1679745"/>
          <a:ext cx="11344082" cy="4323618"/>
        </p:xfrm>
        <a:graphic>
          <a:graphicData uri="http://schemas.openxmlformats.org/drawingml/2006/table">
            <a:tbl>
              <a:tblPr/>
              <a:tblGrid>
                <a:gridCol w="1074965">
                  <a:extLst>
                    <a:ext uri="{9D8B030D-6E8A-4147-A177-3AD203B41FA5}">
                      <a16:colId xmlns:a16="http://schemas.microsoft.com/office/drawing/2014/main" val="342612499"/>
                    </a:ext>
                  </a:extLst>
                </a:gridCol>
                <a:gridCol w="2088859">
                  <a:extLst>
                    <a:ext uri="{9D8B030D-6E8A-4147-A177-3AD203B41FA5}">
                      <a16:colId xmlns:a16="http://schemas.microsoft.com/office/drawing/2014/main" val="2011754624"/>
                    </a:ext>
                  </a:extLst>
                </a:gridCol>
                <a:gridCol w="831806">
                  <a:extLst>
                    <a:ext uri="{9D8B030D-6E8A-4147-A177-3AD203B41FA5}">
                      <a16:colId xmlns:a16="http://schemas.microsoft.com/office/drawing/2014/main" val="1107071329"/>
                    </a:ext>
                  </a:extLst>
                </a:gridCol>
                <a:gridCol w="1305099">
                  <a:extLst>
                    <a:ext uri="{9D8B030D-6E8A-4147-A177-3AD203B41FA5}">
                      <a16:colId xmlns:a16="http://schemas.microsoft.com/office/drawing/2014/main" val="861583261"/>
                    </a:ext>
                  </a:extLst>
                </a:gridCol>
                <a:gridCol w="6043353">
                  <a:extLst>
                    <a:ext uri="{9D8B030D-6E8A-4147-A177-3AD203B41FA5}">
                      <a16:colId xmlns:a16="http://schemas.microsoft.com/office/drawing/2014/main" val="1479546853"/>
                    </a:ext>
                  </a:extLst>
                </a:gridCol>
              </a:tblGrid>
              <a:tr h="3651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구분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지원비율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지원한도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세부 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454789"/>
                  </a:ext>
                </a:extLst>
              </a:tr>
              <a:tr h="1030778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3</a:t>
                      </a:r>
                      <a:r>
                        <a:rPr lang="ko-KR" altLang="en-US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사후관리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국내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체류비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최대 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30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1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일 기준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참여기업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개사 당 바이어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 초청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최대 인정 일수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: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 일수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+ 2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일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숙박비만 인정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Standard)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주관단체가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직접 국내 활동비 집행 시 입증자료 제출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97233"/>
                  </a:ext>
                </a:extLst>
              </a:tr>
              <a:tr h="5569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초청 바이어 항공료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70% </a:t>
                      </a:r>
                      <a:r>
                        <a:rPr lang="ko-KR" altLang="en-US" sz="1600" b="1" kern="0" spc="-1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이내</a:t>
                      </a:r>
                      <a:endParaRPr lang="en-US" altLang="ko-KR" sz="1600" b="1" kern="0" spc="-1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이코노미 왕복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1787951"/>
                  </a:ext>
                </a:extLst>
              </a:tr>
              <a:tr h="4402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상담장</a:t>
                      </a:r>
                      <a:r>
                        <a:rPr lang="en-US" altLang="ko-KR" sz="1600" kern="0" spc="-10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·</a:t>
                      </a:r>
                      <a:r>
                        <a:rPr lang="ko-KR" altLang="en-US" sz="1600" kern="0" spc="-10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차량 임차 </a:t>
                      </a:r>
                      <a:endParaRPr lang="en-US" altLang="ko-KR" sz="1600" kern="0" spc="-10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   </a:t>
                      </a:r>
                      <a:r>
                        <a:rPr lang="ko-KR" altLang="en-US" sz="1600" kern="0" spc="-10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및 장치</a:t>
                      </a:r>
                      <a:endParaRPr lang="en-US" altLang="ko-KR" sz="1600" kern="0" spc="-10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상담장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임차료 및 현수막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X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배너 등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장치비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실비 인정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 *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차량 임차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: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파견기간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+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최대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일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(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업체별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차량임차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불인정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1381293"/>
                  </a:ext>
                </a:extLst>
              </a:tr>
              <a:tr h="5725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바이어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신용조사비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공인기관이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수행한 신용 조사비 실비 인정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7282218"/>
                  </a:ext>
                </a:extLst>
              </a:tr>
              <a:tr h="6325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통역비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영어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중국어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일본어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20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이외 </a:t>
                      </a:r>
                      <a:r>
                        <a:rPr lang="ko-KR" altLang="en-US" sz="1600" kern="0" spc="-10" baseline="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특수어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30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 한도 內 실비 인정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61953"/>
                  </a:ext>
                </a:extLst>
              </a:tr>
              <a:tr h="5153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샘플발송비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 항공운송 기준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편도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한도내 실비 인정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7209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2859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920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세부지원내용 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9" name="오각형 8"/>
          <p:cNvSpPr/>
          <p:nvPr/>
        </p:nvSpPr>
        <p:spPr>
          <a:xfrm>
            <a:off x="897594" y="1030944"/>
            <a:ext cx="2407116" cy="443346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66503" y="1037213"/>
            <a:ext cx="461818" cy="44334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776" y="1052562"/>
            <a:ext cx="32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4</a:t>
            </a:r>
            <a:endParaRPr lang="ko-KR" altLang="en-US" sz="2000" dirty="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26608" y="1044115"/>
            <a:ext cx="1932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구성운영단계</a:t>
            </a:r>
          </a:p>
        </p:txBody>
      </p:sp>
      <p:pic>
        <p:nvPicPr>
          <p:cNvPr id="15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353373"/>
              </p:ext>
            </p:extLst>
          </p:nvPr>
        </p:nvGraphicFramePr>
        <p:xfrm>
          <a:off x="435053" y="1679745"/>
          <a:ext cx="11334701" cy="4937672"/>
        </p:xfrm>
        <a:graphic>
          <a:graphicData uri="http://schemas.openxmlformats.org/drawingml/2006/table">
            <a:tbl>
              <a:tblPr/>
              <a:tblGrid>
                <a:gridCol w="1116035">
                  <a:extLst>
                    <a:ext uri="{9D8B030D-6E8A-4147-A177-3AD203B41FA5}">
                      <a16:colId xmlns:a16="http://schemas.microsoft.com/office/drawing/2014/main" val="342612499"/>
                    </a:ext>
                  </a:extLst>
                </a:gridCol>
                <a:gridCol w="2323598">
                  <a:extLst>
                    <a:ext uri="{9D8B030D-6E8A-4147-A177-3AD203B41FA5}">
                      <a16:colId xmlns:a16="http://schemas.microsoft.com/office/drawing/2014/main" val="2011754624"/>
                    </a:ext>
                  </a:extLst>
                </a:gridCol>
                <a:gridCol w="819082">
                  <a:extLst>
                    <a:ext uri="{9D8B030D-6E8A-4147-A177-3AD203B41FA5}">
                      <a16:colId xmlns:a16="http://schemas.microsoft.com/office/drawing/2014/main" val="1107071329"/>
                    </a:ext>
                  </a:extLst>
                </a:gridCol>
                <a:gridCol w="1254220">
                  <a:extLst>
                    <a:ext uri="{9D8B030D-6E8A-4147-A177-3AD203B41FA5}">
                      <a16:colId xmlns:a16="http://schemas.microsoft.com/office/drawing/2014/main" val="861583261"/>
                    </a:ext>
                  </a:extLst>
                </a:gridCol>
                <a:gridCol w="5821766">
                  <a:extLst>
                    <a:ext uri="{9D8B030D-6E8A-4147-A177-3AD203B41FA5}">
                      <a16:colId xmlns:a16="http://schemas.microsoft.com/office/drawing/2014/main" val="1479546853"/>
                    </a:ext>
                  </a:extLst>
                </a:gridCol>
              </a:tblGrid>
              <a:tr h="3548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구분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지원비율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지원한도</a:t>
                      </a: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KBIZ한마음고딕 B" panose="02020503020101020101" pitchFamily="18" charset="-127"/>
                        <a:ea typeface="KBIZ한마음고딕 B" panose="02020503020101020101" pitchFamily="18" charset="-127"/>
                      </a:endParaRP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B" panose="02020503020101020101" pitchFamily="18" charset="-127"/>
                          <a:ea typeface="KBIZ한마음고딕 B" panose="02020503020101020101" pitchFamily="18" charset="-127"/>
                        </a:rPr>
                        <a:t>세부 지원내용</a:t>
                      </a:r>
                    </a:p>
                  </a:txBody>
                  <a:tcPr marL="29405" marR="29405" marT="8130" marB="81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454789"/>
                  </a:ext>
                </a:extLst>
              </a:tr>
              <a:tr h="654213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구성운영</a:t>
                      </a:r>
                      <a:endParaRPr lang="en-US" altLang="ko-KR" sz="1800" b="1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단계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공동 홍보부스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 (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임차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·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등록비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장치비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등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부스 이내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(2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부스 이상은 관리기관 사전 승인 必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</a:t>
                      </a:r>
                      <a:r>
                        <a:rPr lang="en-US" altLang="ko-KR" sz="1400" b="1" kern="0" spc="-10" baseline="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* </a:t>
                      </a:r>
                      <a:r>
                        <a:rPr lang="ko-KR" altLang="en-US" sz="1400" b="1" kern="0" spc="-10" baseline="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해외전시회에 한함</a:t>
                      </a:r>
                      <a:endParaRPr lang="en-US" altLang="ko-KR" sz="1400" b="1" kern="0" spc="-10" baseline="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3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장치비는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전시디자인설치비 단가 기준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97233"/>
                  </a:ext>
                </a:extLst>
              </a:tr>
              <a:tr h="5932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통역비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단체당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KOTRA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통역원 단가 한도 內 실비 인정            </a:t>
                      </a:r>
                      <a:r>
                        <a:rPr lang="en-US" altLang="ko-KR" sz="1400" b="1" kern="0" spc="-10" baseline="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* </a:t>
                      </a:r>
                      <a:r>
                        <a:rPr lang="ko-KR" altLang="en-US" sz="1400" b="1" kern="0" spc="-10" baseline="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해외전시회에 한함</a:t>
                      </a:r>
                      <a:endParaRPr lang="en-US" altLang="ko-KR" sz="1400" kern="0" spc="-10" baseline="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주최측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내방객 회의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인터뷰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바이어 응대 등 구체적인 역할 없을 시 불인정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9696963"/>
                  </a:ext>
                </a:extLst>
              </a:tr>
              <a:tr h="3237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물품운송료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해상운송 </a:t>
                      </a:r>
                      <a:r>
                        <a:rPr lang="en-US" altLang="ko-KR" sz="11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1CBM </a:t>
                      </a:r>
                      <a:r>
                        <a:rPr lang="ko-KR" altLang="en-US" sz="11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편도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⦁ </a:t>
                      </a:r>
                      <a:r>
                        <a:rPr lang="ko-KR" altLang="en-US" sz="1600" kern="0" spc="-10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공동카달로그</a:t>
                      </a:r>
                      <a:r>
                        <a:rPr lang="ko-KR" altLang="en-US" sz="1600" kern="0" spc="-10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등 홍보관 운영관련 주관단체 물품에 한함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b="1" kern="0" spc="-10" baseline="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* </a:t>
                      </a:r>
                      <a:r>
                        <a:rPr lang="ko-KR" altLang="en-US" sz="1400" b="1" kern="0" spc="-10" baseline="0" dirty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해외전시회에 한함</a:t>
                      </a:r>
                      <a:endParaRPr lang="en-US" altLang="ko-KR" sz="900" kern="0" spc="-10" baseline="0" dirty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9480098"/>
                  </a:ext>
                </a:extLst>
              </a:tr>
              <a:tr h="12151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담당자 항공료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 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국외여비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공무원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(5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급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출장 기준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1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회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*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컨소시엄 참여기업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16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개사 이상 시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</a:t>
                      </a:r>
                      <a:r>
                        <a:rPr lang="en-US" altLang="ko-KR" sz="14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1</a:t>
                      </a:r>
                      <a:r>
                        <a:rPr lang="ko-KR" altLang="en-US" sz="14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회 추가</a:t>
                      </a:r>
                      <a:endParaRPr lang="en-US" altLang="ko-KR" sz="14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3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항공료 및 숙박비는 한도 內 실비 </a:t>
                      </a:r>
                      <a:r>
                        <a:rPr lang="ko-KR" altLang="en-US" sz="1600" kern="0" spc="-10" baseline="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인정</a:t>
                      </a:r>
                      <a:endParaRPr lang="en-US" altLang="ko-KR" sz="1600" kern="0" spc="-10" baseline="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</a:t>
                      </a:r>
                      <a:r>
                        <a:rPr lang="en-US" altLang="ko-KR" sz="1400" kern="0" spc="-10" dirty="0" smtClean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* </a:t>
                      </a:r>
                      <a:r>
                        <a:rPr lang="ko-KR" altLang="en-US" sz="1400" kern="0" spc="-10" dirty="0" smtClean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항공료의 경우</a:t>
                      </a:r>
                      <a:r>
                        <a:rPr lang="en-US" altLang="ko-KR" sz="1400" kern="0" spc="-10" dirty="0" smtClean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400" kern="0" spc="-10" dirty="0" smtClean="0">
                          <a:solidFill>
                            <a:srgbClr val="FF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여행사 수수료 제외 必</a:t>
                      </a:r>
                      <a:endParaRPr lang="en-US" altLang="ko-KR" sz="1400" kern="0" spc="-10" baseline="0" dirty="0" smtClean="0">
                        <a:solidFill>
                          <a:srgbClr val="FF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1381293"/>
                  </a:ext>
                </a:extLst>
              </a:tr>
              <a:tr h="3968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간담회비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(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국내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국외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)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5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최대 </a:t>
                      </a:r>
                      <a:r>
                        <a:rPr lang="en-US" altLang="ko-KR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 한도 內 실비 인정</a:t>
                      </a:r>
                      <a:endParaRPr lang="en-US" altLang="ko-KR" sz="8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61953"/>
                  </a:ext>
                </a:extLst>
              </a:tr>
              <a:tr h="9012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기타운영비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5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</a:t>
                      </a: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/</a:t>
                      </a:r>
                      <a:r>
                        <a:rPr lang="ko-KR" altLang="en-US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업체당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주관단체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출장자 비자발급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여행자 보험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예방접종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사업용문구비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,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등 최대 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만원 한도 內 </a:t>
                      </a:r>
                      <a:r>
                        <a:rPr lang="ko-KR" altLang="en-US" sz="1600" kern="0" spc="-10" baseline="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실비 인정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  *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업무추진비성 경비 및 외주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진행시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비용 등 </a:t>
                      </a:r>
                      <a:r>
                        <a:rPr lang="ko-KR" altLang="en-US" sz="1400" kern="0" spc="-10" dirty="0" smtClean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불인정</a:t>
                      </a:r>
                      <a:endParaRPr lang="en-US" altLang="ko-KR" sz="1400" kern="0" spc="-10" dirty="0" smtClean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7209015"/>
                  </a:ext>
                </a:extLst>
              </a:tr>
              <a:tr h="4075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</a:t>
                      </a: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ㅇ</a:t>
                      </a: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이행보증보험증권료</a:t>
                      </a:r>
                      <a:endParaRPr lang="en-US" altLang="ko-KR" sz="160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100%</a:t>
                      </a: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-</a:t>
                      </a:r>
                      <a:endParaRPr lang="ko-KR" altLang="en-US" sz="1400" b="0" kern="0" spc="-1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KBIZ한마음고딕 R" panose="02020503020101020101" pitchFamily="18" charset="-127"/>
                          <a:ea typeface="KBIZ한마음고딕 R" panose="02020503020101020101" pitchFamily="18" charset="-127"/>
                        </a:rPr>
                        <a:t> ⦁ 협약체결 후 관리기관 지정보증사를 통한 가입 인정</a:t>
                      </a:r>
                      <a:endParaRPr lang="en-US" altLang="ko-KR" sz="1600" kern="0" spc="-10" baseline="0" dirty="0">
                        <a:solidFill>
                          <a:srgbClr val="000000"/>
                        </a:solidFill>
                        <a:effectLst/>
                        <a:latin typeface="KBIZ한마음고딕 R" panose="02020503020101020101" pitchFamily="18" charset="-127"/>
                        <a:ea typeface="KBIZ한마음고딕 R" panose="02020503020101020101" pitchFamily="18" charset="-127"/>
                      </a:endParaRPr>
                    </a:p>
                  </a:txBody>
                  <a:tcPr marL="29405" marR="29405" marT="8130" marB="81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72086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05453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238703"/>
            <a:ext cx="12192000" cy="23753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 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en-US" altLang="ko-KR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IV. 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 시 유의사항</a:t>
            </a:r>
          </a:p>
        </p:txBody>
      </p:sp>
    </p:spTree>
    <p:extLst>
      <p:ext uri="{BB962C8B-B14F-4D97-AF65-F5344CB8AC3E}">
        <p14:creationId xmlns:p14="http://schemas.microsoft.com/office/powerpoint/2010/main" val="40240939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296337"/>
            <a:ext cx="3640232" cy="88629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4068435" y="296337"/>
            <a:ext cx="7760576" cy="950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48819" y="492176"/>
            <a:ext cx="52813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err="1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신청시</a:t>
            </a:r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유의사항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3553" y="1792261"/>
            <a:ext cx="10805951" cy="21929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[</a:t>
            </a:r>
            <a:r>
              <a:rPr lang="ko-KR" altLang="en-US" sz="1600" b="1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필수</a:t>
            </a:r>
            <a:r>
              <a:rPr lang="ko-KR" altLang="en-US" sz="16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제출서류</a:t>
            </a:r>
            <a:r>
              <a:rPr lang="en-US" altLang="ko-KR" sz="1600" b="1" dirty="0" smtClean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(7</a:t>
            </a:r>
            <a:r>
              <a:rPr lang="ko-KR" altLang="en-US" sz="1600" b="1" dirty="0" smtClean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종</a:t>
            </a:r>
            <a:r>
              <a:rPr lang="en-US" altLang="ko-KR" sz="1600" b="1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r>
              <a:rPr lang="en-US" altLang="ko-KR" sz="16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①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 err="1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사업신청서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붙임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직인 후 스캔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en-US" altLang="ko-KR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* </a:t>
            </a:r>
            <a:r>
              <a:rPr lang="ko-KR" altLang="en-US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예산세부내역은 별도 파일로 </a:t>
            </a:r>
            <a:r>
              <a:rPr lang="ko-KR" altLang="en-US" sz="1500" b="1" dirty="0" smtClean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첨부 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②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사업계획서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붙임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2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작성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endParaRPr lang="en-US" altLang="ko-KR" sz="1500" b="1" dirty="0" smtClean="0">
              <a:solidFill>
                <a:srgbClr val="2867F4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③</a:t>
            </a:r>
            <a:r>
              <a:rPr lang="en-US" altLang="ko-KR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사업자등록증 또는 </a:t>
            </a:r>
            <a:r>
              <a:rPr lang="ko-KR" altLang="en-US" sz="1500" b="1" dirty="0" err="1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고유번호증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④</a:t>
            </a:r>
            <a:r>
              <a:rPr lang="en-US" altLang="ko-KR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2024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 재무제표 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재무상태표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손익계산서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dirty="0" smtClean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⑤ </a:t>
            </a:r>
            <a:r>
              <a:rPr lang="ko-KR" altLang="en-US" sz="1500" dirty="0" smtClean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국세 및 지방세 </a:t>
            </a:r>
            <a:r>
              <a:rPr lang="ko-KR" altLang="en-US" sz="1500" dirty="0" err="1" smtClean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납세증명서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발급일 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30</a:t>
            </a:r>
            <a:r>
              <a:rPr lang="ko-KR" altLang="en-US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일 이내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1500" b="1" dirty="0" smtClean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⑥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4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대 사회보험 사업장 </a:t>
            </a:r>
            <a:r>
              <a:rPr lang="ko-KR" altLang="en-US" sz="15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가입자명부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발급일 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30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일 이내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endParaRPr lang="en-US" altLang="ko-KR" sz="15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⑦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전시회에 한함</a:t>
            </a:r>
            <a:r>
              <a:rPr lang="en-US" altLang="ko-KR" sz="15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신청전시회의 최근 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(‘23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~’25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전시 규모 등 </a:t>
            </a:r>
            <a:r>
              <a:rPr lang="ko-KR" altLang="en-US" sz="15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개최결과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증빙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총 </a:t>
            </a:r>
            <a:r>
              <a:rPr lang="ko-KR" altLang="en-US" sz="15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참관객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바이어 포함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총 참가업체 수 반드시 표기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 smtClean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* </a:t>
            </a:r>
            <a:r>
              <a:rPr lang="ko-KR" altLang="en-US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전시회 </a:t>
            </a:r>
            <a:r>
              <a:rPr lang="ko-KR" altLang="en-US" sz="1500" b="1" dirty="0" err="1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주최사</a:t>
            </a:r>
            <a:r>
              <a:rPr lang="ko-KR" altLang="en-US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브로셔 또는 홈페이지 </a:t>
            </a:r>
            <a:r>
              <a:rPr lang="ko-KR" altLang="en-US" sz="1500" b="1" dirty="0" err="1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화면캡처</a:t>
            </a:r>
            <a:r>
              <a:rPr lang="en-US" altLang="ko-KR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홈페이지 주소 명기</a:t>
            </a:r>
            <a:r>
              <a:rPr lang="en-US" altLang="ko-KR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), 2025</a:t>
            </a:r>
            <a:r>
              <a:rPr lang="ko-KR" altLang="en-US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 자료 미공개시</a:t>
            </a:r>
            <a:r>
              <a:rPr lang="en-US" altLang="ko-KR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직전개최 자료로 대체</a:t>
            </a:r>
            <a:endParaRPr lang="en-US" altLang="ko-KR" sz="1500" b="1" dirty="0">
              <a:solidFill>
                <a:srgbClr val="2867F4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350632" y="1132122"/>
            <a:ext cx="386147" cy="40791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schemeClr val="bg1"/>
              </a:solidFill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6086" y="1170940"/>
            <a:ext cx="315241" cy="35226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823553" y="1132122"/>
            <a:ext cx="108059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필수 제출서류</a:t>
            </a:r>
            <a:r>
              <a:rPr lang="en-US" altLang="ko-KR" sz="16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(7</a:t>
            </a:r>
            <a:r>
              <a:rPr lang="ko-KR" altLang="en-US" sz="16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종</a:t>
            </a:r>
            <a:r>
              <a:rPr lang="en-US" altLang="ko-KR" sz="16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는 </a:t>
            </a:r>
            <a:r>
              <a:rPr lang="ko-KR" altLang="en-US" sz="20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반드시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제출되어야 하는 서류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3553" y="4554322"/>
            <a:ext cx="10805951" cy="11541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[</a:t>
            </a:r>
            <a:r>
              <a:rPr lang="ko-KR" altLang="en-US" sz="1600" b="1" dirty="0" err="1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해당시</a:t>
            </a:r>
            <a:r>
              <a:rPr lang="ko-KR" altLang="en-US" sz="16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제출서류</a:t>
            </a:r>
            <a:r>
              <a:rPr lang="en-US" altLang="ko-KR" sz="1600" b="1" dirty="0" smtClean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(2</a:t>
            </a:r>
            <a:r>
              <a:rPr lang="ko-KR" altLang="en-US" sz="1600" b="1" dirty="0" smtClean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종</a:t>
            </a:r>
            <a:r>
              <a:rPr lang="en-US" altLang="ko-KR" sz="1600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r>
              <a:rPr lang="en-US" altLang="ko-KR" sz="16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①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최근 국고지원 해외마케팅 사업 실적증명서 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코트라 실적증명서 제외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endParaRPr lang="en-US" altLang="ko-KR" sz="1500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② </a:t>
            </a:r>
            <a:r>
              <a:rPr lang="ko-KR" altLang="en-US" sz="15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참가전시회</a:t>
            </a:r>
            <a:r>
              <a:rPr lang="ko-KR" altLang="en-US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정보</a:t>
            </a:r>
            <a:r>
              <a:rPr lang="en-US" altLang="ko-KR" sz="15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(Review) </a:t>
            </a:r>
            <a:r>
              <a:rPr lang="ko-KR" altLang="en-US" sz="1500" b="1" dirty="0" err="1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작성자료</a:t>
            </a:r>
            <a:r>
              <a:rPr lang="ko-KR" altLang="en-US" sz="1500" b="1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해외전시포털 </a:t>
            </a:r>
            <a:r>
              <a:rPr lang="ko-KR" altLang="en-US" sz="15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등록화면</a:t>
            </a:r>
            <a:r>
              <a:rPr lang="ko-KR" altLang="en-US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캡쳐</a:t>
            </a:r>
            <a:r>
              <a:rPr lang="en-US" altLang="ko-KR" sz="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  <a:endParaRPr lang="en-US" altLang="ko-KR" sz="1500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2256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296337"/>
            <a:ext cx="3640232" cy="88629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4068435" y="296337"/>
            <a:ext cx="7760576" cy="950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66503" y="2164079"/>
            <a:ext cx="407481" cy="41087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905016" y="3167068"/>
            <a:ext cx="10805951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제출서류가 미비할 경우 추가로 보완 요청할 수 있으며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필수서류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및 보완요청서류 </a:t>
            </a:r>
            <a:r>
              <a:rPr lang="ko-KR" altLang="en-US" sz="20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미제출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제출기한 </a:t>
            </a:r>
            <a:r>
              <a:rPr lang="ko-KR" altLang="en-US" sz="20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미준수</a:t>
            </a:r>
            <a:endParaRPr lang="en-US" altLang="ko-KR" sz="2000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등은 사업선정 평가에서 제외</a:t>
            </a:r>
            <a:endParaRPr lang="ko-KR" altLang="en-US" sz="2000" b="1" dirty="0">
              <a:solidFill>
                <a:srgbClr val="FF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72846" y="3188803"/>
            <a:ext cx="394794" cy="4001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905016" y="4192471"/>
            <a:ext cx="108059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 시 작성한 서류나 제출자료의 검증이 필요한 경우 추가로 자료제출을 요청할 수 있음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2846" y="4190134"/>
            <a:ext cx="394794" cy="398163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905016" y="4904182"/>
            <a:ext cx="108059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신청서류의 기재사항 오류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서류미비 등으로 불이익이 발생할 경우 그 책임은 신청 </a:t>
            </a:r>
            <a:r>
              <a:rPr lang="ko-KR" altLang="en-US" sz="20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있음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2845" y="4902139"/>
            <a:ext cx="394795" cy="39780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905016" y="5630293"/>
            <a:ext cx="108059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기타 본 공고에 명시하지 않은 사항은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수출컨소시엄사업 운영지침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에 따름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05017" y="2148314"/>
            <a:ext cx="10805951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제출서류에 허위가 있거나 사업선정 후 허위사실이 추가로 밝혀질 경우 사업선정 취소 및 </a:t>
            </a:r>
            <a:endParaRPr lang="en-US" altLang="ko-KR" sz="2000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추후 </a:t>
            </a:r>
            <a:r>
              <a:rPr lang="ko-KR" altLang="en-US" sz="20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사업신청에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제한이 있을 수 있음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6503" y="1360035"/>
            <a:ext cx="407481" cy="42585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EE2E02-05C3-43AF-BAEF-556662DBDC8E}"/>
              </a:ext>
            </a:extLst>
          </p:cNvPr>
          <p:cNvSpPr txBox="1"/>
          <p:nvPr/>
        </p:nvSpPr>
        <p:spPr>
          <a:xfrm>
            <a:off x="905017" y="1353654"/>
            <a:ext cx="108059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제출서류는 접수마감일인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10.24(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금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18:00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까지 하나의 압축파일로 </a:t>
            </a:r>
            <a:r>
              <a:rPr lang="ko-KR" altLang="en-US" sz="2000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해외전시포탈에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제출 필수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E265A4-6770-4D37-A0EC-CFF43AD3A507}"/>
              </a:ext>
            </a:extLst>
          </p:cNvPr>
          <p:cNvSpPr txBox="1"/>
          <p:nvPr/>
        </p:nvSpPr>
        <p:spPr>
          <a:xfrm>
            <a:off x="372845" y="5632596"/>
            <a:ext cx="394795" cy="39780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>
              <a:defRPr sz="200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defRPr>
            </a:lvl1pPr>
          </a:lstStyle>
          <a:p>
            <a:r>
              <a:rPr lang="en-US" altLang="ko-KR" dirty="0"/>
              <a:t>7</a:t>
            </a:r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CF1E3B3-3EC8-4516-B3ED-76EE15EE4F2D}"/>
              </a:ext>
            </a:extLst>
          </p:cNvPr>
          <p:cNvSpPr txBox="1"/>
          <p:nvPr/>
        </p:nvSpPr>
        <p:spPr>
          <a:xfrm>
            <a:off x="248819" y="492176"/>
            <a:ext cx="52813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err="1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신청시</a:t>
            </a:r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유의사항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673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296337"/>
            <a:ext cx="3640232" cy="88629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4068435" y="296337"/>
            <a:ext cx="7760576" cy="950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4867885" y="1076440"/>
            <a:ext cx="6849574" cy="101566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※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수출컨소시엄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전시회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참가 신청 시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 </a:t>
            </a:r>
          </a:p>
          <a:p>
            <a:r>
              <a:rPr lang="ko-KR" altLang="en-US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유망</a:t>
            </a:r>
            <a:r>
              <a:rPr lang="en-US" altLang="ko-KR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·</a:t>
            </a:r>
            <a:r>
              <a:rPr lang="ko-KR" altLang="en-US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일반 모두 신청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/ </a:t>
            </a:r>
            <a:r>
              <a:rPr lang="ko-KR" altLang="en-US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유망 사업만 신청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/ </a:t>
            </a:r>
            <a:r>
              <a:rPr lang="ko-KR" altLang="en-US" sz="20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일반 사업만 신청 </a:t>
            </a:r>
            <a:endParaRPr lang="en-US" altLang="ko-KR" sz="2000" b="1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중 유형 선택 필요 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변경 불가</a:t>
            </a:r>
            <a:r>
              <a:rPr lang="en-US" altLang="ko-KR" sz="2000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E45F9A-1EEE-4364-A299-5435B9482907}"/>
              </a:ext>
            </a:extLst>
          </p:cNvPr>
          <p:cNvSpPr txBox="1"/>
          <p:nvPr/>
        </p:nvSpPr>
        <p:spPr>
          <a:xfrm>
            <a:off x="248819" y="492176"/>
            <a:ext cx="52813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err="1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신청시</a:t>
            </a:r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유의사항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0" y="969230"/>
            <a:ext cx="4671465" cy="5601387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32182" y="2142308"/>
            <a:ext cx="4061442" cy="59436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3518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238703"/>
            <a:ext cx="12192000" cy="23753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  </a:t>
            </a:r>
            <a:r>
              <a:rPr lang="en-US" altLang="ko-KR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[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참고</a:t>
            </a:r>
            <a:r>
              <a:rPr lang="en-US" altLang="ko-KR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] </a:t>
            </a:r>
            <a:r>
              <a:rPr lang="ko-KR" altLang="en-US" sz="40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사업신청 방법</a:t>
            </a:r>
          </a:p>
        </p:txBody>
      </p:sp>
    </p:spTree>
    <p:extLst>
      <p:ext uri="{BB962C8B-B14F-4D97-AF65-F5344CB8AC3E}">
        <p14:creationId xmlns:p14="http://schemas.microsoft.com/office/powerpoint/2010/main" val="2266566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40" name="AutoShape 55"/>
          <p:cNvSpPr>
            <a:spLocks noChangeArrowheads="1"/>
          </p:cNvSpPr>
          <p:nvPr/>
        </p:nvSpPr>
        <p:spPr bwMode="auto">
          <a:xfrm>
            <a:off x="459991" y="1018202"/>
            <a:ext cx="8889649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1.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중소기업해외전시포털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(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  <a:hlinkClick r:id="rId2"/>
              </a:rPr>
              <a:t>www.smes.go.kr/sme-expo/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)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접속</a:t>
            </a:r>
          </a:p>
        </p:txBody>
      </p:sp>
      <p:pic>
        <p:nvPicPr>
          <p:cNvPr id="57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9493052" y="1939850"/>
            <a:ext cx="25319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비회원의 경우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- ‘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로 회원가입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회원의 경우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- 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로그인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ko-KR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※</a:t>
            </a:r>
            <a:r>
              <a:rPr lang="en-US" altLang="ko-KR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인터넷 브라우저는</a:t>
            </a:r>
            <a:endParaRPr lang="en-US" altLang="ko-KR" dirty="0">
              <a:solidFill>
                <a:srgbClr val="00206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en-US" b="1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구글 </a:t>
            </a:r>
            <a:r>
              <a:rPr lang="en-US" altLang="ko-KR" b="1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Chrome, </a:t>
            </a:r>
          </a:p>
          <a:p>
            <a:r>
              <a:rPr lang="ko-KR" altLang="en-US" b="1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마이크로소프트 </a:t>
            </a:r>
            <a:r>
              <a:rPr lang="en-US" altLang="ko-KR" b="1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Edge</a:t>
            </a:r>
          </a:p>
          <a:p>
            <a:r>
              <a:rPr lang="en-US" altLang="ko-KR" b="1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활용 권장</a:t>
            </a:r>
            <a:r>
              <a:rPr lang="en-US" altLang="ko-KR" dirty="0">
                <a:solidFill>
                  <a:srgbClr val="00206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!!</a:t>
            </a:r>
          </a:p>
          <a:p>
            <a:r>
              <a:rPr lang="en-US" altLang="ko-KR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en-US" altLang="ko-KR" sz="14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4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인터넷 </a:t>
            </a:r>
            <a:r>
              <a:rPr lang="en-US" altLang="ko-KR" sz="14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Explorer </a:t>
            </a:r>
            <a:r>
              <a:rPr lang="ko-KR" altLang="en-US" sz="14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저장 불가</a:t>
            </a:r>
            <a:r>
              <a:rPr lang="en-US" altLang="ko-KR" sz="14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1613263"/>
            <a:ext cx="9258200" cy="4728754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8320278" y="1516948"/>
            <a:ext cx="699211" cy="49475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44168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사업신청 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auto">
          <a:xfrm>
            <a:off x="459990" y="1018202"/>
            <a:ext cx="11035324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2.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공지 및 소식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→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공지사항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→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‘2026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년 수출컨소시엄사업 주관단체 모집 공고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클릭</a:t>
            </a:r>
          </a:p>
        </p:txBody>
      </p:sp>
      <p:pic>
        <p:nvPicPr>
          <p:cNvPr id="8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321040" y="1886164"/>
            <a:ext cx="3781697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공고문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확인 및 작성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- &lt;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붙임</a:t>
            </a: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1&gt; </a:t>
            </a:r>
            <a:r>
              <a:rPr lang="ko-KR" altLang="en-US" dirty="0" smtClean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작성 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사업별 예산세부내역 작성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- </a:t>
            </a:r>
            <a:r>
              <a:rPr lang="ko-KR" altLang="en-US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붙임파일</a:t>
            </a:r>
            <a:r>
              <a:rPr lang="ko-KR" altLang="en-US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양식 그대로 활용</a:t>
            </a: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제출서류 목록 </a:t>
            </a:r>
            <a:r>
              <a:rPr lang="ko-KR" altLang="en-US" b="1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파일확인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endParaRPr lang="en-US" altLang="ko-KR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90" y="1594416"/>
            <a:ext cx="7861050" cy="453406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830909" y="5800738"/>
            <a:ext cx="1892006" cy="32774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914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auto">
          <a:xfrm>
            <a:off x="459991" y="1018202"/>
            <a:ext cx="9857845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3.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사업신청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→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주관단체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사업 모집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→ 페이지 중간 우측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전시회 신청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또는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상담회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신청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클릭</a:t>
            </a:r>
          </a:p>
        </p:txBody>
      </p:sp>
      <p:pic>
        <p:nvPicPr>
          <p:cNvPr id="8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91" y="1690222"/>
            <a:ext cx="9857845" cy="4560356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6505302" y="5982789"/>
            <a:ext cx="2325189" cy="267789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274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8" name="AutoShape 55"/>
          <p:cNvSpPr>
            <a:spLocks noChangeArrowheads="1"/>
          </p:cNvSpPr>
          <p:nvPr/>
        </p:nvSpPr>
        <p:spPr bwMode="auto">
          <a:xfrm>
            <a:off x="459992" y="1018202"/>
            <a:ext cx="9346482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4.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기업정보 및 개인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신용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)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정보 수집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이용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제공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조회 동의서 활용 동의 체크 후 다음단계</a:t>
            </a:r>
          </a:p>
        </p:txBody>
      </p:sp>
      <p:pic>
        <p:nvPicPr>
          <p:cNvPr id="9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992" y="1645746"/>
            <a:ext cx="4238741" cy="48884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726" y="1631933"/>
            <a:ext cx="4807748" cy="49022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795570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8" name="AutoShape 55"/>
          <p:cNvSpPr>
            <a:spLocks noChangeArrowheads="1"/>
          </p:cNvSpPr>
          <p:nvPr/>
        </p:nvSpPr>
        <p:spPr bwMode="auto">
          <a:xfrm>
            <a:off x="459991" y="1018202"/>
            <a:ext cx="11203273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5.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주관단체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개요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는 회원가입 시 등록된 정보로 변경이 필요한 항목에 대해 수정</a:t>
            </a:r>
          </a:p>
        </p:txBody>
      </p:sp>
      <p:pic>
        <p:nvPicPr>
          <p:cNvPr id="9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748" y="1776380"/>
            <a:ext cx="5306844" cy="4594081"/>
          </a:xfrm>
          <a:prstGeom prst="rect">
            <a:avLst/>
          </a:prstGeom>
          <a:ln>
            <a:solidFill>
              <a:srgbClr val="969696"/>
            </a:solidFill>
          </a:ln>
        </p:spPr>
      </p:pic>
    </p:spTree>
    <p:extLst>
      <p:ext uri="{BB962C8B-B14F-4D97-AF65-F5344CB8AC3E}">
        <p14:creationId xmlns:p14="http://schemas.microsoft.com/office/powerpoint/2010/main" val="14593814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auto">
          <a:xfrm>
            <a:off x="459992" y="1018202"/>
            <a:ext cx="11393376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6.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수출컨소시엄 사업개요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및 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‘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전시회 개요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’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에 대한 정보 구체적으로 기입</a:t>
            </a:r>
          </a:p>
        </p:txBody>
      </p:sp>
      <p:pic>
        <p:nvPicPr>
          <p:cNvPr id="8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9895448" y="2032735"/>
            <a:ext cx="1558440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solidFill>
                  <a:srgbClr val="0A42BE"/>
                </a:solidFill>
              </a:rPr>
              <a:t>(* </a:t>
            </a:r>
            <a:r>
              <a:rPr lang="ko-KR" altLang="en-US" sz="1600" dirty="0">
                <a:solidFill>
                  <a:srgbClr val="0A42BE"/>
                </a:solidFill>
              </a:rPr>
              <a:t>표기 항목은</a:t>
            </a:r>
            <a:endParaRPr lang="en-US" altLang="ko-KR" sz="1600" dirty="0">
              <a:solidFill>
                <a:srgbClr val="0A42BE"/>
              </a:solidFill>
            </a:endParaRPr>
          </a:p>
          <a:p>
            <a:r>
              <a:rPr lang="ko-KR" altLang="en-US" sz="1600" dirty="0">
                <a:solidFill>
                  <a:srgbClr val="0A42BE"/>
                </a:solidFill>
              </a:rPr>
              <a:t> 필수입력사항</a:t>
            </a:r>
            <a:r>
              <a:rPr lang="en-US" altLang="ko-KR" dirty="0"/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91" y="1690220"/>
            <a:ext cx="4369315" cy="483014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906" y="1858297"/>
            <a:ext cx="5108542" cy="466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497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auto">
          <a:xfrm>
            <a:off x="459991" y="917463"/>
            <a:ext cx="11259257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7. </a:t>
            </a:r>
            <a:r>
              <a:rPr lang="ko-KR" altLang="en-US" sz="2000" dirty="0" err="1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예산계획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중복지원여부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해외수출지원사업 실적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수출지원 전담인력 현황 </a:t>
            </a:r>
          </a:p>
        </p:txBody>
      </p:sp>
      <p:pic>
        <p:nvPicPr>
          <p:cNvPr id="8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240691" y="3052425"/>
            <a:ext cx="645989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</a:t>
            </a:r>
            <a:r>
              <a:rPr lang="ko-KR" altLang="en-US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해외진출 지원사업 실적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은 최근 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년간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en-US" altLang="ko-KR" sz="1600" dirty="0" smtClean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’22~’24</a:t>
            </a:r>
            <a:r>
              <a:rPr lang="ko-KR" altLang="en-US" sz="1600" dirty="0" smtClean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 </a:t>
            </a:r>
          </a:p>
          <a:p>
            <a:pPr lvl="0"/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타 정부기관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지자체 등에서 수행한 사업실적으로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,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endParaRPr lang="en-US" altLang="ko-KR" sz="4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① 사업실적증명서 </a:t>
            </a:r>
            <a:r>
              <a:rPr lang="ko-KR" altLang="en-US" sz="1600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제출분에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한해 실적 인정</a:t>
            </a:r>
            <a:endParaRPr lang="en-US" altLang="ko-KR" sz="16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② 코트라 </a:t>
            </a:r>
            <a:r>
              <a:rPr lang="ko-KR" altLang="en-US" sz="1600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수행실적은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사업실적증명서 제출대상에서 제외</a:t>
            </a:r>
            <a:endParaRPr lang="en-US" altLang="ko-KR" sz="16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③ 본회 </a:t>
            </a:r>
            <a:r>
              <a:rPr lang="ko-KR" altLang="en-US" sz="1600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수행사업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실적 인정 불가</a:t>
            </a:r>
            <a:endParaRPr lang="en-US" altLang="ko-KR" sz="16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endParaRPr lang="en-US" altLang="ko-KR" sz="8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   *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사업실적이 다수인 경우 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사업연혁추가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하여 입력</a:t>
            </a:r>
            <a:endParaRPr lang="en-US" altLang="ko-KR" sz="16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  **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지원실적이 없는 경우 필수 </a:t>
            </a:r>
            <a:r>
              <a:rPr lang="ko-KR" altLang="en-US" sz="1600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입력항목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0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입력</a:t>
            </a:r>
            <a:endParaRPr lang="en-US" altLang="ko-KR" sz="16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259353" y="1590978"/>
            <a:ext cx="64598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예산계획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은 국고지원과 기업부담을 구분하여 각 단계별로 </a:t>
            </a:r>
            <a:r>
              <a:rPr lang="ko-KR" altLang="en-US" sz="1600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천원단위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259353" y="2198591"/>
            <a:ext cx="64598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중복지원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은 현재 신청하는 사업에 대해 타 정부기관이나 지자체에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예산지원을 신청하였는지 여부에 대한 확인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259353" y="5196929"/>
            <a:ext cx="64785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</a:t>
            </a:r>
            <a:r>
              <a:rPr lang="ko-KR" altLang="en-US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수출지원 전담인력 현황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은 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4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대 사회보험 사업장 </a:t>
            </a:r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가입자명부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등재인원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중 신청주관단체에서 수출지원 업무담당하는 전담인력 현황을 작성    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endParaRPr lang="en-US" altLang="ko-KR" sz="8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*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전담인력이 다수인 경우 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전담인력추가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하여 입력</a:t>
            </a:r>
            <a:endParaRPr lang="en-US" altLang="ko-KR" sz="1600" dirty="0">
              <a:solidFill>
                <a:srgbClr val="0A42BE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** </a:t>
            </a:r>
            <a:r>
              <a:rPr lang="ko-KR" altLang="en-US" sz="1600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경력년수는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소수점 단위 절사하여 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년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단위로 입력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91" y="1590979"/>
            <a:ext cx="4687196" cy="480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084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auto">
          <a:xfrm>
            <a:off x="459991" y="957912"/>
            <a:ext cx="11287249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8.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첨부서류 확인 및 신청</a:t>
            </a:r>
          </a:p>
        </p:txBody>
      </p:sp>
      <p:pic>
        <p:nvPicPr>
          <p:cNvPr id="8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366503" y="2317408"/>
            <a:ext cx="5017260" cy="116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 하단의 첨부서류 및 모집공고 공지사항의 제출서류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목록을 확인하여 순서대로 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사업명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600" b="1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주관단체명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).zip’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으로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압축 후 업로드 → 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</a:t>
            </a:r>
            <a:r>
              <a:rPr lang="ko-KR" altLang="en-US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클릭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533" y="1569641"/>
            <a:ext cx="6514707" cy="488341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 flipH="1">
            <a:off x="9803672" y="5963194"/>
            <a:ext cx="515983" cy="28738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8355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66503" y="305837"/>
            <a:ext cx="2520000" cy="104067"/>
          </a:xfrm>
          <a:prstGeom prst="rect">
            <a:avLst/>
          </a:prstGeom>
          <a:solidFill>
            <a:srgbClr val="C00000"/>
          </a:solidFill>
          <a:ln w="6350"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105369" y="310685"/>
            <a:ext cx="874800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4804" y="367875"/>
            <a:ext cx="2722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신청방법</a:t>
            </a:r>
            <a:endParaRPr lang="en-US" altLang="ko-KR" sz="25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auto">
          <a:xfrm>
            <a:off x="459991" y="957912"/>
            <a:ext cx="11287249" cy="498746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9.</a:t>
            </a:r>
            <a:r>
              <a:rPr lang="ko-KR" altLang="en-US" sz="2000" dirty="0" smtClean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신청 입력내용 확인</a:t>
            </a:r>
            <a:r>
              <a:rPr lang="en-US" altLang="ko-KR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,</a:t>
            </a:r>
            <a:r>
              <a:rPr lang="ko-KR" altLang="en-US" sz="20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 신청서 출력 및 제출</a:t>
            </a:r>
          </a:p>
        </p:txBody>
      </p:sp>
      <p:pic>
        <p:nvPicPr>
          <p:cNvPr id="8" name="Picture 2" descr="C:\Users\이영섭\Desktop\CI\CI(clear)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2" y="6520368"/>
            <a:ext cx="1133233" cy="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459990" y="1617100"/>
            <a:ext cx="5296997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 작성이 완료되면 작성된 신청서 입력내용 확인 및     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4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 출력을 위해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endParaRPr lang="en-US" altLang="ko-KR" sz="8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ko-KR" altLang="en-US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 err="1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마이페이지</a:t>
            </a:r>
            <a:r>
              <a:rPr lang="ko-KR" altLang="en-US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→ 회원정보 → 사업신청내역 → 사업 명칭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16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클릭</a:t>
            </a:r>
            <a:endParaRPr lang="en-US" altLang="ko-KR" sz="16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endParaRPr lang="en-US" altLang="ko-KR" sz="1600" b="1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b="1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팝업 화면에서 입력내용 확인 후 신청서 수정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ko-KR" altLang="en-US" sz="1600" dirty="0" err="1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en-US" altLang="ko-KR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수정이 완료되면 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‘</a:t>
            </a:r>
            <a:r>
              <a:rPr lang="ko-KR" altLang="en-US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 출력</a:t>
            </a:r>
            <a:r>
              <a:rPr lang="en-US" altLang="ko-KR" sz="1600" b="1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’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클릭하여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4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</a:t>
            </a:r>
            <a:r>
              <a:rPr lang="ko-KR" altLang="en-US" sz="14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</a:t>
            </a:r>
            <a:r>
              <a:rPr lang="ko-KR" altLang="en-US" sz="1600" dirty="0">
                <a:solidFill>
                  <a:prstClr val="black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신청서 출력 후 신청주관단체 직인 날인 후 스캔하여 제출 </a:t>
            </a:r>
            <a:endParaRPr lang="en-US" altLang="ko-KR" sz="1600" dirty="0">
              <a:solidFill>
                <a:prstClr val="black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pPr lvl="0"/>
            <a:r>
              <a:rPr lang="en-US" altLang="ko-KR" sz="17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온라인으로만 신청서 제출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(</a:t>
            </a:r>
            <a:r>
              <a:rPr lang="ko-KR" altLang="en-US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오프라인 제출 불필요</a:t>
            </a:r>
            <a:r>
              <a:rPr lang="en-US" altLang="ko-KR" sz="1600" dirty="0">
                <a:solidFill>
                  <a:srgbClr val="0A42BE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)</a:t>
            </a:r>
          </a:p>
          <a:p>
            <a:pPr lvl="0"/>
            <a:r>
              <a:rPr lang="en-US" altLang="ko-KR" sz="16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  <a:r>
              <a:rPr lang="ko-KR" altLang="en-US" sz="16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모든 제출서류는 </a:t>
            </a:r>
            <a:r>
              <a:rPr lang="en-US" altLang="ko-KR" sz="16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1</a:t>
            </a:r>
            <a:r>
              <a:rPr lang="ko-KR" altLang="en-US" sz="16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개 </a:t>
            </a:r>
            <a:r>
              <a:rPr lang="en-US" altLang="ko-KR" sz="16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zip </a:t>
            </a:r>
            <a:r>
              <a:rPr lang="ko-KR" altLang="en-US" sz="1600" dirty="0">
                <a:solidFill>
                  <a:srgbClr val="FF0000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파일로 업로드</a:t>
            </a:r>
            <a:endParaRPr lang="en-US" altLang="ko-KR" sz="1600" dirty="0">
              <a:solidFill>
                <a:srgbClr val="FF0000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3852" y="4327407"/>
            <a:ext cx="49237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ㅇ</a:t>
            </a:r>
            <a:r>
              <a:rPr lang="ko-KR" altLang="en-US" sz="16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sz="1600" dirty="0" err="1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서류접수는</a:t>
            </a:r>
            <a:r>
              <a:rPr lang="ko-KR" altLang="en-US" sz="16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모집 마감일 이전이라도 준비가 완료되는 대로</a:t>
            </a:r>
            <a:endParaRPr lang="en-US" altLang="ko-KR" sz="16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sz="16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</a:t>
            </a:r>
            <a:r>
              <a:rPr lang="ko-KR" altLang="en-US" sz="1600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빨리 제출 요청</a:t>
            </a:r>
            <a:endParaRPr lang="en-US" altLang="ko-KR" sz="1600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9990" y="5051069"/>
            <a:ext cx="5034526" cy="13619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※</a:t>
            </a:r>
            <a:r>
              <a:rPr lang="en-US" altLang="ko-KR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주관단체 모집공고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관련 문의는       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☎</a:t>
            </a:r>
            <a:r>
              <a:rPr lang="ko-KR" altLang="en-US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02-2124-</a:t>
            </a:r>
            <a:r>
              <a:rPr lang="en-US" altLang="ko-KR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3292, 3294, 3295</a:t>
            </a:r>
          </a:p>
          <a:p>
            <a:endParaRPr lang="en-US" altLang="ko-KR" sz="1050" b="1" dirty="0">
              <a:solidFill>
                <a:srgbClr val="2867F4"/>
              </a:solidFill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ko-KR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※</a:t>
            </a:r>
            <a:r>
              <a:rPr lang="ko-KR" altLang="ko-KR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ko-KR" altLang="en-US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해외전시포탈 접속 및 입력 오류발생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시 문의는     </a:t>
            </a:r>
            <a:endParaRPr lang="en-US" altLang="ko-KR" b="1" dirty="0">
              <a:latin typeface="KBIZ한마음고딕 R" panose="02020503020101020101" pitchFamily="18" charset="-127"/>
              <a:ea typeface="KBIZ한마음고딕 R" panose="02020503020101020101" pitchFamily="18" charset="-127"/>
            </a:endParaRPr>
          </a:p>
          <a:p>
            <a:r>
              <a:rPr lang="en-US" altLang="ko-KR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   </a:t>
            </a:r>
            <a:r>
              <a:rPr lang="ko-KR" altLang="en-US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☎</a:t>
            </a:r>
            <a:r>
              <a:rPr lang="ko-KR" altLang="en-US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 </a:t>
            </a:r>
            <a:r>
              <a:rPr lang="en-US" altLang="ko-KR" b="1" dirty="0"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02-2124-</a:t>
            </a:r>
            <a:r>
              <a:rPr lang="en-US" altLang="ko-KR" b="1" dirty="0">
                <a:solidFill>
                  <a:srgbClr val="2867F4"/>
                </a:solidFill>
                <a:latin typeface="KBIZ한마음고딕 R" panose="02020503020101020101" pitchFamily="18" charset="-127"/>
                <a:ea typeface="KBIZ한마음고딕 R" panose="02020503020101020101" pitchFamily="18" charset="-127"/>
              </a:rPr>
              <a:t>3297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365" y="1701698"/>
            <a:ext cx="5854875" cy="40894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10366311" y="4755702"/>
            <a:ext cx="1063690" cy="156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 flipV="1">
            <a:off x="10935478" y="5057191"/>
            <a:ext cx="233265" cy="100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 flipH="1">
            <a:off x="8819802" y="5426687"/>
            <a:ext cx="1435389" cy="36448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67411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2238703"/>
            <a:ext cx="12192000" cy="23753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4000" dirty="0">
              <a:latin typeface="KBIZ한마음고딕 B" panose="02020503020101020101" pitchFamily="18" charset="-127"/>
              <a:ea typeface="KBIZ한마음고딕 B" panose="0202050302010102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0795" y="2730648"/>
            <a:ext cx="69504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800" dirty="0">
                <a:solidFill>
                  <a:schemeClr val="bg1"/>
                </a:solidFill>
                <a:latin typeface="KBIZ한마음고딕 B" panose="02020503020101020101" pitchFamily="18" charset="-127"/>
                <a:ea typeface="KBIZ한마음고딕 B" panose="0202050302010102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281452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5405</TotalTime>
  <Words>3156</Words>
  <Application>Microsoft Office PowerPoint</Application>
  <PresentationFormat>와이드스크린</PresentationFormat>
  <Paragraphs>795</Paragraphs>
  <Slides>33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2" baseType="lpstr">
      <vt:lpstr>KBIZ한마음고딕 B</vt:lpstr>
      <vt:lpstr>KBIZ한마음고딕 R</vt:lpstr>
      <vt:lpstr>나눔스퀘어_ac Bold</vt:lpstr>
      <vt:lpstr>나눔스퀘어라운드 ExtraBold</vt:lpstr>
      <vt:lpstr>맑은 고딕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KBIZ</cp:lastModifiedBy>
  <cp:revision>377</cp:revision>
  <cp:lastPrinted>2020-09-10T07:37:19Z</cp:lastPrinted>
  <dcterms:created xsi:type="dcterms:W3CDTF">2020-09-10T01:38:50Z</dcterms:created>
  <dcterms:modified xsi:type="dcterms:W3CDTF">2025-10-10T06:35:29Z</dcterms:modified>
</cp:coreProperties>
</file>