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0346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8709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1941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7118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475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4956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3957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5388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7376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324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8374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A63D8-555E-4977-BB0D-D672226FB2F6}" type="datetimeFigureOut">
              <a:rPr lang="ko-KR" altLang="en-US" smtClean="0"/>
              <a:t>2024-03-13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8E1FF-3B8A-498A-9A15-BDAFEDF3608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192" cy="6859701"/>
          </a:xfrm>
          <a:prstGeom prst="rect">
            <a:avLst/>
          </a:prstGeom>
        </p:spPr>
      </p:pic>
      <p:sp>
        <p:nvSpPr>
          <p:cNvPr id="8" name="제목 개체 틀 1"/>
          <p:cNvSpPr txBox="1">
            <a:spLocks/>
          </p:cNvSpPr>
          <p:nvPr userDrawn="1"/>
        </p:nvSpPr>
        <p:spPr>
          <a:xfrm>
            <a:off x="431372" y="220849"/>
            <a:ext cx="11335115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9" name="텍스트 개체 틀 2"/>
          <p:cNvSpPr txBox="1">
            <a:spLocks/>
          </p:cNvSpPr>
          <p:nvPr userDrawn="1"/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10852398" y="6439820"/>
            <a:ext cx="869952" cy="266670"/>
          </a:xfrm>
          <a:prstGeom prst="rect">
            <a:avLst/>
          </a:prstGeom>
          <a:noFill/>
        </p:spPr>
        <p:txBody>
          <a:bodyPr lIns="99052" tIns="49527" rIns="99052" bIns="49527" anchor="ctr" anchorCtr="0">
            <a:spAutoFit/>
          </a:bodyPr>
          <a:lstStyle/>
          <a:p>
            <a:pPr marL="196035" indent="-196035" algn="ctr">
              <a:spcBef>
                <a:spcPts val="0"/>
              </a:spcBef>
              <a:defRPr/>
            </a:pPr>
            <a:fld id="{C6432EDB-69A4-4EA0-A97F-13D255937AF6}" type="slidenum">
              <a:rPr lang="ko-KR" altLang="en-US" sz="1083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</a:rPr>
              <a:pPr marL="196035" indent="-196035" algn="ctr">
                <a:spcBef>
                  <a:spcPts val="0"/>
                </a:spcBef>
                <a:defRPr/>
              </a:pPr>
              <a:t>‹#›</a:t>
            </a:fld>
            <a:endParaRPr lang="ko-KR" altLang="en-US" sz="1083" dirty="0" err="1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</p:txBody>
      </p:sp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168" y="6538185"/>
            <a:ext cx="325700" cy="93952"/>
          </a:xfrm>
          <a:prstGeom prst="rect">
            <a:avLst/>
          </a:prstGeom>
        </p:spPr>
      </p:pic>
      <p:sp>
        <p:nvSpPr>
          <p:cNvPr id="12" name="직사각형 11"/>
          <p:cNvSpPr/>
          <p:nvPr userDrawn="1"/>
        </p:nvSpPr>
        <p:spPr>
          <a:xfrm>
            <a:off x="609600" y="1124746"/>
            <a:ext cx="10972800" cy="53432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50"/>
          </a:p>
        </p:txBody>
      </p:sp>
      <p:cxnSp>
        <p:nvCxnSpPr>
          <p:cNvPr id="13" name="직선 연결선 12"/>
          <p:cNvCxnSpPr/>
          <p:nvPr userDrawn="1"/>
        </p:nvCxnSpPr>
        <p:spPr>
          <a:xfrm>
            <a:off x="431372" y="926939"/>
            <a:ext cx="11335115" cy="0"/>
          </a:xfrm>
          <a:prstGeom prst="line">
            <a:avLst/>
          </a:prstGeom>
          <a:ln w="28575">
            <a:solidFill>
              <a:srgbClr val="E61B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6622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192" cy="6859701"/>
          </a:xfrm>
          <a:prstGeom prst="rect">
            <a:avLst/>
          </a:prstGeom>
        </p:spPr>
      </p:pic>
      <p:sp>
        <p:nvSpPr>
          <p:cNvPr id="6" name="텍스트 개체 틀 2"/>
          <p:cNvSpPr txBox="1">
            <a:spLocks/>
          </p:cNvSpPr>
          <p:nvPr/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0852398" y="6439820"/>
            <a:ext cx="869952" cy="266670"/>
          </a:xfrm>
          <a:prstGeom prst="rect">
            <a:avLst/>
          </a:prstGeom>
          <a:noFill/>
        </p:spPr>
        <p:txBody>
          <a:bodyPr lIns="99052" tIns="49527" rIns="99052" bIns="49527" anchor="ctr" anchorCtr="0">
            <a:spAutoFit/>
          </a:bodyPr>
          <a:lstStyle/>
          <a:p>
            <a:pPr marL="196035" indent="-196035" algn="ctr">
              <a:spcBef>
                <a:spcPts val="0"/>
              </a:spcBef>
              <a:defRPr/>
            </a:pPr>
            <a:fld id="{C6432EDB-69A4-4EA0-A97F-13D255937AF6}" type="slidenum">
              <a:rPr lang="ko-KR" altLang="en-US" sz="1083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</a:rPr>
              <a:pPr marL="196035" indent="-196035" algn="ctr">
                <a:spcBef>
                  <a:spcPts val="0"/>
                </a:spcBef>
                <a:defRPr/>
              </a:pPr>
              <a:t>1</a:t>
            </a:fld>
            <a:endParaRPr lang="ko-KR" altLang="en-US" sz="1083" dirty="0" err="1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9600" y="1133799"/>
            <a:ext cx="10972800" cy="53432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50"/>
          </a:p>
        </p:txBody>
      </p:sp>
      <p:cxnSp>
        <p:nvCxnSpPr>
          <p:cNvPr id="10" name="직선 연결선 9"/>
          <p:cNvCxnSpPr/>
          <p:nvPr/>
        </p:nvCxnSpPr>
        <p:spPr>
          <a:xfrm>
            <a:off x="431372" y="926939"/>
            <a:ext cx="11335115" cy="0"/>
          </a:xfrm>
          <a:prstGeom prst="line">
            <a:avLst/>
          </a:prstGeom>
          <a:ln w="28575">
            <a:solidFill>
              <a:srgbClr val="E61B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4191754" y="275251"/>
            <a:ext cx="7501823" cy="682445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양식을 적절히 변경하여 작성 가능 </a:t>
            </a:r>
            <a:r>
              <a:rPr kumimoji="0" lang="en-US" altLang="ko-KR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발표 및 </a:t>
            </a:r>
            <a:r>
              <a:rPr kumimoji="0" lang="ko-KR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질의응답 </a:t>
            </a:r>
            <a:r>
              <a:rPr kumimoji="0" lang="en-US" altLang="ko-KR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5</a:t>
            </a:r>
            <a:r>
              <a:rPr kumimoji="0" lang="ko-KR" altLang="en-US" sz="16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분이내</a:t>
            </a:r>
            <a:r>
              <a:rPr kumimoji="0" lang="en-US" altLang="ko-KR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</a:t>
            </a:r>
            <a:endParaRPr kumimoji="0" lang="ko-KR" altLang="en-US" sz="1600" b="0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제목 24"/>
          <p:cNvSpPr txBox="1">
            <a:spLocks/>
          </p:cNvSpPr>
          <p:nvPr/>
        </p:nvSpPr>
        <p:spPr>
          <a:xfrm>
            <a:off x="431372" y="220849"/>
            <a:ext cx="11335115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95" rtl="0" eaLnBrk="1" latinLnBrk="1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395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[</a:t>
            </a:r>
            <a:r>
              <a:rPr kumimoji="0" lang="ko-KR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조합명</a:t>
            </a: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]</a:t>
            </a:r>
            <a:r>
              <a:rPr kumimoji="0" lang="ko-KR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 사 업 명 </a:t>
            </a: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1</a:t>
            </a:r>
            <a:r>
              <a:rPr kumimoji="0" lang="ko-KR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   </a:t>
            </a:r>
            <a:endParaRPr kumimoji="0" lang="ko-KR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j-cs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940951" y="3401097"/>
            <a:ext cx="4517502" cy="652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8" indent="-179388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en-US" altLang="ko-KR" sz="1600" spc="-100" dirty="0">
              <a:solidFill>
                <a:schemeClr val="tx1"/>
              </a:solidFill>
            </a:endParaRPr>
          </a:p>
        </p:txBody>
      </p:sp>
      <p:sp>
        <p:nvSpPr>
          <p:cNvPr id="27" name="텍스트 개체 틀 2"/>
          <p:cNvSpPr txBox="1">
            <a:spLocks/>
          </p:cNvSpPr>
          <p:nvPr/>
        </p:nvSpPr>
        <p:spPr>
          <a:xfrm>
            <a:off x="2023032" y="1349663"/>
            <a:ext cx="9293548" cy="98180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898" indent="-342898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46" indent="-28574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9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91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88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85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8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80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77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10000"/>
              </a:lnSpc>
              <a:spcBef>
                <a:spcPts val="300"/>
              </a:spcBef>
            </a:pPr>
            <a:r>
              <a:rPr lang="ko-KR" altLang="en-US" sz="1600" b="1" dirty="0" smtClean="0"/>
              <a:t>세부 내용</a:t>
            </a:r>
            <a:endParaRPr lang="en-US" altLang="ko-KR" sz="1600" b="1" dirty="0" smtClean="0"/>
          </a:p>
          <a:p>
            <a:pPr marL="365125" lvl="1" indent="-165100">
              <a:lnSpc>
                <a:spcPct val="110000"/>
              </a:lnSpc>
              <a:spcBef>
                <a:spcPts val="300"/>
              </a:spcBef>
              <a:buFont typeface="맑은 고딕" panose="020B0503020000020004" pitchFamily="50" charset="-127"/>
              <a:buChar char="-"/>
            </a:pPr>
            <a:r>
              <a:rPr lang="ko-KR" altLang="en-US" sz="1600" dirty="0" smtClean="0"/>
              <a:t>세부 내용</a:t>
            </a:r>
            <a:endParaRPr lang="en-US" altLang="ko-KR" sz="1600" dirty="0" smtClean="0"/>
          </a:p>
          <a:p>
            <a:pPr marL="365125" lvl="1" indent="-165100">
              <a:lnSpc>
                <a:spcPct val="110000"/>
              </a:lnSpc>
              <a:spcBef>
                <a:spcPts val="300"/>
              </a:spcBef>
              <a:buFont typeface="맑은 고딕" panose="020B0503020000020004" pitchFamily="50" charset="-127"/>
              <a:buChar char="-"/>
            </a:pPr>
            <a:endParaRPr lang="en-US" altLang="ko-KR" sz="1600" dirty="0"/>
          </a:p>
        </p:txBody>
      </p:sp>
      <p:cxnSp>
        <p:nvCxnSpPr>
          <p:cNvPr id="29" name="직선 연결선 28"/>
          <p:cNvCxnSpPr/>
          <p:nvPr/>
        </p:nvCxnSpPr>
        <p:spPr>
          <a:xfrm flipV="1">
            <a:off x="2018418" y="6196829"/>
            <a:ext cx="9010130" cy="4954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텍스트 개체 틀 2"/>
          <p:cNvSpPr txBox="1">
            <a:spLocks/>
          </p:cNvSpPr>
          <p:nvPr/>
        </p:nvSpPr>
        <p:spPr>
          <a:xfrm>
            <a:off x="2018418" y="3325637"/>
            <a:ext cx="9010130" cy="67249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898" indent="-342898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46" indent="-28574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9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91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88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85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8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80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77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10000"/>
              </a:lnSpc>
              <a:spcBef>
                <a:spcPts val="300"/>
              </a:spcBef>
            </a:pPr>
            <a:r>
              <a:rPr lang="ko-KR" altLang="en-US" sz="1600" b="1" dirty="0" smtClean="0"/>
              <a:t>세부 내용</a:t>
            </a:r>
            <a:endParaRPr lang="en-US" altLang="ko-KR" sz="1600" b="1" dirty="0" smtClean="0"/>
          </a:p>
          <a:p>
            <a:pPr marL="365125" lvl="1" indent="-165100">
              <a:lnSpc>
                <a:spcPct val="110000"/>
              </a:lnSpc>
              <a:spcBef>
                <a:spcPts val="300"/>
              </a:spcBef>
              <a:buFont typeface="맑은 고딕" panose="020B0503020000020004" pitchFamily="50" charset="-127"/>
              <a:buChar char="-"/>
            </a:pPr>
            <a:r>
              <a:rPr lang="ko-KR" altLang="en-US" sz="1600" dirty="0" smtClean="0"/>
              <a:t>세부 내용</a:t>
            </a:r>
            <a:endParaRPr lang="en-US" altLang="ko-KR" sz="1600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1987826" y="3148014"/>
            <a:ext cx="9040722" cy="34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787510" y="1314289"/>
            <a:ext cx="1108583" cy="1779406"/>
          </a:xfrm>
          <a:prstGeom prst="rect">
            <a:avLst/>
          </a:prstGeom>
          <a:solidFill>
            <a:srgbClr val="FFE7E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사업목적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b="1" kern="0" dirty="0">
              <a:solidFill>
                <a:srgbClr val="292929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785936" y="3175174"/>
            <a:ext cx="1155015" cy="3026454"/>
          </a:xfrm>
          <a:prstGeom prst="rect">
            <a:avLst/>
          </a:prstGeom>
          <a:solidFill>
            <a:srgbClr val="FFE7E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사업내용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b="1" kern="0" dirty="0" smtClean="0">
                <a:solidFill>
                  <a:srgbClr val="292929"/>
                </a:solidFill>
                <a:latin typeface="맑은 고딕"/>
                <a:ea typeface="맑은 고딕" panose="020B0503020000020004" pitchFamily="50" charset="-127"/>
              </a:rPr>
              <a:t>및</a:t>
            </a:r>
            <a:endParaRPr lang="en-US" altLang="ko-KR" sz="1600" b="1" kern="0" dirty="0" smtClean="0">
              <a:solidFill>
                <a:srgbClr val="292929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추진 전략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b="1" kern="0" dirty="0">
              <a:solidFill>
                <a:srgbClr val="292929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52941" y="4782304"/>
            <a:ext cx="1222715" cy="110245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* </a:t>
            </a:r>
            <a:r>
              <a:rPr lang="ko-KR" altLang="en-US" sz="1100" kern="0" dirty="0" err="1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혁신성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(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창의성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),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전년도 사업과의 차별성</a:t>
            </a:r>
            <a:r>
              <a:rPr lang="en-US" altLang="ko-KR" sz="1100" kern="0" dirty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등을 강조하여 구체적으로 작성</a:t>
            </a:r>
            <a:endParaRPr lang="en-US" altLang="ko-KR" sz="1100" kern="0" dirty="0" smtClean="0">
              <a:solidFill>
                <a:srgbClr val="FF0000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99714" y="2214108"/>
            <a:ext cx="1094805" cy="77864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*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사업계획의 시급성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지원 필요성 등을 강조하여 작성  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114107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192" cy="68597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852398" y="6439820"/>
            <a:ext cx="869952" cy="266670"/>
          </a:xfrm>
          <a:prstGeom prst="rect">
            <a:avLst/>
          </a:prstGeom>
          <a:noFill/>
        </p:spPr>
        <p:txBody>
          <a:bodyPr lIns="99052" tIns="49527" rIns="99052" bIns="49527" anchor="ctr" anchorCtr="0">
            <a:spAutoFit/>
          </a:bodyPr>
          <a:lstStyle/>
          <a:p>
            <a:pPr marL="196035" indent="-196035" algn="ctr">
              <a:spcBef>
                <a:spcPts val="0"/>
              </a:spcBef>
              <a:defRPr/>
            </a:pPr>
            <a:fld id="{C6432EDB-69A4-4EA0-A97F-13D255937AF6}" type="slidenum">
              <a:rPr lang="ko-KR" altLang="en-US" sz="1083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</a:rPr>
              <a:pPr marL="196035" indent="-196035" algn="ctr">
                <a:spcBef>
                  <a:spcPts val="0"/>
                </a:spcBef>
                <a:defRPr/>
              </a:pPr>
              <a:t>2</a:t>
            </a:fld>
            <a:endParaRPr lang="ko-KR" altLang="en-US" sz="1083" dirty="0" err="1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9600" y="1124746"/>
            <a:ext cx="10972800" cy="53432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50"/>
          </a:p>
        </p:txBody>
      </p:sp>
      <p:cxnSp>
        <p:nvCxnSpPr>
          <p:cNvPr id="10" name="직선 연결선 9"/>
          <p:cNvCxnSpPr/>
          <p:nvPr/>
        </p:nvCxnSpPr>
        <p:spPr>
          <a:xfrm>
            <a:off x="431372" y="926939"/>
            <a:ext cx="11335115" cy="0"/>
          </a:xfrm>
          <a:prstGeom prst="line">
            <a:avLst/>
          </a:prstGeom>
          <a:ln w="28575">
            <a:solidFill>
              <a:srgbClr val="E61B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제목 24"/>
          <p:cNvSpPr txBox="1">
            <a:spLocks/>
          </p:cNvSpPr>
          <p:nvPr/>
        </p:nvSpPr>
        <p:spPr>
          <a:xfrm>
            <a:off x="431372" y="220849"/>
            <a:ext cx="11335115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95" rtl="0" eaLnBrk="1" latinLnBrk="1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395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[</a:t>
            </a:r>
            <a:r>
              <a:rPr kumimoji="0" lang="ko-KR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조합명</a:t>
            </a: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]</a:t>
            </a:r>
            <a:r>
              <a:rPr kumimoji="0" lang="ko-KR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 사 업 명 </a:t>
            </a: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1</a:t>
            </a:r>
            <a:endParaRPr kumimoji="0" lang="ko-KR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j-cs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787510" y="1314289"/>
            <a:ext cx="1108583" cy="2415214"/>
          </a:xfrm>
          <a:prstGeom prst="rect">
            <a:avLst/>
          </a:prstGeom>
          <a:solidFill>
            <a:srgbClr val="FFE7E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 smtClean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r>
              <a:rPr lang="ko-KR" altLang="en-US" sz="1600" b="1" kern="0" dirty="0" smtClean="0">
                <a:solidFill>
                  <a:srgbClr val="292929"/>
                </a:solidFill>
              </a:rPr>
              <a:t>기대효과</a:t>
            </a:r>
            <a:endParaRPr lang="en-US" altLang="ko-KR" sz="1600" b="1" kern="0" dirty="0" smtClean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 smtClean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940951" y="3401097"/>
            <a:ext cx="4517502" cy="652752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79388" marR="0" lvl="0" indent="-179388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600" b="0" i="0" u="none" strike="noStrike" kern="0" cap="none" spc="-10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968034" y="3568015"/>
            <a:ext cx="4150228" cy="1035406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79388" marR="0" lvl="0" indent="-179388" defTabSz="91440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0" name="텍스트 개체 틀 2"/>
          <p:cNvSpPr txBox="1">
            <a:spLocks/>
          </p:cNvSpPr>
          <p:nvPr/>
        </p:nvSpPr>
        <p:spPr>
          <a:xfrm>
            <a:off x="2023032" y="1349663"/>
            <a:ext cx="4080511" cy="67249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898" indent="-342898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46" indent="-28574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9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91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88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85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8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80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77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marR="0" lvl="0" indent="-177800" algn="l" defTabSz="914395" rtl="0" eaLnBrk="1" fontAlgn="auto" latinLnBrk="1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세부 내용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65125" marR="0" lvl="1" indent="-165100" algn="l" defTabSz="914395" rtl="0" eaLnBrk="1" fontAlgn="auto" latinLnBrk="1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세부 내용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786458" y="3801096"/>
            <a:ext cx="1108583" cy="2502431"/>
          </a:xfrm>
          <a:prstGeom prst="rect">
            <a:avLst/>
          </a:prstGeom>
          <a:solidFill>
            <a:srgbClr val="FFE7E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lnSpc>
                <a:spcPct val="150000"/>
              </a:lnSpc>
              <a:defRPr/>
            </a:pPr>
            <a:r>
              <a:rPr lang="ko-KR" altLang="en-US" sz="1600" b="1" kern="0" dirty="0" smtClean="0">
                <a:solidFill>
                  <a:srgbClr val="292929"/>
                </a:solidFill>
              </a:rPr>
              <a:t>소요예산 및 집행계획</a:t>
            </a:r>
            <a:endParaRPr lang="en-US" altLang="ko-KR" sz="1600" b="1" kern="0" dirty="0" smtClean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 smtClean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 smtClean="0">
              <a:solidFill>
                <a:srgbClr val="292929"/>
              </a:solidFill>
            </a:endParaRPr>
          </a:p>
        </p:txBody>
      </p:sp>
      <p:sp>
        <p:nvSpPr>
          <p:cNvPr id="54" name="텍스트 개체 틀 2"/>
          <p:cNvSpPr txBox="1">
            <a:spLocks/>
          </p:cNvSpPr>
          <p:nvPr/>
        </p:nvSpPr>
        <p:spPr>
          <a:xfrm>
            <a:off x="2018418" y="3910264"/>
            <a:ext cx="4080511" cy="64947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898" indent="-342898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46" indent="-28574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9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91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88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85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8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80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77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marR="0" lvl="0" indent="-177800" algn="l" defTabSz="914395" rtl="0" eaLnBrk="1" fontAlgn="auto" latinLnBrk="1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세부 내용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65125" marR="0" lvl="1" indent="-165100" algn="l" defTabSz="914395" rtl="0" eaLnBrk="1" fontAlgn="auto" latinLnBrk="1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세부 내용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55" name="직선 연결선 54"/>
          <p:cNvCxnSpPr/>
          <p:nvPr/>
        </p:nvCxnSpPr>
        <p:spPr>
          <a:xfrm flipV="1">
            <a:off x="2018418" y="6260207"/>
            <a:ext cx="9010130" cy="49542"/>
          </a:xfrm>
          <a:prstGeom prst="line">
            <a:avLst/>
          </a:prstGeom>
          <a:noFill/>
          <a:ln w="9525" cap="flat" cmpd="sng" algn="ctr">
            <a:solidFill>
              <a:srgbClr val="FFFFFF">
                <a:lumMod val="50000"/>
              </a:srgbClr>
            </a:solidFill>
            <a:prstDash val="dash"/>
          </a:ln>
          <a:effectLst/>
        </p:spPr>
      </p:cxnSp>
      <p:cxnSp>
        <p:nvCxnSpPr>
          <p:cNvPr id="56" name="직선 연결선 55"/>
          <p:cNvCxnSpPr/>
          <p:nvPr/>
        </p:nvCxnSpPr>
        <p:spPr>
          <a:xfrm>
            <a:off x="1987826" y="3754585"/>
            <a:ext cx="9040722" cy="340"/>
          </a:xfrm>
          <a:prstGeom prst="line">
            <a:avLst/>
          </a:prstGeom>
          <a:noFill/>
          <a:ln w="9525" cap="flat" cmpd="sng" algn="ctr">
            <a:solidFill>
              <a:srgbClr val="FFFFFF">
                <a:lumMod val="50000"/>
              </a:srgbClr>
            </a:solidFill>
            <a:prstDash val="dash"/>
          </a:ln>
          <a:effectLst/>
        </p:spPr>
      </p:cxnSp>
      <p:sp>
        <p:nvSpPr>
          <p:cNvPr id="19" name="직사각형 18"/>
          <p:cNvSpPr/>
          <p:nvPr/>
        </p:nvSpPr>
        <p:spPr>
          <a:xfrm>
            <a:off x="752201" y="4964445"/>
            <a:ext cx="1222715" cy="1475957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*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구체적 소요 예산 산출 근거 작성 및 지원예산 </a:t>
            </a:r>
            <a:r>
              <a:rPr lang="ko-KR" altLang="en-US" sz="1100" kern="0" dirty="0" err="1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요청액의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타당성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적정성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등을 강조하여 작성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742387" y="2132008"/>
            <a:ext cx="1222715" cy="161921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*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사업 결과물 및 결과 활용방안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,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조합원 성장 및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경영안정  기여도 등을 구체적으로 작성</a:t>
            </a:r>
            <a:endParaRPr lang="en-US" altLang="ko-KR" sz="1100" kern="0" dirty="0" smtClean="0">
              <a:solidFill>
                <a:srgbClr val="FF0000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91754" y="275251"/>
            <a:ext cx="7501823" cy="682445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양식을 적절히 변경하여 작성 가능 </a:t>
            </a:r>
            <a:r>
              <a:rPr kumimoji="0" lang="en-US" altLang="ko-KR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발표 및 </a:t>
            </a:r>
            <a:r>
              <a:rPr kumimoji="0" lang="ko-KR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질의응답 </a:t>
            </a:r>
            <a:r>
              <a:rPr kumimoji="0" lang="en-US" altLang="ko-KR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5</a:t>
            </a:r>
            <a:r>
              <a:rPr kumimoji="0" lang="ko-KR" altLang="en-US" sz="16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분이내</a:t>
            </a:r>
            <a:r>
              <a:rPr kumimoji="0" lang="en-US" altLang="ko-KR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</a:t>
            </a:r>
            <a:endParaRPr kumimoji="0" lang="ko-KR" altLang="en-US" sz="1600" b="0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5276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192" cy="6859701"/>
          </a:xfrm>
          <a:prstGeom prst="rect">
            <a:avLst/>
          </a:prstGeom>
        </p:spPr>
      </p:pic>
      <p:sp>
        <p:nvSpPr>
          <p:cNvPr id="6" name="텍스트 개체 틀 2"/>
          <p:cNvSpPr txBox="1">
            <a:spLocks/>
          </p:cNvSpPr>
          <p:nvPr/>
        </p:nvSpPr>
        <p:spPr>
          <a:xfrm>
            <a:off x="609600" y="1600204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0852398" y="6439820"/>
            <a:ext cx="869952" cy="266670"/>
          </a:xfrm>
          <a:prstGeom prst="rect">
            <a:avLst/>
          </a:prstGeom>
          <a:noFill/>
        </p:spPr>
        <p:txBody>
          <a:bodyPr lIns="99052" tIns="49527" rIns="99052" bIns="49527" anchor="ctr" anchorCtr="0">
            <a:spAutoFit/>
          </a:bodyPr>
          <a:lstStyle/>
          <a:p>
            <a:pPr marL="196035" indent="-196035" algn="ctr">
              <a:spcBef>
                <a:spcPts val="0"/>
              </a:spcBef>
              <a:defRPr/>
            </a:pPr>
            <a:fld id="{C6432EDB-69A4-4EA0-A97F-13D255937AF6}" type="slidenum">
              <a:rPr lang="ko-KR" altLang="en-US" sz="1083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</a:rPr>
              <a:pPr marL="196035" indent="-196035" algn="ctr">
                <a:spcBef>
                  <a:spcPts val="0"/>
                </a:spcBef>
                <a:defRPr/>
              </a:pPr>
              <a:t>3</a:t>
            </a:fld>
            <a:endParaRPr lang="ko-KR" altLang="en-US" sz="1083" dirty="0" err="1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9600" y="1133799"/>
            <a:ext cx="10972800" cy="53432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50"/>
          </a:p>
        </p:txBody>
      </p:sp>
      <p:cxnSp>
        <p:nvCxnSpPr>
          <p:cNvPr id="10" name="직선 연결선 9"/>
          <p:cNvCxnSpPr/>
          <p:nvPr/>
        </p:nvCxnSpPr>
        <p:spPr>
          <a:xfrm>
            <a:off x="431372" y="926939"/>
            <a:ext cx="11335115" cy="0"/>
          </a:xfrm>
          <a:prstGeom prst="line">
            <a:avLst/>
          </a:prstGeom>
          <a:ln w="28575">
            <a:solidFill>
              <a:srgbClr val="E61B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4191754" y="275251"/>
            <a:ext cx="7501823" cy="682445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양식을 적절히 변경하여 작성 가능 </a:t>
            </a:r>
            <a:r>
              <a:rPr kumimoji="0" lang="en-US" altLang="ko-KR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발표 및 </a:t>
            </a:r>
            <a:r>
              <a:rPr kumimoji="0" lang="ko-KR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질의응답 </a:t>
            </a:r>
            <a:r>
              <a:rPr kumimoji="0" lang="en-US" altLang="ko-KR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5</a:t>
            </a:r>
            <a:r>
              <a:rPr kumimoji="0" lang="ko-KR" altLang="en-US" sz="16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분이내</a:t>
            </a:r>
            <a:r>
              <a:rPr kumimoji="0" lang="en-US" altLang="ko-KR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</a:t>
            </a:r>
            <a:endParaRPr kumimoji="0" lang="ko-KR" altLang="en-US" sz="1600" b="0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제목 24"/>
          <p:cNvSpPr txBox="1">
            <a:spLocks/>
          </p:cNvSpPr>
          <p:nvPr/>
        </p:nvSpPr>
        <p:spPr>
          <a:xfrm>
            <a:off x="431372" y="220849"/>
            <a:ext cx="11335115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95" rtl="0" eaLnBrk="1" latinLnBrk="1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395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[</a:t>
            </a:r>
            <a:r>
              <a:rPr kumimoji="0" lang="ko-KR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조합명</a:t>
            </a: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]</a:t>
            </a:r>
            <a:r>
              <a:rPr kumimoji="0" lang="ko-KR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 사 업 명 </a:t>
            </a: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2</a:t>
            </a:r>
            <a:r>
              <a:rPr kumimoji="0" lang="ko-KR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   </a:t>
            </a:r>
            <a:endParaRPr kumimoji="0" lang="ko-KR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j-cs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940951" y="3401097"/>
            <a:ext cx="4517502" cy="652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9388" indent="-179388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en-US" altLang="ko-KR" sz="1600" spc="-100" dirty="0">
              <a:solidFill>
                <a:schemeClr val="tx1"/>
              </a:solidFill>
            </a:endParaRPr>
          </a:p>
        </p:txBody>
      </p:sp>
      <p:sp>
        <p:nvSpPr>
          <p:cNvPr id="27" name="텍스트 개체 틀 2"/>
          <p:cNvSpPr txBox="1">
            <a:spLocks/>
          </p:cNvSpPr>
          <p:nvPr/>
        </p:nvSpPr>
        <p:spPr>
          <a:xfrm>
            <a:off x="2023032" y="1349663"/>
            <a:ext cx="9293548" cy="98180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898" indent="-342898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46" indent="-28574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9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91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88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85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8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80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77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10000"/>
              </a:lnSpc>
              <a:spcBef>
                <a:spcPts val="300"/>
              </a:spcBef>
            </a:pPr>
            <a:r>
              <a:rPr lang="ko-KR" altLang="en-US" sz="1600" b="1" dirty="0" smtClean="0"/>
              <a:t>세부 내용</a:t>
            </a:r>
            <a:endParaRPr lang="en-US" altLang="ko-KR" sz="1600" b="1" dirty="0" smtClean="0"/>
          </a:p>
          <a:p>
            <a:pPr marL="365125" lvl="1" indent="-165100">
              <a:lnSpc>
                <a:spcPct val="110000"/>
              </a:lnSpc>
              <a:spcBef>
                <a:spcPts val="300"/>
              </a:spcBef>
              <a:buFont typeface="맑은 고딕" panose="020B0503020000020004" pitchFamily="50" charset="-127"/>
              <a:buChar char="-"/>
            </a:pPr>
            <a:r>
              <a:rPr lang="ko-KR" altLang="en-US" sz="1600" dirty="0" smtClean="0"/>
              <a:t>세부 내용</a:t>
            </a:r>
            <a:endParaRPr lang="en-US" altLang="ko-KR" sz="1600" dirty="0" smtClean="0"/>
          </a:p>
          <a:p>
            <a:pPr marL="365125" lvl="1" indent="-165100">
              <a:lnSpc>
                <a:spcPct val="110000"/>
              </a:lnSpc>
              <a:spcBef>
                <a:spcPts val="300"/>
              </a:spcBef>
              <a:buFont typeface="맑은 고딕" panose="020B0503020000020004" pitchFamily="50" charset="-127"/>
              <a:buChar char="-"/>
            </a:pPr>
            <a:endParaRPr lang="en-US" altLang="ko-KR" sz="1600" dirty="0"/>
          </a:p>
        </p:txBody>
      </p:sp>
      <p:cxnSp>
        <p:nvCxnSpPr>
          <p:cNvPr id="29" name="직선 연결선 28"/>
          <p:cNvCxnSpPr/>
          <p:nvPr/>
        </p:nvCxnSpPr>
        <p:spPr>
          <a:xfrm flipV="1">
            <a:off x="2018418" y="6196829"/>
            <a:ext cx="9010130" cy="4954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텍스트 개체 틀 2"/>
          <p:cNvSpPr txBox="1">
            <a:spLocks/>
          </p:cNvSpPr>
          <p:nvPr/>
        </p:nvSpPr>
        <p:spPr>
          <a:xfrm>
            <a:off x="2018418" y="3325637"/>
            <a:ext cx="9010130" cy="67249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898" indent="-342898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46" indent="-28574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9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91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88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85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8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80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77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lnSpc>
                <a:spcPct val="110000"/>
              </a:lnSpc>
              <a:spcBef>
                <a:spcPts val="300"/>
              </a:spcBef>
            </a:pPr>
            <a:r>
              <a:rPr lang="ko-KR" altLang="en-US" sz="1600" b="1" dirty="0" smtClean="0"/>
              <a:t>세부 내용</a:t>
            </a:r>
            <a:endParaRPr lang="en-US" altLang="ko-KR" sz="1600" b="1" dirty="0" smtClean="0"/>
          </a:p>
          <a:p>
            <a:pPr marL="365125" lvl="1" indent="-165100">
              <a:lnSpc>
                <a:spcPct val="110000"/>
              </a:lnSpc>
              <a:spcBef>
                <a:spcPts val="300"/>
              </a:spcBef>
              <a:buFont typeface="맑은 고딕" panose="020B0503020000020004" pitchFamily="50" charset="-127"/>
              <a:buChar char="-"/>
            </a:pPr>
            <a:r>
              <a:rPr lang="ko-KR" altLang="en-US" sz="1600" dirty="0" smtClean="0"/>
              <a:t>세부 내용</a:t>
            </a:r>
            <a:endParaRPr lang="en-US" altLang="ko-KR" sz="1600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1987826" y="3148014"/>
            <a:ext cx="9040722" cy="34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/>
          <p:cNvSpPr/>
          <p:nvPr/>
        </p:nvSpPr>
        <p:spPr>
          <a:xfrm>
            <a:off x="787510" y="1314289"/>
            <a:ext cx="1108583" cy="1779406"/>
          </a:xfrm>
          <a:prstGeom prst="rect">
            <a:avLst/>
          </a:prstGeom>
          <a:solidFill>
            <a:srgbClr val="FFE7E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사업목적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b="1" kern="0" dirty="0">
              <a:solidFill>
                <a:srgbClr val="292929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785936" y="3175174"/>
            <a:ext cx="1155015" cy="3026454"/>
          </a:xfrm>
          <a:prstGeom prst="rect">
            <a:avLst/>
          </a:prstGeom>
          <a:solidFill>
            <a:srgbClr val="FFE7E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사업내용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600" b="1" kern="0" dirty="0" smtClean="0">
                <a:solidFill>
                  <a:srgbClr val="292929"/>
                </a:solidFill>
                <a:latin typeface="맑은 고딕"/>
                <a:ea typeface="맑은 고딕" panose="020B0503020000020004" pitchFamily="50" charset="-127"/>
              </a:rPr>
              <a:t>및</a:t>
            </a:r>
            <a:endParaRPr lang="en-US" altLang="ko-KR" sz="1600" b="1" kern="0" dirty="0" smtClean="0">
              <a:solidFill>
                <a:srgbClr val="292929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추진 전략</a:t>
            </a: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b="1" kern="0" dirty="0">
              <a:solidFill>
                <a:srgbClr val="292929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600" b="1" i="0" u="none" strike="noStrike" kern="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799714" y="2222421"/>
            <a:ext cx="1094805" cy="778641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*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사업계획의 시급성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지원 필요성 등을 강조하여 작성  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752941" y="4782304"/>
            <a:ext cx="1222715" cy="1102454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* </a:t>
            </a:r>
            <a:r>
              <a:rPr lang="ko-KR" altLang="en-US" sz="1100" kern="0" dirty="0" err="1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혁신성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(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창의성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),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전년도 사업과의 차별성</a:t>
            </a:r>
            <a:r>
              <a:rPr lang="en-US" altLang="ko-KR" sz="1100" kern="0" dirty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등을 강조하여 구체적으로 작성</a:t>
            </a:r>
            <a:endParaRPr lang="en-US" altLang="ko-KR" sz="1100" kern="0" dirty="0" smtClean="0">
              <a:solidFill>
                <a:srgbClr val="FF0000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39635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192" cy="68597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852398" y="6439820"/>
            <a:ext cx="869952" cy="266670"/>
          </a:xfrm>
          <a:prstGeom prst="rect">
            <a:avLst/>
          </a:prstGeom>
          <a:noFill/>
        </p:spPr>
        <p:txBody>
          <a:bodyPr lIns="99052" tIns="49527" rIns="99052" bIns="49527" anchor="ctr" anchorCtr="0">
            <a:spAutoFit/>
          </a:bodyPr>
          <a:lstStyle/>
          <a:p>
            <a:pPr marL="196035" indent="-196035" algn="ctr">
              <a:spcBef>
                <a:spcPts val="0"/>
              </a:spcBef>
              <a:defRPr/>
            </a:pPr>
            <a:fld id="{C6432EDB-69A4-4EA0-A97F-13D255937AF6}" type="slidenum">
              <a:rPr lang="ko-KR" altLang="en-US" sz="1083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</a:rPr>
              <a:pPr marL="196035" indent="-196035" algn="ctr">
                <a:spcBef>
                  <a:spcPts val="0"/>
                </a:spcBef>
                <a:defRPr/>
              </a:pPr>
              <a:t>4</a:t>
            </a:fld>
            <a:endParaRPr lang="ko-KR" altLang="en-US" sz="1083" dirty="0" err="1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9600" y="1124746"/>
            <a:ext cx="10972800" cy="53432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950"/>
          </a:p>
        </p:txBody>
      </p:sp>
      <p:cxnSp>
        <p:nvCxnSpPr>
          <p:cNvPr id="10" name="직선 연결선 9"/>
          <p:cNvCxnSpPr/>
          <p:nvPr/>
        </p:nvCxnSpPr>
        <p:spPr>
          <a:xfrm>
            <a:off x="431372" y="926939"/>
            <a:ext cx="11335115" cy="0"/>
          </a:xfrm>
          <a:prstGeom prst="line">
            <a:avLst/>
          </a:prstGeom>
          <a:ln w="28575">
            <a:solidFill>
              <a:srgbClr val="E61B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제목 24"/>
          <p:cNvSpPr txBox="1">
            <a:spLocks/>
          </p:cNvSpPr>
          <p:nvPr/>
        </p:nvSpPr>
        <p:spPr>
          <a:xfrm>
            <a:off x="431372" y="220849"/>
            <a:ext cx="11335115" cy="7060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395" rtl="0" eaLnBrk="1" latinLnBrk="1" hangingPunct="1"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395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[</a:t>
            </a:r>
            <a:r>
              <a:rPr kumimoji="0" lang="ko-KR" alt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조합명</a:t>
            </a: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]</a:t>
            </a:r>
            <a:r>
              <a:rPr kumimoji="0" lang="ko-KR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 사 업 명 </a:t>
            </a:r>
            <a:r>
              <a:rPr kumimoji="0" lang="en-US" altLang="ko-K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j-cs"/>
              </a:rPr>
              <a:t>2</a:t>
            </a:r>
            <a:endParaRPr kumimoji="0" lang="ko-KR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j-cs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787510" y="1314289"/>
            <a:ext cx="1108583" cy="2415214"/>
          </a:xfrm>
          <a:prstGeom prst="rect">
            <a:avLst/>
          </a:prstGeom>
          <a:solidFill>
            <a:srgbClr val="FFE7E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 smtClean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r>
              <a:rPr lang="ko-KR" altLang="en-US" sz="1600" b="1" kern="0" dirty="0" smtClean="0">
                <a:solidFill>
                  <a:srgbClr val="292929"/>
                </a:solidFill>
              </a:rPr>
              <a:t>기대효과</a:t>
            </a:r>
            <a:endParaRPr lang="en-US" altLang="ko-KR" sz="1600" b="1" kern="0" dirty="0" smtClean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 smtClean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1940951" y="3401097"/>
            <a:ext cx="4517502" cy="652752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79388" marR="0" lvl="0" indent="-179388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600" b="0" i="0" u="none" strike="noStrike" kern="0" cap="none" spc="-10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1968034" y="3568015"/>
            <a:ext cx="4150228" cy="1035406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179388" marR="0" lvl="0" indent="-179388" defTabSz="91440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600" b="0" i="0" u="none" strike="noStrike" kern="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0" name="텍스트 개체 틀 2"/>
          <p:cNvSpPr txBox="1">
            <a:spLocks/>
          </p:cNvSpPr>
          <p:nvPr/>
        </p:nvSpPr>
        <p:spPr>
          <a:xfrm>
            <a:off x="2023032" y="1349663"/>
            <a:ext cx="4080511" cy="67249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898" indent="-342898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46" indent="-28574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9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91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88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85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8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80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77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marR="0" lvl="0" indent="-177800" algn="l" defTabSz="914395" rtl="0" eaLnBrk="1" fontAlgn="auto" latinLnBrk="1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세부 내용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65125" marR="0" lvl="1" indent="-165100" algn="l" defTabSz="914395" rtl="0" eaLnBrk="1" fontAlgn="auto" latinLnBrk="1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세부 내용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786458" y="3801096"/>
            <a:ext cx="1108583" cy="2502431"/>
          </a:xfrm>
          <a:prstGeom prst="rect">
            <a:avLst/>
          </a:prstGeom>
          <a:solidFill>
            <a:srgbClr val="FFE7E7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algn="ctr" latinLnBrk="0">
              <a:lnSpc>
                <a:spcPct val="150000"/>
              </a:lnSpc>
              <a:defRPr/>
            </a:pPr>
            <a:r>
              <a:rPr lang="ko-KR" altLang="en-US" sz="1600" b="1" kern="0" dirty="0">
                <a:solidFill>
                  <a:srgbClr val="292929"/>
                </a:solidFill>
              </a:rPr>
              <a:t>소요예산 및 집행계획</a:t>
            </a:r>
            <a:endParaRPr lang="en-US" altLang="ko-KR" sz="1600" b="1" kern="0" dirty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  <a:p>
            <a:pPr lvl="0" algn="ctr" latinLnBrk="0">
              <a:lnSpc>
                <a:spcPct val="150000"/>
              </a:lnSpc>
              <a:defRPr/>
            </a:pPr>
            <a:endParaRPr lang="en-US" altLang="ko-KR" sz="1600" b="1" kern="0" dirty="0">
              <a:solidFill>
                <a:srgbClr val="292929"/>
              </a:solidFill>
            </a:endParaRPr>
          </a:p>
        </p:txBody>
      </p:sp>
      <p:sp>
        <p:nvSpPr>
          <p:cNvPr id="54" name="텍스트 개체 틀 2"/>
          <p:cNvSpPr txBox="1">
            <a:spLocks/>
          </p:cNvSpPr>
          <p:nvPr/>
        </p:nvSpPr>
        <p:spPr>
          <a:xfrm>
            <a:off x="2018418" y="3910264"/>
            <a:ext cx="4080511" cy="64947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898" indent="-342898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46" indent="-28574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9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91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88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85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83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80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77" indent="-228599" algn="l" defTabSz="914395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marR="0" lvl="0" indent="-177800" algn="l" defTabSz="914395" rtl="0" eaLnBrk="1" fontAlgn="auto" latinLnBrk="1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세부 내용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365125" marR="0" lvl="1" indent="-165100" algn="l" defTabSz="914395" rtl="0" eaLnBrk="1" fontAlgn="auto" latinLnBrk="1" hangingPunct="1">
              <a:lnSpc>
                <a:spcPct val="11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맑은 고딕" panose="020B0503020000020004" pitchFamily="50" charset="-127"/>
              <a:buChar char="-"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292929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세부 내용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srgbClr val="292929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55" name="직선 연결선 54"/>
          <p:cNvCxnSpPr/>
          <p:nvPr/>
        </p:nvCxnSpPr>
        <p:spPr>
          <a:xfrm flipV="1">
            <a:off x="2018418" y="6260207"/>
            <a:ext cx="9010130" cy="49542"/>
          </a:xfrm>
          <a:prstGeom prst="line">
            <a:avLst/>
          </a:prstGeom>
          <a:noFill/>
          <a:ln w="9525" cap="flat" cmpd="sng" algn="ctr">
            <a:solidFill>
              <a:srgbClr val="FFFFFF">
                <a:lumMod val="50000"/>
              </a:srgbClr>
            </a:solidFill>
            <a:prstDash val="dash"/>
          </a:ln>
          <a:effectLst/>
        </p:spPr>
      </p:cxnSp>
      <p:cxnSp>
        <p:nvCxnSpPr>
          <p:cNvPr id="56" name="직선 연결선 55"/>
          <p:cNvCxnSpPr/>
          <p:nvPr/>
        </p:nvCxnSpPr>
        <p:spPr>
          <a:xfrm>
            <a:off x="1987826" y="3754585"/>
            <a:ext cx="9040722" cy="340"/>
          </a:xfrm>
          <a:prstGeom prst="line">
            <a:avLst/>
          </a:prstGeom>
          <a:noFill/>
          <a:ln w="9525" cap="flat" cmpd="sng" algn="ctr">
            <a:solidFill>
              <a:srgbClr val="FFFFFF">
                <a:lumMod val="50000"/>
              </a:srgbClr>
            </a:solidFill>
            <a:prstDash val="dash"/>
          </a:ln>
          <a:effectLst/>
        </p:spPr>
      </p:cxnSp>
      <p:sp>
        <p:nvSpPr>
          <p:cNvPr id="19" name="직사각형 18"/>
          <p:cNvSpPr/>
          <p:nvPr/>
        </p:nvSpPr>
        <p:spPr>
          <a:xfrm>
            <a:off x="743888" y="5047569"/>
            <a:ext cx="1222715" cy="1475957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*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구체적 소요 예산 산출 근거 작성 및 지원예산 </a:t>
            </a:r>
            <a:r>
              <a:rPr lang="ko-KR" altLang="en-US" sz="1100" kern="0" dirty="0" err="1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요청액의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타당성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적정성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</a:t>
            </a:r>
            <a:r>
              <a:rPr lang="ko-KR" altLang="en-US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등을 강조하여 작성</a:t>
            </a:r>
            <a:r>
              <a:rPr lang="en-US" altLang="ko-KR" sz="1100" kern="0" dirty="0" smtClean="0">
                <a:solidFill>
                  <a:srgbClr val="FF0000"/>
                </a:solidFill>
                <a:latin typeface="맑은 고딕"/>
                <a:ea typeface="맑은 고딕" panose="020B0503020000020004" pitchFamily="50" charset="-127"/>
              </a:rPr>
              <a:t>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altLang="ko-KR" sz="1100" kern="0" dirty="0" smtClean="0">
              <a:solidFill>
                <a:srgbClr val="FF0000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742387" y="2181886"/>
            <a:ext cx="1222715" cy="161921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lvl="0" latinLnBrk="0">
              <a:defRPr/>
            </a:pPr>
            <a:r>
              <a:rPr lang="en-US" altLang="ko-KR" sz="1100" kern="0" dirty="0">
                <a:solidFill>
                  <a:srgbClr val="FF0000"/>
                </a:solidFill>
              </a:rPr>
              <a:t>*</a:t>
            </a:r>
            <a:r>
              <a:rPr lang="ko-KR" altLang="en-US" sz="1100" kern="0" dirty="0">
                <a:solidFill>
                  <a:srgbClr val="FF0000"/>
                </a:solidFill>
              </a:rPr>
              <a:t>사업 결과물 및 결과 활용방안</a:t>
            </a:r>
            <a:r>
              <a:rPr lang="en-US" altLang="ko-KR" sz="1100" kern="0" dirty="0">
                <a:solidFill>
                  <a:srgbClr val="FF0000"/>
                </a:solidFill>
              </a:rPr>
              <a:t>,</a:t>
            </a:r>
            <a:r>
              <a:rPr lang="ko-KR" altLang="en-US" sz="1100" kern="0" dirty="0">
                <a:solidFill>
                  <a:srgbClr val="FF0000"/>
                </a:solidFill>
              </a:rPr>
              <a:t> 조합원 성장 및</a:t>
            </a:r>
            <a:r>
              <a:rPr lang="en-US" altLang="ko-KR" sz="1100" kern="0" dirty="0">
                <a:solidFill>
                  <a:srgbClr val="FF0000"/>
                </a:solidFill>
              </a:rPr>
              <a:t> </a:t>
            </a:r>
            <a:r>
              <a:rPr lang="ko-KR" altLang="en-US" sz="1100" kern="0" dirty="0">
                <a:solidFill>
                  <a:srgbClr val="FF0000"/>
                </a:solidFill>
              </a:rPr>
              <a:t>경영안정  기여도 등을 구체적으로 작성</a:t>
            </a:r>
            <a:endParaRPr lang="en-US" altLang="ko-KR" sz="1100" kern="0" dirty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191754" y="275251"/>
            <a:ext cx="7501823" cy="682445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* </a:t>
            </a:r>
            <a:r>
              <a:rPr kumimoji="0" lang="ko-KR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양식을 적절히 변경하여 작성 가능 </a:t>
            </a:r>
            <a:r>
              <a:rPr kumimoji="0" lang="en-US" altLang="ko-KR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발표 및 </a:t>
            </a:r>
            <a:r>
              <a:rPr kumimoji="0" lang="ko-KR" altLang="en-US" sz="1600" b="0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질의응답 </a:t>
            </a:r>
            <a:r>
              <a:rPr kumimoji="0" lang="en-US" altLang="ko-KR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5</a:t>
            </a:r>
            <a:r>
              <a:rPr kumimoji="0" lang="ko-KR" altLang="en-US" sz="1600" b="0" i="1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분이내</a:t>
            </a:r>
            <a:r>
              <a:rPr kumimoji="0" lang="en-US" altLang="ko-KR" sz="1600" b="0" i="1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</a:t>
            </a:r>
            <a:endParaRPr kumimoji="0" lang="ko-KR" altLang="en-US" sz="1600" b="0" i="1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529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264</Words>
  <Application>Microsoft Office PowerPoint</Application>
  <PresentationFormat>와이드스크린</PresentationFormat>
  <Paragraphs>72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KBIZ</dc:creator>
  <cp:lastModifiedBy>KBIZ</cp:lastModifiedBy>
  <cp:revision>20</cp:revision>
  <cp:lastPrinted>2024-03-13T05:58:53Z</cp:lastPrinted>
  <dcterms:created xsi:type="dcterms:W3CDTF">2024-03-12T05:32:11Z</dcterms:created>
  <dcterms:modified xsi:type="dcterms:W3CDTF">2024-03-13T07:31:50Z</dcterms:modified>
</cp:coreProperties>
</file>