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85" r:id="rId2"/>
    <p:sldId id="259" r:id="rId3"/>
    <p:sldId id="273" r:id="rId4"/>
    <p:sldId id="274" r:id="rId5"/>
    <p:sldId id="260" r:id="rId6"/>
    <p:sldId id="261" r:id="rId7"/>
    <p:sldId id="262" r:id="rId8"/>
    <p:sldId id="271" r:id="rId9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5" orient="horz" pos="2160" userDrawn="1">
          <p15:clr>
            <a:srgbClr val="A4A3A4"/>
          </p15:clr>
        </p15:guide>
        <p15:guide id="21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451C"/>
    <a:srgbClr val="8713C7"/>
    <a:srgbClr val="5A824A"/>
    <a:srgbClr val="9B3215"/>
    <a:srgbClr val="C06922"/>
    <a:srgbClr val="123C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8" autoAdjust="0"/>
    <p:restoredTop sz="95320" autoAdjust="0"/>
  </p:normalViewPr>
  <p:slideViewPr>
    <p:cSldViewPr showGuides="1">
      <p:cViewPr varScale="1">
        <p:scale>
          <a:sx n="79" d="100"/>
          <a:sy n="79" d="100"/>
        </p:scale>
        <p:origin x="1531" y="67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4161C-6A50-4269-AEED-D54E71665676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7763" y="1233488"/>
            <a:ext cx="444023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C3417A-A28F-4805-926F-A4EF84A94E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4781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691217" y="6503347"/>
            <a:ext cx="1272783" cy="309653"/>
          </a:xfrm>
          <a:prstGeom prst="rect">
            <a:avLst/>
          </a:prstGeom>
        </p:spPr>
      </p:pic>
      <p:grpSp>
        <p:nvGrpSpPr>
          <p:cNvPr id="8" name="그룹 7"/>
          <p:cNvGrpSpPr/>
          <p:nvPr userDrawn="1"/>
        </p:nvGrpSpPr>
        <p:grpSpPr>
          <a:xfrm>
            <a:off x="0" y="520416"/>
            <a:ext cx="9144000" cy="100584"/>
            <a:chOff x="0" y="630936"/>
            <a:chExt cx="12192000" cy="100584"/>
          </a:xfrm>
        </p:grpSpPr>
        <p:sp>
          <p:nvSpPr>
            <p:cNvPr id="9" name="직사각형 8"/>
            <p:cNvSpPr/>
            <p:nvPr/>
          </p:nvSpPr>
          <p:spPr>
            <a:xfrm>
              <a:off x="0" y="630936"/>
              <a:ext cx="8904288" cy="100584"/>
            </a:xfrm>
            <a:prstGeom prst="rect">
              <a:avLst/>
            </a:prstGeom>
            <a:solidFill>
              <a:srgbClr val="00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8904288" y="630936"/>
              <a:ext cx="3287712" cy="100584"/>
            </a:xfrm>
            <a:prstGeom prst="rect">
              <a:avLst/>
            </a:prstGeom>
            <a:solidFill>
              <a:srgbClr val="FF31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53835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 userDrawn="1"/>
        </p:nvCxnSpPr>
        <p:spPr>
          <a:xfrm>
            <a:off x="108000" y="549000"/>
            <a:ext cx="8892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6137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5183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7179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3867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7421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8465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208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911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1589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3944-4E7F-414A-8A57-9BCE7D5111D4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09762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Objekt 43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4" name="think-cell Slide" r:id="rId4" imgW="0" imgH="0" progId="">
                  <p:embed/>
                </p:oleObj>
              </mc:Choice>
              <mc:Fallback>
                <p:oleObj name="think-cell Slide" r:id="rId4" imgW="0" imgH="0" progId="">
                  <p:embed/>
                  <p:pic>
                    <p:nvPicPr>
                      <p:cNvPr id="44" name="Objekt 43" hidden="1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6303685"/>
      </p:ext>
    </p:extLst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1A3944-4E7F-414A-8A57-9BCE7D5111D4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6E357-EA31-4996-858F-A92356574D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7892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2"/>
          <p:cNvSpPr txBox="1">
            <a:spLocks/>
          </p:cNvSpPr>
          <p:nvPr/>
        </p:nvSpPr>
        <p:spPr>
          <a:xfrm>
            <a:off x="192280" y="1593511"/>
            <a:ext cx="8622280" cy="1912833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lang="de-DE" sz="2400" b="1" kern="1200" baseline="0" dirty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endParaRPr lang="ko-KR" altLang="en-US" dirty="0">
              <a:latin typeface="+mj-ea"/>
              <a:ea typeface="+mj-ea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374" y="6443683"/>
            <a:ext cx="1277626" cy="202188"/>
          </a:xfrm>
          <a:prstGeom prst="rect">
            <a:avLst/>
          </a:prstGeom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635676"/>
              </p:ext>
            </p:extLst>
          </p:nvPr>
        </p:nvGraphicFramePr>
        <p:xfrm>
          <a:off x="0" y="1593511"/>
          <a:ext cx="9144001" cy="1670050"/>
        </p:xfrm>
        <a:graphic>
          <a:graphicData uri="http://schemas.openxmlformats.org/drawingml/2006/table">
            <a:tbl>
              <a:tblPr/>
              <a:tblGrid>
                <a:gridCol w="4038903">
                  <a:extLst>
                    <a:ext uri="{9D8B030D-6E8A-4147-A177-3AD203B41FA5}">
                      <a16:colId xmlns:a16="http://schemas.microsoft.com/office/drawing/2014/main" val="3516965254"/>
                    </a:ext>
                  </a:extLst>
                </a:gridCol>
                <a:gridCol w="490191">
                  <a:extLst>
                    <a:ext uri="{9D8B030D-6E8A-4147-A177-3AD203B41FA5}">
                      <a16:colId xmlns:a16="http://schemas.microsoft.com/office/drawing/2014/main" val="1217789108"/>
                    </a:ext>
                  </a:extLst>
                </a:gridCol>
                <a:gridCol w="576004">
                  <a:extLst>
                    <a:ext uri="{9D8B030D-6E8A-4147-A177-3AD203B41FA5}">
                      <a16:colId xmlns:a16="http://schemas.microsoft.com/office/drawing/2014/main" val="929835982"/>
                    </a:ext>
                  </a:extLst>
                </a:gridCol>
                <a:gridCol w="4038903">
                  <a:extLst>
                    <a:ext uri="{9D8B030D-6E8A-4147-A177-3AD203B41FA5}">
                      <a16:colId xmlns:a16="http://schemas.microsoft.com/office/drawing/2014/main" val="2982781841"/>
                    </a:ext>
                  </a:extLst>
                </a:gridCol>
              </a:tblGrid>
              <a:tr h="739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D1D2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D3D3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1411269"/>
                  </a:ext>
                </a:extLst>
              </a:tr>
              <a:tr h="1452118">
                <a:tc gridSpan="4">
                  <a:txBody>
                    <a:bodyPr/>
                    <a:lstStyle/>
                    <a:p>
                      <a:pPr algn="l"/>
                      <a:r>
                        <a:rPr lang="ko-KR" altLang="en-US" sz="2400" kern="120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                     뷰티 글로벌 진출 지원 사업</a:t>
                      </a:r>
                      <a:r>
                        <a:rPr lang="en-US" altLang="ko-KR" sz="2400" kern="120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2400" kern="120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  <a:cs typeface="+mn-cs"/>
                        </a:rPr>
                        <a:t>신청서</a:t>
                      </a:r>
                      <a:endParaRPr lang="en-US" altLang="ko-KR" sz="2000" kern="0" spc="-5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-5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                             [</a:t>
                      </a:r>
                      <a:r>
                        <a:rPr lang="ko-KR" altLang="en-US" sz="2000" kern="0" spc="-5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기업명</a:t>
                      </a:r>
                      <a:r>
                        <a:rPr lang="en-US" altLang="ko-KR" sz="2000" kern="0" spc="-5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:  </a:t>
                      </a:r>
                      <a:r>
                        <a:rPr lang="en-US" altLang="ko-KR" sz="2000" kern="0" spc="-5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oooo</a:t>
                      </a:r>
                      <a:r>
                        <a:rPr lang="en-US" altLang="ko-KR" sz="2000" kern="0" spc="-5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]</a:t>
                      </a:r>
                      <a:endParaRPr lang="ko-KR" altLang="en-US" sz="2000" kern="0" spc="-5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092449"/>
                  </a:ext>
                </a:extLst>
              </a:tr>
              <a:tr h="73914"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D1D2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7544559"/>
                  </a:ext>
                </a:extLst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1638722" y="3737972"/>
            <a:ext cx="588297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marR="63500" algn="just" fontAlgn="base">
              <a:lnSpc>
                <a:spcPct val="150000"/>
              </a:lnSpc>
            </a:pPr>
            <a:r>
              <a:rPr lang="en-US" altLang="ko-KR" sz="1400" b="1" kern="0" dirty="0">
                <a:solidFill>
                  <a:srgbClr val="FF0000"/>
                </a:solidFill>
                <a:latin typeface="+mn-ea"/>
              </a:rPr>
              <a:t>※ </a:t>
            </a:r>
            <a:r>
              <a:rPr lang="ko-KR" altLang="en-US" sz="1400" b="1" kern="0" dirty="0">
                <a:solidFill>
                  <a:srgbClr val="FF0000"/>
                </a:solidFill>
                <a:latin typeface="+mn-ea"/>
              </a:rPr>
              <a:t>대외적 공개 사항만 적었음을 동의합니다</a:t>
            </a:r>
            <a:r>
              <a:rPr lang="en-US" altLang="ko-KR" sz="1400" b="1" kern="0" dirty="0">
                <a:solidFill>
                  <a:srgbClr val="FF0000"/>
                </a:solidFill>
                <a:latin typeface="+mn-ea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274578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extBox 80"/>
          <p:cNvSpPr txBox="1"/>
          <p:nvPr/>
        </p:nvSpPr>
        <p:spPr>
          <a:xfrm>
            <a:off x="0" y="70185"/>
            <a:ext cx="46698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2024</a:t>
            </a:r>
            <a:r>
              <a:rPr lang="ko-KR" altLang="en-US" b="1" dirty="0" smtClean="0">
                <a:latin typeface="+mn-ea"/>
              </a:rPr>
              <a:t>년 </a:t>
            </a:r>
            <a:r>
              <a:rPr lang="ko-KR" altLang="en-US" b="1" dirty="0" err="1" smtClean="0">
                <a:latin typeface="+mn-ea"/>
              </a:rPr>
              <a:t>뷰티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>
                <a:latin typeface="+mn-ea"/>
              </a:rPr>
              <a:t>글로벌 진출 지원 사업 신청서</a:t>
            </a:r>
          </a:p>
        </p:txBody>
      </p:sp>
      <p:graphicFrame>
        <p:nvGraphicFramePr>
          <p:cNvPr id="83" name="표 8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083880"/>
              </p:ext>
            </p:extLst>
          </p:nvPr>
        </p:nvGraphicFramePr>
        <p:xfrm>
          <a:off x="252412" y="765179"/>
          <a:ext cx="8697649" cy="59758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6778">
                  <a:extLst>
                    <a:ext uri="{9D8B030D-6E8A-4147-A177-3AD203B41FA5}">
                      <a16:colId xmlns:a16="http://schemas.microsoft.com/office/drawing/2014/main" val="3981274623"/>
                    </a:ext>
                  </a:extLst>
                </a:gridCol>
                <a:gridCol w="556778">
                  <a:extLst>
                    <a:ext uri="{9D8B030D-6E8A-4147-A177-3AD203B41FA5}">
                      <a16:colId xmlns:a16="http://schemas.microsoft.com/office/drawing/2014/main" val="3948149617"/>
                    </a:ext>
                  </a:extLst>
                </a:gridCol>
                <a:gridCol w="369823">
                  <a:extLst>
                    <a:ext uri="{9D8B030D-6E8A-4147-A177-3AD203B41FA5}">
                      <a16:colId xmlns:a16="http://schemas.microsoft.com/office/drawing/2014/main" val="1840289539"/>
                    </a:ext>
                  </a:extLst>
                </a:gridCol>
                <a:gridCol w="474462">
                  <a:extLst>
                    <a:ext uri="{9D8B030D-6E8A-4147-A177-3AD203B41FA5}">
                      <a16:colId xmlns:a16="http://schemas.microsoft.com/office/drawing/2014/main" val="4215755051"/>
                    </a:ext>
                  </a:extLst>
                </a:gridCol>
                <a:gridCol w="556778">
                  <a:extLst>
                    <a:ext uri="{9D8B030D-6E8A-4147-A177-3AD203B41FA5}">
                      <a16:colId xmlns:a16="http://schemas.microsoft.com/office/drawing/2014/main" val="2648663959"/>
                    </a:ext>
                  </a:extLst>
                </a:gridCol>
                <a:gridCol w="1670333">
                  <a:extLst>
                    <a:ext uri="{9D8B030D-6E8A-4147-A177-3AD203B41FA5}">
                      <a16:colId xmlns:a16="http://schemas.microsoft.com/office/drawing/2014/main" val="3130692760"/>
                    </a:ext>
                  </a:extLst>
                </a:gridCol>
                <a:gridCol w="1113555">
                  <a:extLst>
                    <a:ext uri="{9D8B030D-6E8A-4147-A177-3AD203B41FA5}">
                      <a16:colId xmlns:a16="http://schemas.microsoft.com/office/drawing/2014/main" val="2690053253"/>
                    </a:ext>
                  </a:extLst>
                </a:gridCol>
                <a:gridCol w="170773">
                  <a:extLst>
                    <a:ext uri="{9D8B030D-6E8A-4147-A177-3AD203B41FA5}">
                      <a16:colId xmlns:a16="http://schemas.microsoft.com/office/drawing/2014/main" val="577738558"/>
                    </a:ext>
                  </a:extLst>
                </a:gridCol>
                <a:gridCol w="386004">
                  <a:extLst>
                    <a:ext uri="{9D8B030D-6E8A-4147-A177-3AD203B41FA5}">
                      <a16:colId xmlns:a16="http://schemas.microsoft.com/office/drawing/2014/main" val="2496275358"/>
                    </a:ext>
                  </a:extLst>
                </a:gridCol>
                <a:gridCol w="670627">
                  <a:extLst>
                    <a:ext uri="{9D8B030D-6E8A-4147-A177-3AD203B41FA5}">
                      <a16:colId xmlns:a16="http://schemas.microsoft.com/office/drawing/2014/main" val="2606636204"/>
                    </a:ext>
                  </a:extLst>
                </a:gridCol>
                <a:gridCol w="999707">
                  <a:extLst>
                    <a:ext uri="{9D8B030D-6E8A-4147-A177-3AD203B41FA5}">
                      <a16:colId xmlns:a16="http://schemas.microsoft.com/office/drawing/2014/main" val="2535876469"/>
                    </a:ext>
                  </a:extLst>
                </a:gridCol>
                <a:gridCol w="115400">
                  <a:extLst>
                    <a:ext uri="{9D8B030D-6E8A-4147-A177-3AD203B41FA5}">
                      <a16:colId xmlns:a16="http://schemas.microsoft.com/office/drawing/2014/main" val="2811990033"/>
                    </a:ext>
                  </a:extLst>
                </a:gridCol>
                <a:gridCol w="559500">
                  <a:extLst>
                    <a:ext uri="{9D8B030D-6E8A-4147-A177-3AD203B41FA5}">
                      <a16:colId xmlns:a16="http://schemas.microsoft.com/office/drawing/2014/main" val="4007632398"/>
                    </a:ext>
                  </a:extLst>
                </a:gridCol>
                <a:gridCol w="497131">
                  <a:extLst>
                    <a:ext uri="{9D8B030D-6E8A-4147-A177-3AD203B41FA5}">
                      <a16:colId xmlns:a16="http://schemas.microsoft.com/office/drawing/2014/main" val="3312280991"/>
                    </a:ext>
                  </a:extLst>
                </a:gridCol>
              </a:tblGrid>
              <a:tr h="263034">
                <a:tc gridSpan="14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solidFill>
                            <a:schemeClr val="bg1"/>
                          </a:solidFill>
                        </a:rPr>
                        <a:t>1.</a:t>
                      </a:r>
                      <a:r>
                        <a:rPr lang="ko-KR" altLang="en-US" sz="1000" b="1" dirty="0">
                          <a:solidFill>
                            <a:schemeClr val="bg1"/>
                          </a:solidFill>
                        </a:rPr>
                        <a:t>기업 개요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92075" indent="-92075" latinLnBrk="1">
                        <a:buFont typeface="Wingdings" panose="05000000000000000000" pitchFamily="2" charset="2"/>
                        <a:buChar char="§"/>
                      </a:pPr>
                      <a:endParaRPr lang="en-US" altLang="ko-KR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1603689"/>
                  </a:ext>
                </a:extLst>
              </a:tr>
              <a:tr h="263034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기업명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대표자명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/>
                        <a:t>생년월일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0000183"/>
                  </a:ext>
                </a:extLst>
              </a:tr>
              <a:tr h="263034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설립일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대표자 이메일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1094510"/>
                  </a:ext>
                </a:extLst>
              </a:tr>
              <a:tr h="263034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사업자등록번호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연락처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(</a:t>
                      </a:r>
                      <a:r>
                        <a:rPr lang="ko-KR" altLang="en-US" sz="1000" dirty="0"/>
                        <a:t>사무실</a:t>
                      </a:r>
                      <a:r>
                        <a:rPr lang="en-US" altLang="ko-KR" sz="1000" dirty="0"/>
                        <a:t>)  00-000-0000       /  (</a:t>
                      </a:r>
                      <a:r>
                        <a:rPr lang="ko-KR" altLang="en-US" sz="1000" dirty="0"/>
                        <a:t>휴대폰</a:t>
                      </a:r>
                      <a:r>
                        <a:rPr lang="en-US" altLang="ko-KR" sz="1000" dirty="0"/>
                        <a:t>) 000-0000-0000</a:t>
                      </a: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7129183"/>
                  </a:ext>
                </a:extLst>
              </a:tr>
              <a:tr h="263034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법인등록번호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/>
                        <a:t>임직원수</a:t>
                      </a:r>
                      <a:r>
                        <a:rPr lang="ko-KR" altLang="en-US" sz="1000" b="1" dirty="0"/>
                        <a:t> </a:t>
                      </a:r>
                      <a:r>
                        <a:rPr lang="en-US" altLang="ko-KR" sz="1000" b="1" dirty="0"/>
                        <a:t>(</a:t>
                      </a:r>
                      <a:r>
                        <a:rPr lang="ko-KR" altLang="en-US" sz="1000" b="1" dirty="0"/>
                        <a:t>명</a:t>
                      </a:r>
                      <a:r>
                        <a:rPr lang="en-US" altLang="ko-KR" sz="1000" b="1" dirty="0"/>
                        <a:t>)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00</a:t>
                      </a: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0317775"/>
                  </a:ext>
                </a:extLst>
              </a:tr>
              <a:tr h="263034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자본금 </a:t>
                      </a:r>
                      <a:r>
                        <a:rPr lang="en-US" altLang="ko-KR" sz="1000" b="1" dirty="0"/>
                        <a:t>(</a:t>
                      </a:r>
                      <a:r>
                        <a:rPr lang="ko-KR" altLang="en-US" sz="1000" b="1" dirty="0"/>
                        <a:t>백만원</a:t>
                      </a:r>
                      <a:r>
                        <a:rPr lang="en-US" altLang="ko-KR" sz="1000" b="1" dirty="0"/>
                        <a:t>)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/>
                        <a:t>        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매출액</a:t>
                      </a:r>
                      <a:r>
                        <a:rPr lang="en-US" altLang="ko-KR" sz="1000" b="1" dirty="0"/>
                        <a:t>(</a:t>
                      </a:r>
                      <a:r>
                        <a:rPr lang="ko-KR" altLang="en-US" sz="1000" b="1" dirty="0"/>
                        <a:t>백만원</a:t>
                      </a:r>
                      <a:r>
                        <a:rPr lang="en-US" altLang="ko-KR" sz="1000" b="1" dirty="0"/>
                        <a:t>)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/>
                        <a:t>‘22</a:t>
                      </a:r>
                      <a:r>
                        <a:rPr lang="ko-KR" altLang="en-US" sz="900" dirty="0"/>
                        <a:t>년</a:t>
                      </a:r>
                      <a:r>
                        <a:rPr lang="en-US" altLang="ko-KR" sz="900" dirty="0"/>
                        <a:t>:       </a:t>
                      </a:r>
                      <a:r>
                        <a:rPr lang="ko-KR" altLang="en-US" sz="900" dirty="0"/>
                        <a:t>백만원   </a:t>
                      </a:r>
                      <a:r>
                        <a:rPr lang="en-US" altLang="ko-KR" sz="900" dirty="0"/>
                        <a:t>/  ‘21</a:t>
                      </a:r>
                      <a:r>
                        <a:rPr lang="ko-KR" altLang="en-US" sz="900" dirty="0"/>
                        <a:t>년</a:t>
                      </a:r>
                      <a:r>
                        <a:rPr lang="en-US" altLang="ko-KR" sz="900" dirty="0"/>
                        <a:t>:        </a:t>
                      </a:r>
                      <a:r>
                        <a:rPr lang="ko-KR" altLang="en-US" sz="900" dirty="0"/>
                        <a:t>백만원  </a:t>
                      </a:r>
                      <a:r>
                        <a:rPr lang="en-US" altLang="ko-KR" sz="900" dirty="0"/>
                        <a:t>/    ‘20</a:t>
                      </a:r>
                      <a:r>
                        <a:rPr lang="ko-KR" altLang="en-US" sz="900" dirty="0"/>
                        <a:t>년</a:t>
                      </a:r>
                      <a:r>
                        <a:rPr lang="en-US" altLang="ko-KR" sz="900" dirty="0"/>
                        <a:t>:      </a:t>
                      </a:r>
                      <a:r>
                        <a:rPr lang="ko-KR" altLang="en-US" sz="900" dirty="0"/>
                        <a:t>백만원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371246"/>
                  </a:ext>
                </a:extLst>
              </a:tr>
              <a:tr h="263034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주주 구성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창업 형태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체크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□ </a:t>
                      </a:r>
                      <a:r>
                        <a:rPr lang="ko-KR" altLang="en-US" sz="1000" dirty="0"/>
                        <a:t>법인</a:t>
                      </a:r>
                      <a:r>
                        <a:rPr lang="en-US" altLang="ko-KR" sz="1000" dirty="0"/>
                        <a:t>   </a:t>
                      </a:r>
                      <a:r>
                        <a:rPr lang="en-US" altLang="ko-KR" sz="1000" baseline="0" dirty="0"/>
                        <a:t>                     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□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/>
                        <a:t>개인</a:t>
                      </a:r>
                      <a:r>
                        <a:rPr lang="en-US" altLang="ko-KR" sz="1000" baseline="0" dirty="0"/>
                        <a:t>                         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□</a:t>
                      </a:r>
                      <a:r>
                        <a:rPr lang="en-US" altLang="ko-KR" sz="1000" baseline="0" dirty="0"/>
                        <a:t>  </a:t>
                      </a:r>
                      <a:r>
                        <a:rPr lang="ko-KR" altLang="en-US" sz="1000" baseline="0" dirty="0"/>
                        <a:t>예비</a:t>
                      </a: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7547126"/>
                  </a:ext>
                </a:extLst>
              </a:tr>
              <a:tr h="415772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/>
                        <a:t>창업팀 지분율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0">
                        <a:lnSpc>
                          <a:spcPct val="100000"/>
                        </a:lnSpc>
                      </a:pPr>
                      <a:r>
                        <a:rPr lang="ko-KR" altLang="en-US" sz="1000"/>
                        <a:t>경영진을 포함 </a:t>
                      </a:r>
                      <a:r>
                        <a:rPr lang="en-US" altLang="ko-KR" sz="1000"/>
                        <a:t>4</a:t>
                      </a:r>
                      <a:r>
                        <a:rPr lang="ko-KR" altLang="en-US" sz="1000"/>
                        <a:t>대 보험을 받는 직원들의 지분</a:t>
                      </a: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0">
                        <a:lnSpc>
                          <a:spcPct val="100000"/>
                        </a:lnSpc>
                      </a:pP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투자유치</a:t>
                      </a:r>
                      <a:r>
                        <a:rPr lang="ko-KR" altLang="en-US" sz="1000" b="1" dirty="0"/>
                        <a:t> 내역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latinLnBrk="0">
                        <a:lnSpc>
                          <a:spcPct val="100000"/>
                        </a:lnSpc>
                      </a:pP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1524630"/>
                  </a:ext>
                </a:extLst>
              </a:tr>
              <a:tr h="263034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주 생산품</a:t>
                      </a:r>
                      <a:r>
                        <a:rPr lang="en-US" altLang="ko-KR" sz="1000" b="1" dirty="0"/>
                        <a:t>(</a:t>
                      </a:r>
                      <a:r>
                        <a:rPr lang="ko-KR" altLang="en-US" sz="1000" b="1" dirty="0"/>
                        <a:t>기술</a:t>
                      </a:r>
                      <a:r>
                        <a:rPr lang="en-US" altLang="ko-KR" sz="1000" b="1" dirty="0"/>
                        <a:t>, </a:t>
                      </a:r>
                      <a:r>
                        <a:rPr lang="ko-KR" altLang="en-US" sz="1000" b="1" dirty="0"/>
                        <a:t>서비스</a:t>
                      </a:r>
                      <a:r>
                        <a:rPr lang="en-US" altLang="ko-KR" sz="1000" b="1" dirty="0"/>
                        <a:t>)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 gridSpan="11">
                  <a:txBody>
                    <a:bodyPr/>
                    <a:lstStyle/>
                    <a:p>
                      <a:pPr latinLnBrk="0">
                        <a:lnSpc>
                          <a:spcPct val="100000"/>
                        </a:lnSpc>
                      </a:pP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729459"/>
                  </a:ext>
                </a:extLst>
              </a:tr>
              <a:tr h="562394"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주소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 gridSpan="11">
                  <a:txBody>
                    <a:bodyPr/>
                    <a:lstStyle/>
                    <a:p>
                      <a:pPr latinLnBrk="0">
                        <a:lnSpc>
                          <a:spcPct val="150000"/>
                        </a:lnSpc>
                      </a:pPr>
                      <a:r>
                        <a:rPr lang="ko-KR" altLang="en-US" sz="1000" dirty="0"/>
                        <a:t>본사</a:t>
                      </a:r>
                      <a:r>
                        <a:rPr lang="en-US" altLang="ko-KR" sz="1000" dirty="0"/>
                        <a:t>: </a:t>
                      </a:r>
                    </a:p>
                    <a:p>
                      <a:pPr latinLnBrk="0">
                        <a:lnSpc>
                          <a:spcPct val="150000"/>
                        </a:lnSpc>
                      </a:pPr>
                      <a:r>
                        <a:rPr lang="ko-KR" altLang="en-US" sz="1000" dirty="0"/>
                        <a:t>연구소</a:t>
                      </a:r>
                      <a:r>
                        <a:rPr lang="en-US" altLang="ko-KR" sz="1000" dirty="0"/>
                        <a:t>/</a:t>
                      </a:r>
                      <a:r>
                        <a:rPr lang="ko-KR" altLang="en-US" sz="1000" dirty="0"/>
                        <a:t>공장</a:t>
                      </a:r>
                      <a:r>
                        <a:rPr lang="en-US" altLang="ko-KR" sz="1000" dirty="0"/>
                        <a:t>/</a:t>
                      </a:r>
                      <a:r>
                        <a:rPr lang="ko-KR" altLang="en-US" sz="1000" dirty="0"/>
                        <a:t>지사</a:t>
                      </a:r>
                      <a:r>
                        <a:rPr lang="en-US" altLang="ko-KR" sz="1000" dirty="0"/>
                        <a:t>: </a:t>
                      </a:r>
                      <a:endParaRPr lang="ko-KR" altLang="en-US" sz="1000" dirty="0"/>
                    </a:p>
                  </a:txBody>
                  <a:tcPr marL="90000" marR="90000" marT="180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2790111"/>
                  </a:ext>
                </a:extLst>
              </a:tr>
              <a:tr h="263034">
                <a:tc gridSpan="14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solidFill>
                            <a:schemeClr val="bg1"/>
                          </a:solidFill>
                        </a:rPr>
                        <a:t>2. </a:t>
                      </a:r>
                      <a:r>
                        <a:rPr lang="ko-KR" altLang="en-US" sz="1000" b="1" dirty="0">
                          <a:solidFill>
                            <a:schemeClr val="bg1"/>
                          </a:solidFill>
                        </a:rPr>
                        <a:t>핵심 인력 프로파일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0170360"/>
                  </a:ext>
                </a:extLst>
              </a:tr>
              <a:tr h="263034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성명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주요 경력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성명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주요 경력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3721116"/>
                  </a:ext>
                </a:extLst>
              </a:tr>
              <a:tr h="263034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9296031"/>
                  </a:ext>
                </a:extLst>
              </a:tr>
              <a:tr h="263034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37354"/>
                  </a:ext>
                </a:extLst>
              </a:tr>
              <a:tr h="263034">
                <a:tc gridSpan="11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solidFill>
                            <a:schemeClr val="bg1"/>
                          </a:solidFill>
                        </a:rPr>
                        <a:t>3. </a:t>
                      </a:r>
                      <a:r>
                        <a:rPr lang="ko-KR" altLang="en-US" sz="1000" b="1" dirty="0">
                          <a:solidFill>
                            <a:schemeClr val="bg1"/>
                          </a:solidFill>
                        </a:rPr>
                        <a:t>보유 지식재산권 </a:t>
                      </a:r>
                      <a:r>
                        <a:rPr lang="en-US" altLang="ko-KR" sz="1000" b="1" dirty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chemeClr val="bg1"/>
                          </a:solidFill>
                        </a:rPr>
                        <a:t>필요시 별지 첨부</a:t>
                      </a:r>
                      <a:r>
                        <a:rPr lang="en-US" altLang="ko-KR" sz="1000" b="1" dirty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052795"/>
                  </a:ext>
                </a:extLst>
              </a:tr>
              <a:tr h="263034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/>
                        <a:t>No.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구분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명칭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국가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 err="1"/>
                        <a:t>출원번호</a:t>
                      </a:r>
                      <a:r>
                        <a:rPr lang="en-US" altLang="ko-KR" sz="1000" b="1" dirty="0"/>
                        <a:t>(</a:t>
                      </a:r>
                      <a:r>
                        <a:rPr lang="ko-KR" altLang="en-US" sz="1000" b="1" dirty="0"/>
                        <a:t>출원일</a:t>
                      </a:r>
                      <a:r>
                        <a:rPr lang="en-US" altLang="ko-KR" sz="1000" b="1" dirty="0"/>
                        <a:t>)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등록번호</a:t>
                      </a:r>
                      <a:r>
                        <a:rPr lang="en-US" altLang="ko-KR" sz="1000" b="1" dirty="0"/>
                        <a:t>(</a:t>
                      </a:r>
                      <a:r>
                        <a:rPr lang="ko-KR" altLang="en-US" sz="1000" b="1" dirty="0"/>
                        <a:t>등록일</a:t>
                      </a:r>
                      <a:r>
                        <a:rPr lang="en-US" altLang="ko-KR" sz="1000" b="1" dirty="0"/>
                        <a:t>)</a:t>
                      </a:r>
                      <a:endParaRPr lang="ko-KR" altLang="en-US" sz="1000" b="1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비고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5892681"/>
                  </a:ext>
                </a:extLst>
              </a:tr>
              <a:tr h="263034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3078827"/>
                  </a:ext>
                </a:extLst>
              </a:tr>
              <a:tr h="263034"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6738352"/>
                  </a:ext>
                </a:extLst>
              </a:tr>
              <a:tr h="263034">
                <a:tc gridSpan="14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>
                          <a:solidFill>
                            <a:schemeClr val="bg1"/>
                          </a:solidFill>
                        </a:rPr>
                        <a:t>4. </a:t>
                      </a:r>
                      <a:r>
                        <a:rPr lang="ko-KR" altLang="en-US" sz="1000" b="1" dirty="0">
                          <a:solidFill>
                            <a:schemeClr val="bg1"/>
                          </a:solidFill>
                        </a:rPr>
                        <a:t>지금까지 혁신센터와의 지원 경과 또는 정부과제 수행 경과</a:t>
                      </a:r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7067492"/>
                  </a:ext>
                </a:extLst>
              </a:tr>
              <a:tr h="263034">
                <a:tc gridSpan="14"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3742282"/>
                  </a:ext>
                </a:extLst>
              </a:tr>
              <a:tr h="263034">
                <a:tc gridSpan="14"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ko-KR" altLang="en-US" sz="1000" b="0" dirty="0"/>
                    </a:p>
                  </a:txBody>
                  <a:tcPr marL="90000" marR="90000" marT="46800" marB="46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07632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2357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70185"/>
            <a:ext cx="2316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+mn-ea"/>
              </a:rPr>
              <a:t>Product Leadership</a:t>
            </a:r>
            <a:endParaRPr lang="ko-KR" altLang="en-US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00526" y="189000"/>
            <a:ext cx="10775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>
                <a:latin typeface="+mn-ea"/>
              </a:rPr>
              <a:t>① 차별성</a:t>
            </a:r>
          </a:p>
        </p:txBody>
      </p:sp>
      <p:sp>
        <p:nvSpPr>
          <p:cNvPr id="2" name="직사각형 1"/>
          <p:cNvSpPr/>
          <p:nvPr/>
        </p:nvSpPr>
        <p:spPr>
          <a:xfrm rot="21033486">
            <a:off x="828000" y="2718036"/>
            <a:ext cx="7488000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현재 보유중인 상품 또는 서비스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솔루션에 대하여 작성 바랍니다 </a:t>
            </a:r>
            <a:r>
              <a:rPr lang="en-US" altLang="ko-KR" b="1">
                <a:latin typeface="+mn-ea"/>
              </a:rPr>
              <a:t>(</a:t>
            </a:r>
            <a:r>
              <a:rPr lang="ko-KR" altLang="en-US" b="1">
                <a:latin typeface="+mn-ea"/>
              </a:rPr>
              <a:t>차별점 중심</a:t>
            </a:r>
            <a:r>
              <a:rPr lang="en-US" altLang="ko-KR" b="1">
                <a:latin typeface="+mn-ea"/>
              </a:rPr>
              <a:t>)</a:t>
            </a:r>
          </a:p>
          <a:p>
            <a:pPr marL="182563" indent="-182563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기존의 상품 또는 서비스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솔루션 대비 새로운 점에 대하여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20147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70185"/>
            <a:ext cx="2316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+mn-ea"/>
              </a:rPr>
              <a:t>Product Leadership</a:t>
            </a:r>
            <a:endParaRPr lang="ko-KR" altLang="en-US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00526" y="189000"/>
            <a:ext cx="10775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>
                <a:latin typeface="+mn-ea"/>
              </a:rPr>
              <a:t>② </a:t>
            </a:r>
            <a:r>
              <a:rPr lang="ko-KR" altLang="en-US" sz="1600" b="1" dirty="0" err="1">
                <a:latin typeface="+mn-ea"/>
              </a:rPr>
              <a:t>혁신성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0577129">
            <a:off x="972000" y="2551837"/>
            <a:ext cx="720000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어떤 문제를 해결하기 위하여 상품 또는 서비스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솔루션을 만들었는지 작성 바랍니다</a:t>
            </a:r>
            <a:endParaRPr lang="en-US" altLang="ko-KR" b="1">
              <a:latin typeface="+mn-ea"/>
            </a:endParaRPr>
          </a:p>
          <a:p>
            <a:pPr marL="171450" indent="-171450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문제 해결을 위하여 적용된 해결 방안에 대하여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935569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70185"/>
            <a:ext cx="1433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+mn-ea"/>
              </a:rPr>
              <a:t>Technology</a:t>
            </a:r>
            <a:endParaRPr lang="ko-KR" altLang="en-US" b="1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00526" y="189000"/>
            <a:ext cx="10775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>
                <a:latin typeface="+mn-ea"/>
              </a:rPr>
              <a:t>① </a:t>
            </a:r>
            <a:r>
              <a:rPr lang="ko-KR" altLang="en-US" sz="1600" b="1" dirty="0" err="1">
                <a:latin typeface="+mn-ea"/>
              </a:rPr>
              <a:t>기술성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0876575">
            <a:off x="1044000" y="2718036"/>
            <a:ext cx="70560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기업이 보유하고 있는 핵심 기술에 대하여 작성 바랍니다</a:t>
            </a:r>
            <a:endParaRPr lang="en-US" altLang="ko-KR" b="1">
              <a:latin typeface="+mn-ea"/>
            </a:endParaRPr>
          </a:p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경쟁사 대비 기업이 보유한 기술의 강점에 대하여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502241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00526" y="189000"/>
            <a:ext cx="10775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>
                <a:latin typeface="+mn-ea"/>
              </a:rPr>
              <a:t>② 완성도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70185"/>
            <a:ext cx="1433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+mn-ea"/>
              </a:rPr>
              <a:t>Technology</a:t>
            </a:r>
            <a:endParaRPr lang="ko-KR" altLang="en-US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0805166">
            <a:off x="1044000" y="3216634"/>
            <a:ext cx="7056000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 dirty="0">
                <a:latin typeface="+mn-ea"/>
              </a:rPr>
              <a:t>현재 기술의 완성도 수준에 대하여 작성 바랍니다 </a:t>
            </a:r>
          </a:p>
        </p:txBody>
      </p:sp>
    </p:spTree>
    <p:extLst>
      <p:ext uri="{BB962C8B-B14F-4D97-AF65-F5344CB8AC3E}">
        <p14:creationId xmlns:p14="http://schemas.microsoft.com/office/powerpoint/2010/main" val="5074058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30334" y="189000"/>
            <a:ext cx="2247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>
                <a:latin typeface="+mn-ea"/>
              </a:rPr>
              <a:t>③ </a:t>
            </a:r>
            <a:r>
              <a:rPr lang="ko-KR" altLang="en-US" sz="1600" b="1" dirty="0" err="1">
                <a:latin typeface="+mn-ea"/>
              </a:rPr>
              <a:t>특허성</a:t>
            </a:r>
            <a:r>
              <a:rPr lang="ko-KR" altLang="en-US" sz="1600" b="1" dirty="0">
                <a:latin typeface="+mn-ea"/>
              </a:rPr>
              <a:t> 및 인증현황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70185"/>
            <a:ext cx="1433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+mn-ea"/>
              </a:rPr>
              <a:t>Technology</a:t>
            </a:r>
            <a:endParaRPr lang="ko-KR" altLang="en-US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0686024">
            <a:off x="1188000" y="2884235"/>
            <a:ext cx="676800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 dirty="0">
                <a:latin typeface="+mn-ea"/>
              </a:rPr>
              <a:t>현재 기업이 보유하고 있는 특허 현황 또는 특허 이슈에 대하여 작성 바랍니다</a:t>
            </a:r>
            <a:endParaRPr lang="en-US" altLang="ko-KR" b="1" dirty="0">
              <a:latin typeface="+mn-ea"/>
            </a:endParaRPr>
          </a:p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 dirty="0">
                <a:latin typeface="+mn-ea"/>
              </a:rPr>
              <a:t>보유 인증</a:t>
            </a:r>
            <a:r>
              <a:rPr lang="en-US" altLang="ko-KR" b="1" dirty="0">
                <a:latin typeface="+mn-ea"/>
              </a:rPr>
              <a:t>(</a:t>
            </a:r>
            <a:r>
              <a:rPr lang="en-US" altLang="ko-KR" b="1" dirty="0" smtClean="0">
                <a:latin typeface="+mn-ea"/>
              </a:rPr>
              <a:t>CPNP </a:t>
            </a:r>
            <a:r>
              <a:rPr lang="ko-KR" altLang="en-US" b="1" dirty="0">
                <a:latin typeface="+mn-ea"/>
              </a:rPr>
              <a:t>등</a:t>
            </a:r>
            <a:r>
              <a:rPr lang="en-US" altLang="ko-KR" b="1" dirty="0">
                <a:latin typeface="+mn-ea"/>
              </a:rPr>
              <a:t>)</a:t>
            </a:r>
            <a:r>
              <a:rPr lang="ko-KR" altLang="en-US" b="1" dirty="0">
                <a:latin typeface="+mn-ea"/>
              </a:rPr>
              <a:t>에 대해 작성 바랍니다</a:t>
            </a:r>
          </a:p>
        </p:txBody>
      </p:sp>
    </p:spTree>
    <p:extLst>
      <p:ext uri="{BB962C8B-B14F-4D97-AF65-F5344CB8AC3E}">
        <p14:creationId xmlns:p14="http://schemas.microsoft.com/office/powerpoint/2010/main" val="28346312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05573" y="189000"/>
            <a:ext cx="13724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b="1" dirty="0">
                <a:latin typeface="+mn-ea"/>
              </a:rPr>
              <a:t>① 경력</a:t>
            </a:r>
            <a:r>
              <a:rPr lang="en-US" altLang="ko-KR" sz="1600" b="1" dirty="0">
                <a:latin typeface="+mn-ea"/>
              </a:rPr>
              <a:t>/</a:t>
            </a:r>
            <a:r>
              <a:rPr lang="ko-KR" altLang="en-US" sz="1600" b="1" dirty="0">
                <a:latin typeface="+mn-ea"/>
              </a:rPr>
              <a:t>관계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70185"/>
            <a:ext cx="16021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+mn-ea"/>
              </a:rPr>
              <a:t>Organization</a:t>
            </a:r>
            <a:endParaRPr lang="ko-KR" altLang="en-US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21153824">
            <a:off x="1116000" y="2884236"/>
            <a:ext cx="69120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</a:rPr>
              <a:t>창업자와 조직 구성원의 경력</a:t>
            </a:r>
            <a:r>
              <a:rPr lang="en-US" altLang="ko-KR" b="1">
                <a:latin typeface="+mn-ea"/>
              </a:rPr>
              <a:t>/</a:t>
            </a:r>
            <a:r>
              <a:rPr lang="ko-KR" altLang="en-US" b="1">
                <a:latin typeface="+mn-ea"/>
              </a:rPr>
              <a:t>경험과 알고 지낸 기간</a:t>
            </a:r>
            <a:r>
              <a:rPr lang="en-US" altLang="ko-KR" b="1">
                <a:latin typeface="+mn-ea"/>
              </a:rPr>
              <a:t>, </a:t>
            </a:r>
            <a:r>
              <a:rPr lang="ko-KR" altLang="en-US" b="1">
                <a:latin typeface="+mn-ea"/>
              </a:rPr>
              <a:t>관계 에 대하여 작성 바랍니다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321112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50000"/>
          </a:schemeClr>
        </a:solidFill>
        <a:ln w="6350">
          <a:solidFill>
            <a:schemeClr val="bg1">
              <a:lumMod val="50000"/>
            </a:schemeClr>
          </a:solidFill>
        </a:ln>
      </a:spPr>
      <a:bodyPr rtlCol="0" anchor="ctr"/>
      <a:lstStyle>
        <a:defPPr algn="ctr">
          <a:defRPr sz="1200" dirty="0" smtClean="0">
            <a:solidFill>
              <a:schemeClr val="bg1"/>
            </a:solidFill>
            <a:latin typeface="+mn-ea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3985</TotalTime>
  <Words>298</Words>
  <Application>Microsoft Office PowerPoint</Application>
  <PresentationFormat>화면 슬라이드 쇼(4:3)</PresentationFormat>
  <Paragraphs>66</Paragraphs>
  <Slides>8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7" baseType="lpstr">
      <vt:lpstr>HY헤드라인M</vt:lpstr>
      <vt:lpstr>맑은 고딕</vt:lpstr>
      <vt:lpstr>함초롬바탕</vt:lpstr>
      <vt:lpstr>Arial</vt:lpstr>
      <vt:lpstr>Calibri</vt:lpstr>
      <vt:lpstr>Calibri Light</vt:lpstr>
      <vt:lpstr>Wingdings</vt:lpstr>
      <vt:lpstr>Office 테마</vt:lpstr>
      <vt:lpstr>think-cell Slide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LG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교육용 18</dc:creator>
  <cp:lastModifiedBy>user</cp:lastModifiedBy>
  <cp:revision>169</cp:revision>
  <cp:lastPrinted>2018-06-05T04:09:40Z</cp:lastPrinted>
  <dcterms:created xsi:type="dcterms:W3CDTF">2018-05-28T02:53:19Z</dcterms:created>
  <dcterms:modified xsi:type="dcterms:W3CDTF">2024-08-14T09:48:05Z</dcterms:modified>
</cp:coreProperties>
</file>