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94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84" y="7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5F2091-A79D-691E-F201-43F479E89E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A36666C-2F68-F940-FEE2-188A698D82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4F2FB4E-B14F-D70C-CACF-832A4A9C8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F90AF-FFB4-469D-8616-0A089A78F1E1}" type="datetimeFigureOut">
              <a:rPr lang="ko-KR" altLang="en-US" smtClean="0"/>
              <a:t>2025-08-01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D5B3DF0-0D99-24D7-2C2C-A17BB4682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AE39FF8-FC12-5EF2-AA30-2BC18D3EF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482F4-8645-4179-87AE-A55B321F7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79869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36B1D6-65AB-79AB-C38C-08E9031FB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C9333E2-D970-7A35-CC46-3B729D5D7D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30EA59A-53C1-8EBD-93EE-C1A99269F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F90AF-FFB4-469D-8616-0A089A78F1E1}" type="datetimeFigureOut">
              <a:rPr lang="ko-KR" altLang="en-US" smtClean="0"/>
              <a:t>2025-08-01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64CD09A-9F28-849D-A6F9-BDB909468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9F93D0E-C859-1929-E89E-DC12F29E6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482F4-8645-4179-87AE-A55B321F7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2206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A318C21-C1AE-9B78-5999-223CAA56A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CA39914-47B4-1AF0-32FD-F3E2B284D4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7E770D3-3EF4-2B49-857F-0F5141B8D5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F90AF-FFB4-469D-8616-0A089A78F1E1}" type="datetimeFigureOut">
              <a:rPr lang="ko-KR" altLang="en-US" smtClean="0"/>
              <a:t>2025-08-01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ED7E46D-AD02-2352-DF55-7D10B7669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2B4F7CD-B2CA-F56C-E79A-8D72398CC5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482F4-8645-4179-87AE-A55B321F7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482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D8B9F2F-C862-06F2-7764-2D52FC30A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B261068-B65D-DF7D-B6C4-75CFB1AA46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0C65CD1-1EF3-23BD-6ABE-3E2D669714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5165666-9EDC-F595-490D-4017E08EB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F90AF-FFB4-469D-8616-0A089A78F1E1}" type="datetimeFigureOut">
              <a:rPr lang="ko-KR" altLang="en-US" smtClean="0"/>
              <a:t>2025-08-01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5601401-5B8C-9583-82EC-59E1AD049A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7536ED9-D8A2-B2E0-FED2-809CDDBF2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482F4-8645-4179-87AE-A55B321F7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0356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2E45494-212B-3979-7DAB-21B135DFD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123F718-930D-130B-B089-F6EB63FD28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7C021EF-BF36-D73C-6F49-A47CA219DB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DF184CA-249B-11F3-FFC4-03A8F1282E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80F5D1C-2BEE-8F4C-EF98-3FC63D9255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B93C5C9-9654-59D8-7621-47E1C6897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F90AF-FFB4-469D-8616-0A089A78F1E1}" type="datetimeFigureOut">
              <a:rPr lang="ko-KR" altLang="en-US" smtClean="0"/>
              <a:t>2025-08-01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89CBA77-B70C-3B47-9F90-25C3EF9E6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3EE0E9D7-E6AB-FE70-289C-F64411070F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482F4-8645-4179-87AE-A55B321F7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9829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D674530-3B3C-B851-607F-01F3795DF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1B1DA90-3745-104C-0A17-62A0A578EB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F90AF-FFB4-469D-8616-0A089A78F1E1}" type="datetimeFigureOut">
              <a:rPr lang="ko-KR" altLang="en-US" smtClean="0"/>
              <a:t>2025-08-01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9C9918D-F07B-431D-6B4C-4351B95E90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34F86EA-E52C-C1DD-F9A5-007EFA093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482F4-8645-4179-87AE-A55B321F7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0033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A4F6E53-A38B-77D0-8535-902B2DD3A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F90AF-FFB4-469D-8616-0A089A78F1E1}" type="datetimeFigureOut">
              <a:rPr lang="ko-KR" altLang="en-US" smtClean="0"/>
              <a:t>2025-08-01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18F463A-8D36-6D03-5ED7-7C9399F01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D6B7E59-C410-C6D0-F15F-AB9C960E0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482F4-8645-4179-87AE-A55B321F70C1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CCA7488E-8C1D-AE0D-F102-FD37FEEF7D78}"/>
              </a:ext>
            </a:extLst>
          </p:cNvPr>
          <p:cNvSpPr/>
          <p:nvPr userDrawn="1"/>
        </p:nvSpPr>
        <p:spPr>
          <a:xfrm>
            <a:off x="11130990" y="0"/>
            <a:ext cx="1069556" cy="68580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E5AB207F-1B83-930F-B691-C64F14925929}"/>
              </a:ext>
            </a:extLst>
          </p:cNvPr>
          <p:cNvGrpSpPr/>
          <p:nvPr userDrawn="1"/>
        </p:nvGrpSpPr>
        <p:grpSpPr>
          <a:xfrm>
            <a:off x="11055576" y="5929461"/>
            <a:ext cx="1069556" cy="771214"/>
            <a:chOff x="3465151" y="88330"/>
            <a:chExt cx="4978182" cy="923287"/>
          </a:xfrm>
          <a:noFill/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CB17EEB-B406-42E6-271A-CF69A450304F}"/>
                </a:ext>
              </a:extLst>
            </p:cNvPr>
            <p:cNvSpPr txBox="1"/>
            <p:nvPr/>
          </p:nvSpPr>
          <p:spPr>
            <a:xfrm>
              <a:off x="6374035" y="88330"/>
              <a:ext cx="2069298" cy="92116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ko-KR" sz="4400" b="1" dirty="0">
                  <a:solidFill>
                    <a:schemeClr val="bg1"/>
                  </a:solidFill>
                  <a:latin typeface="+mn-ea"/>
                </a:rPr>
                <a:t>G</a:t>
              </a:r>
              <a:endParaRPr lang="ko-KR" altLang="en-US" sz="4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EE691A04-DDAD-45A6-5DEA-9F5B3F02F2F6}"/>
                </a:ext>
              </a:extLst>
            </p:cNvPr>
            <p:cNvSpPr txBox="1"/>
            <p:nvPr/>
          </p:nvSpPr>
          <p:spPr>
            <a:xfrm>
              <a:off x="4919593" y="88330"/>
              <a:ext cx="2069298" cy="92116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ko-KR" sz="4400" b="1" dirty="0">
                  <a:solidFill>
                    <a:schemeClr val="bg1"/>
                  </a:solidFill>
                  <a:latin typeface="+mn-ea"/>
                </a:rPr>
                <a:t>S</a:t>
              </a:r>
              <a:endParaRPr lang="ko-KR" altLang="en-US" sz="4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76FE117-9FDB-343D-D1D5-326C319A6F43}"/>
                </a:ext>
              </a:extLst>
            </p:cNvPr>
            <p:cNvSpPr txBox="1"/>
            <p:nvPr/>
          </p:nvSpPr>
          <p:spPr>
            <a:xfrm>
              <a:off x="3465151" y="90453"/>
              <a:ext cx="2069293" cy="92116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ko-KR" sz="4400" b="1" dirty="0">
                  <a:solidFill>
                    <a:schemeClr val="bg1"/>
                  </a:solidFill>
                  <a:latin typeface="+mn-ea"/>
                </a:rPr>
                <a:t>E</a:t>
              </a:r>
              <a:endParaRPr lang="ko-KR" altLang="en-US" sz="4400" b="1" dirty="0">
                <a:solidFill>
                  <a:schemeClr val="bg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849228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53598-F540-F499-8F88-0AAC32FE8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2CB78F4-AC87-A009-CDFE-3540542B89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BFFBE01-2FDC-F888-17C5-F0B7FABAE8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202DB8D-83E7-676F-7299-456609849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F90AF-FFB4-469D-8616-0A089A78F1E1}" type="datetimeFigureOut">
              <a:rPr lang="ko-KR" altLang="en-US" smtClean="0"/>
              <a:t>2025-08-01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28353D4-E685-65D6-2AB7-8FF207CBC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726FDC6-C6D6-EB40-7EEC-E0D7E0EE7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482F4-8645-4179-87AE-A55B321F7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2134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42C5A8A-D6A4-9B0E-CB7B-A2F17F52E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B4F2201-C5A5-4E80-503E-C7EC775893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B6331DC-34D2-20F2-B778-56FC69572F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4008F80-5ED7-3A8E-C1BF-600BF075B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F90AF-FFB4-469D-8616-0A089A78F1E1}" type="datetimeFigureOut">
              <a:rPr lang="ko-KR" altLang="en-US" smtClean="0"/>
              <a:t>2025-08-01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6F9ACDF-843E-38D1-76A3-AA5918323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38A6F35-B756-096F-7928-460BD8315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482F4-8645-4179-87AE-A55B321F7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6551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479549-3180-6D9B-6BE9-F067059CE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891A1CA-A266-8F00-D247-BEE41F135A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FB43315-BA6B-A64C-0C99-0B0CE2A68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F90AF-FFB4-469D-8616-0A089A78F1E1}" type="datetimeFigureOut">
              <a:rPr lang="ko-KR" altLang="en-US" smtClean="0"/>
              <a:t>2025-08-01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92484CC-7460-BF05-F633-F91C2876B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F2A6F1B-7C7F-519F-D2DC-2B88A8DF3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482F4-8645-4179-87AE-A55B321F7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5462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E696E39-1F29-31A3-DAC1-DF7DC03BAA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A19AEE5-4D69-4BA9-7B15-D599CEBAA7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605EC26-8461-3419-B6C5-0783C68DC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F90AF-FFB4-469D-8616-0A089A78F1E1}" type="datetimeFigureOut">
              <a:rPr lang="ko-KR" altLang="en-US" smtClean="0"/>
              <a:t>2025-08-01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8B4DEA9-D72F-B77C-AD7C-844005341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19A931D-4C1C-9DD1-9A08-047D2C3DF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482F4-8645-4179-87AE-A55B321F7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7110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B360E4F-178C-B5B9-49AF-0AC460886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351EA9D-1CF3-C4C4-781E-C8CCB42DF2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C6F04CB-5F13-34B2-1060-060E50778E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A8F90AF-FFB4-469D-8616-0A089A78F1E1}" type="datetimeFigureOut">
              <a:rPr lang="ko-KR" altLang="en-US" smtClean="0"/>
              <a:t>2025-08-01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193739D-9275-4D6C-1042-ED143C0B4D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F7124DE-2CD8-AAE1-60CF-A393004102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C482F4-8645-4179-87AE-A55B321F7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1656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66CD5AB5-2754-1FCC-EA8E-1DD0301AB598}"/>
              </a:ext>
            </a:extLst>
          </p:cNvPr>
          <p:cNvSpPr txBox="1"/>
          <p:nvPr/>
        </p:nvSpPr>
        <p:spPr>
          <a:xfrm>
            <a:off x="8639175" y="323850"/>
            <a:ext cx="340189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제２회</a:t>
            </a:r>
            <a:r>
              <a:rPr lang="en-US" altLang="ko-KR" sz="11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 </a:t>
            </a:r>
            <a:r>
              <a:rPr lang="ko-KR" altLang="en-US" sz="11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산림</a:t>
            </a:r>
            <a:r>
              <a:rPr lang="en-US" altLang="ko-KR" sz="11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 ESG </a:t>
            </a:r>
            <a:r>
              <a:rPr lang="ko-KR" altLang="en-US" sz="11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우수사례 </a:t>
            </a:r>
            <a:r>
              <a:rPr lang="en-US" altLang="ko-KR" sz="11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· </a:t>
            </a:r>
            <a:r>
              <a:rPr lang="ko-KR" altLang="en-US" sz="11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기획 공모전 신청 양식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DDDE7C9-F019-41A2-86C5-EF77C1A78A34}"/>
              </a:ext>
            </a:extLst>
          </p:cNvPr>
          <p:cNvSpPr txBox="1"/>
          <p:nvPr/>
        </p:nvSpPr>
        <p:spPr>
          <a:xfrm>
            <a:off x="541944" y="1317476"/>
            <a:ext cx="6974114" cy="1487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solidFill>
                  <a:srgbClr val="3494BA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제２회 산림 </a:t>
            </a:r>
            <a:r>
              <a:rPr lang="en-US" altLang="ko-KR" sz="4000" dirty="0">
                <a:solidFill>
                  <a:srgbClr val="3494BA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ESG</a:t>
            </a:r>
          </a:p>
          <a:p>
            <a:pPr>
              <a:lnSpc>
                <a:spcPct val="150000"/>
              </a:lnSpc>
            </a:pPr>
            <a:r>
              <a:rPr lang="ko-KR" altLang="en-US" sz="4000" dirty="0">
                <a:solidFill>
                  <a:srgbClr val="3494BA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우수사례 </a:t>
            </a:r>
            <a:r>
              <a:rPr lang="en-US" altLang="ko-KR" sz="4000" dirty="0">
                <a:solidFill>
                  <a:srgbClr val="3494BA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 </a:t>
            </a:r>
            <a:r>
              <a:rPr lang="ko-KR" altLang="en-US" sz="4000" dirty="0">
                <a:solidFill>
                  <a:srgbClr val="3494BA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기획 공모 신청서</a:t>
            </a:r>
            <a:endParaRPr lang="en-US" altLang="ko-KR" sz="4000" dirty="0">
              <a:solidFill>
                <a:srgbClr val="3494BA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68" name="그룹 167">
            <a:extLst>
              <a:ext uri="{FF2B5EF4-FFF2-40B4-BE49-F238E27FC236}">
                <a16:creationId xmlns:a16="http://schemas.microsoft.com/office/drawing/2014/main" id="{C2F73295-8123-6C2A-C144-9790B9423255}"/>
              </a:ext>
            </a:extLst>
          </p:cNvPr>
          <p:cNvGrpSpPr/>
          <p:nvPr/>
        </p:nvGrpSpPr>
        <p:grpSpPr>
          <a:xfrm>
            <a:off x="541944" y="5792727"/>
            <a:ext cx="1850204" cy="454945"/>
            <a:chOff x="541944" y="5792726"/>
            <a:chExt cx="1681866" cy="454946"/>
          </a:xfrm>
        </p:grpSpPr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589C86B3-841A-7DAA-0642-7DAA51CDFFB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b="5891"/>
            <a:stretch/>
          </p:blipFill>
          <p:spPr>
            <a:xfrm>
              <a:off x="947323" y="5792726"/>
              <a:ext cx="1276487" cy="454946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F8B84FF-8842-E350-9791-0EED317E37F5}"/>
                </a:ext>
              </a:extLst>
            </p:cNvPr>
            <p:cNvSpPr txBox="1"/>
            <p:nvPr/>
          </p:nvSpPr>
          <p:spPr>
            <a:xfrm>
              <a:off x="541944" y="5906795"/>
              <a:ext cx="413997" cy="2160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100" b="1" dirty="0">
                  <a:latin typeface="+mj-lt"/>
                </a:rPr>
                <a:t>주최</a:t>
              </a:r>
            </a:p>
          </p:txBody>
        </p:sp>
      </p:grpSp>
      <p:grpSp>
        <p:nvGrpSpPr>
          <p:cNvPr id="169" name="그룹 168">
            <a:extLst>
              <a:ext uri="{FF2B5EF4-FFF2-40B4-BE49-F238E27FC236}">
                <a16:creationId xmlns:a16="http://schemas.microsoft.com/office/drawing/2014/main" id="{2E19B660-A978-32A7-8076-E8A96FB1C6B2}"/>
              </a:ext>
            </a:extLst>
          </p:cNvPr>
          <p:cNvGrpSpPr/>
          <p:nvPr/>
        </p:nvGrpSpPr>
        <p:grpSpPr>
          <a:xfrm>
            <a:off x="2496937" y="5792726"/>
            <a:ext cx="2064975" cy="444197"/>
            <a:chOff x="2406407" y="5792726"/>
            <a:chExt cx="2064975" cy="444197"/>
          </a:xfrm>
        </p:grpSpPr>
        <p:pic>
          <p:nvPicPr>
            <p:cNvPr id="20" name="Picture 1">
              <a:extLst>
                <a:ext uri="{FF2B5EF4-FFF2-40B4-BE49-F238E27FC236}">
                  <a16:creationId xmlns:a16="http://schemas.microsoft.com/office/drawing/2014/main" id="{D055C0E1-CC25-B4C0-0084-04005754D2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879929" y="5792726"/>
              <a:ext cx="1591453" cy="444197"/>
            </a:xfrm>
            <a:prstGeom prst="rect">
              <a:avLst/>
            </a:prstGeom>
            <a:noFill/>
            <a:ln>
              <a:noFill/>
            </a:ln>
            <a:effectLst/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ABF5617-3C8C-6643-7A6E-C8BB006A4FD0}"/>
                </a:ext>
              </a:extLst>
            </p:cNvPr>
            <p:cNvSpPr txBox="1"/>
            <p:nvPr/>
          </p:nvSpPr>
          <p:spPr>
            <a:xfrm>
              <a:off x="2406407" y="5906792"/>
              <a:ext cx="413997" cy="2160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100" b="1" dirty="0">
                  <a:latin typeface="+mj-lt"/>
                </a:rPr>
                <a:t>주관</a:t>
              </a:r>
            </a:p>
          </p:txBody>
        </p:sp>
      </p:grpSp>
      <p:grpSp>
        <p:nvGrpSpPr>
          <p:cNvPr id="172" name="그룹 171">
            <a:extLst>
              <a:ext uri="{FF2B5EF4-FFF2-40B4-BE49-F238E27FC236}">
                <a16:creationId xmlns:a16="http://schemas.microsoft.com/office/drawing/2014/main" id="{FF705994-7FDE-402C-6045-ACDE872299C3}"/>
              </a:ext>
            </a:extLst>
          </p:cNvPr>
          <p:cNvGrpSpPr/>
          <p:nvPr/>
        </p:nvGrpSpPr>
        <p:grpSpPr>
          <a:xfrm>
            <a:off x="5726110" y="2385401"/>
            <a:ext cx="6126524" cy="4550565"/>
            <a:chOff x="5726110" y="2536231"/>
            <a:chExt cx="6126524" cy="4550565"/>
          </a:xfrm>
        </p:grpSpPr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5D53E6B9-F063-4B56-FD6B-D626E1E79E20}"/>
                </a:ext>
              </a:extLst>
            </p:cNvPr>
            <p:cNvGrpSpPr/>
            <p:nvPr/>
          </p:nvGrpSpPr>
          <p:grpSpPr>
            <a:xfrm>
              <a:off x="5726110" y="2536231"/>
              <a:ext cx="6126524" cy="4550565"/>
              <a:chOff x="3465151" y="90453"/>
              <a:chExt cx="4978182" cy="4355208"/>
            </a:xfrm>
            <a:noFill/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FD40737-A36D-BB7B-A21F-450386072F11}"/>
                  </a:ext>
                </a:extLst>
              </p:cNvPr>
              <p:cNvSpPr txBox="1"/>
              <p:nvPr/>
            </p:nvSpPr>
            <p:spPr>
              <a:xfrm>
                <a:off x="6374039" y="115576"/>
                <a:ext cx="2069294" cy="4330085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800" b="1" dirty="0">
                    <a:gradFill>
                      <a:gsLst>
                        <a:gs pos="23000">
                          <a:schemeClr val="accent6">
                            <a:lumMod val="20000"/>
                            <a:lumOff val="80000"/>
                          </a:schemeClr>
                        </a:gs>
                        <a:gs pos="95000">
                          <a:schemeClr val="accent1">
                            <a:lumMod val="45000"/>
                            <a:lumOff val="55000"/>
                            <a:alpha val="75000"/>
                          </a:schemeClr>
                        </a:gs>
                        <a:gs pos="66000">
                          <a:schemeClr val="accent1">
                            <a:lumMod val="30000"/>
                            <a:lumOff val="70000"/>
                            <a:alpha val="75000"/>
                          </a:schemeClr>
                        </a:gs>
                      </a:gsLst>
                      <a:lin ang="5400000" scaled="1"/>
                    </a:gradFill>
                    <a:latin typeface="+mn-ea"/>
                  </a:rPr>
                  <a:t>G</a:t>
                </a:r>
                <a:endParaRPr lang="ko-KR" altLang="en-US" sz="28800" b="1" dirty="0">
                  <a:gradFill>
                    <a:gsLst>
                      <a:gs pos="23000">
                        <a:schemeClr val="accent6">
                          <a:lumMod val="20000"/>
                          <a:lumOff val="80000"/>
                        </a:schemeClr>
                      </a:gs>
                      <a:gs pos="95000">
                        <a:schemeClr val="accent1">
                          <a:lumMod val="45000"/>
                          <a:lumOff val="55000"/>
                          <a:alpha val="75000"/>
                        </a:schemeClr>
                      </a:gs>
                      <a:gs pos="66000">
                        <a:schemeClr val="accent1">
                          <a:lumMod val="30000"/>
                          <a:lumOff val="70000"/>
                          <a:alpha val="75000"/>
                        </a:schemeClr>
                      </a:gs>
                    </a:gsLst>
                    <a:lin ang="5400000" scaled="1"/>
                  </a:gradFill>
                  <a:latin typeface="+mn-ea"/>
                </a:endParaRP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3DE9A419-F712-FEE3-DB96-290A6F1E7F55}"/>
                  </a:ext>
                </a:extLst>
              </p:cNvPr>
              <p:cNvSpPr txBox="1"/>
              <p:nvPr/>
            </p:nvSpPr>
            <p:spPr>
              <a:xfrm>
                <a:off x="4919595" y="115576"/>
                <a:ext cx="2069294" cy="4330085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800" b="1" dirty="0">
                    <a:gradFill>
                      <a:gsLst>
                        <a:gs pos="23000">
                          <a:schemeClr val="accent6">
                            <a:lumMod val="20000"/>
                            <a:lumOff val="80000"/>
                          </a:schemeClr>
                        </a:gs>
                        <a:gs pos="95000">
                          <a:schemeClr val="accent1">
                            <a:lumMod val="45000"/>
                            <a:lumOff val="55000"/>
                            <a:alpha val="75000"/>
                          </a:schemeClr>
                        </a:gs>
                        <a:gs pos="66000">
                          <a:schemeClr val="accent1">
                            <a:lumMod val="30000"/>
                            <a:lumOff val="70000"/>
                            <a:alpha val="75000"/>
                          </a:schemeClr>
                        </a:gs>
                      </a:gsLst>
                      <a:lin ang="5400000" scaled="1"/>
                    </a:gradFill>
                    <a:latin typeface="+mn-ea"/>
                  </a:rPr>
                  <a:t>S</a:t>
                </a:r>
                <a:endParaRPr lang="ko-KR" altLang="en-US" sz="28800" b="1" dirty="0">
                  <a:gradFill>
                    <a:gsLst>
                      <a:gs pos="23000">
                        <a:schemeClr val="accent6">
                          <a:lumMod val="20000"/>
                          <a:lumOff val="80000"/>
                        </a:schemeClr>
                      </a:gs>
                      <a:gs pos="95000">
                        <a:schemeClr val="accent1">
                          <a:lumMod val="45000"/>
                          <a:lumOff val="55000"/>
                          <a:alpha val="75000"/>
                        </a:schemeClr>
                      </a:gs>
                      <a:gs pos="66000">
                        <a:schemeClr val="accent1">
                          <a:lumMod val="30000"/>
                          <a:lumOff val="70000"/>
                          <a:alpha val="75000"/>
                        </a:schemeClr>
                      </a:gs>
                    </a:gsLst>
                    <a:lin ang="5400000" scaled="1"/>
                  </a:gradFill>
                  <a:latin typeface="+mn-ea"/>
                </a:endParaRP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6430055-BBAD-8545-6827-EF244579F884}"/>
                  </a:ext>
                </a:extLst>
              </p:cNvPr>
              <p:cNvSpPr txBox="1"/>
              <p:nvPr/>
            </p:nvSpPr>
            <p:spPr>
              <a:xfrm>
                <a:off x="3465151" y="90453"/>
                <a:ext cx="2069294" cy="4330085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800" b="1" dirty="0">
                    <a:gradFill>
                      <a:gsLst>
                        <a:gs pos="23000">
                          <a:schemeClr val="accent6">
                            <a:lumMod val="20000"/>
                            <a:lumOff val="80000"/>
                          </a:schemeClr>
                        </a:gs>
                        <a:gs pos="95000">
                          <a:schemeClr val="accent1">
                            <a:lumMod val="45000"/>
                            <a:lumOff val="55000"/>
                            <a:alpha val="75000"/>
                          </a:schemeClr>
                        </a:gs>
                        <a:gs pos="66000">
                          <a:schemeClr val="accent1">
                            <a:lumMod val="30000"/>
                            <a:lumOff val="70000"/>
                            <a:alpha val="75000"/>
                          </a:schemeClr>
                        </a:gs>
                      </a:gsLst>
                      <a:lin ang="5400000" scaled="1"/>
                    </a:gradFill>
                    <a:latin typeface="+mn-ea"/>
                  </a:rPr>
                  <a:t>E</a:t>
                </a:r>
                <a:endParaRPr lang="ko-KR" altLang="en-US" sz="28800" b="1" dirty="0">
                  <a:gradFill>
                    <a:gsLst>
                      <a:gs pos="23000">
                        <a:schemeClr val="accent6">
                          <a:lumMod val="20000"/>
                          <a:lumOff val="80000"/>
                        </a:schemeClr>
                      </a:gs>
                      <a:gs pos="95000">
                        <a:schemeClr val="accent1">
                          <a:lumMod val="45000"/>
                          <a:lumOff val="55000"/>
                          <a:alpha val="75000"/>
                        </a:schemeClr>
                      </a:gs>
                      <a:gs pos="66000">
                        <a:schemeClr val="accent1">
                          <a:lumMod val="30000"/>
                          <a:lumOff val="70000"/>
                          <a:alpha val="75000"/>
                        </a:schemeClr>
                      </a:gs>
                    </a:gsLst>
                    <a:lin ang="5400000" scaled="1"/>
                  </a:gradFill>
                  <a:latin typeface="+mn-ea"/>
                </a:endParaRPr>
              </a:p>
            </p:txBody>
          </p:sp>
        </p:grpSp>
        <p:pic>
          <p:nvPicPr>
            <p:cNvPr id="171" name="그림 170" descr="밤, 예술, 디자인이(가) 표시된 사진&#10;&#10;중간 신뢰도로 자동 생성된 설명">
              <a:extLst>
                <a:ext uri="{FF2B5EF4-FFF2-40B4-BE49-F238E27FC236}">
                  <a16:creationId xmlns:a16="http://schemas.microsoft.com/office/drawing/2014/main" id="{98295699-0C66-3A41-228B-5F891E457DC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45" t="24742" r="2610" b="26461"/>
            <a:stretch/>
          </p:blipFill>
          <p:spPr>
            <a:xfrm>
              <a:off x="8144759" y="4660910"/>
              <a:ext cx="3660438" cy="18812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800749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5DDDE7C9-F019-41A2-86C5-EF77C1A78A34}"/>
              </a:ext>
            </a:extLst>
          </p:cNvPr>
          <p:cNvSpPr txBox="1"/>
          <p:nvPr/>
        </p:nvSpPr>
        <p:spPr>
          <a:xfrm>
            <a:off x="475956" y="567605"/>
            <a:ext cx="6678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3494B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3600" dirty="0">
                <a:solidFill>
                  <a:srgbClr val="3494BA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신청 정보</a:t>
            </a:r>
            <a:endParaRPr lang="en-US" altLang="ko-KR" sz="3600" dirty="0">
              <a:solidFill>
                <a:srgbClr val="3494BA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014A6337-F836-7564-F959-3D6B9BC478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8046835"/>
              </p:ext>
            </p:extLst>
          </p:nvPr>
        </p:nvGraphicFramePr>
        <p:xfrm>
          <a:off x="542688" y="1288251"/>
          <a:ext cx="11155976" cy="5104810"/>
        </p:xfrm>
        <a:graphic>
          <a:graphicData uri="http://schemas.openxmlformats.org/drawingml/2006/table">
            <a:tbl>
              <a:tblPr/>
              <a:tblGrid>
                <a:gridCol w="660428">
                  <a:extLst>
                    <a:ext uri="{9D8B030D-6E8A-4147-A177-3AD203B41FA5}">
                      <a16:colId xmlns:a16="http://schemas.microsoft.com/office/drawing/2014/main" val="1029420120"/>
                    </a:ext>
                  </a:extLst>
                </a:gridCol>
                <a:gridCol w="1755585">
                  <a:extLst>
                    <a:ext uri="{9D8B030D-6E8A-4147-A177-3AD203B41FA5}">
                      <a16:colId xmlns:a16="http://schemas.microsoft.com/office/drawing/2014/main" val="2856279705"/>
                    </a:ext>
                  </a:extLst>
                </a:gridCol>
                <a:gridCol w="4574008">
                  <a:extLst>
                    <a:ext uri="{9D8B030D-6E8A-4147-A177-3AD203B41FA5}">
                      <a16:colId xmlns:a16="http://schemas.microsoft.com/office/drawing/2014/main" val="1631501751"/>
                    </a:ext>
                  </a:extLst>
                </a:gridCol>
                <a:gridCol w="1167227">
                  <a:extLst>
                    <a:ext uri="{9D8B030D-6E8A-4147-A177-3AD203B41FA5}">
                      <a16:colId xmlns:a16="http://schemas.microsoft.com/office/drawing/2014/main" val="2557456006"/>
                    </a:ext>
                  </a:extLst>
                </a:gridCol>
                <a:gridCol w="2998728">
                  <a:extLst>
                    <a:ext uri="{9D8B030D-6E8A-4147-A177-3AD203B41FA5}">
                      <a16:colId xmlns:a16="http://schemas.microsoft.com/office/drawing/2014/main" val="1190136237"/>
                    </a:ext>
                  </a:extLst>
                </a:gridCol>
              </a:tblGrid>
              <a:tr h="704426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응모분야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(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해당분야 체크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√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□ 활동사례   □ 활동 기획</a:t>
                      </a:r>
                      <a:endParaRPr lang="en-US" altLang="ko-KR" sz="13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113955"/>
                  </a:ext>
                </a:extLst>
              </a:tr>
              <a:tr h="344036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공모 제목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7307455"/>
                  </a:ext>
                </a:extLst>
              </a:tr>
              <a:tr h="360275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참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가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자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구 분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(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기업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·</a:t>
                      </a:r>
                      <a:r>
                        <a:rPr lang="ko-KR" altLang="en-US" sz="1300" kern="0" spc="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공공</a:t>
                      </a:r>
                      <a:r>
                        <a:rPr lang="ko-KR" altLang="en-US" sz="1300" kern="0" spc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휴먼명조"/>
                          <a:cs typeface="+mn-cs"/>
                        </a:rPr>
                        <a:t>기관</a:t>
                      </a:r>
                      <a:r>
                        <a:rPr lang="ko-KR" altLang="en-US" sz="1300" kern="0" spc="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명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)                                                       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8914875"/>
                  </a:ext>
                </a:extLst>
              </a:tr>
              <a:tr h="3850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성 명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9368660"/>
                  </a:ext>
                </a:extLst>
              </a:tr>
              <a:tr h="3529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연락처 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(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휴 대 폰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E-mail</a:t>
                      </a:r>
                      <a:endParaRPr lang="en-US" sz="13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3143867"/>
                  </a:ext>
                </a:extLst>
              </a:tr>
              <a:tr h="3584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(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유선전화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4655065"/>
                  </a:ext>
                </a:extLst>
              </a:tr>
              <a:tr h="3802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주 소 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985436"/>
                  </a:ext>
                </a:extLst>
              </a:tr>
              <a:tr h="399666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사 </a:t>
                      </a:r>
                      <a:r>
                        <a:rPr lang="ko-KR" altLang="en-US" sz="1300" b="1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례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지</a:t>
                      </a: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i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휴먼명조"/>
                        </a:rPr>
                        <a:t>※ </a:t>
                      </a:r>
                      <a:r>
                        <a:rPr lang="ko-KR" altLang="en-US" sz="1300" i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휴먼명조"/>
                        </a:rPr>
                        <a:t>적용 사례지 주소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030634"/>
                  </a:ext>
                </a:extLst>
              </a:tr>
              <a:tr h="1819746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개     요</a:t>
                      </a: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i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휴먼명조"/>
                        </a:rPr>
                        <a:t>※ </a:t>
                      </a:r>
                      <a:r>
                        <a:rPr lang="ko-KR" altLang="en-US" sz="1300" i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휴먼명조"/>
                        </a:rPr>
                        <a:t>핵심내용 </a:t>
                      </a:r>
                      <a:r>
                        <a:rPr lang="en-US" altLang="ko-KR" sz="1300" i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휴먼명조"/>
                        </a:rPr>
                        <a:t>5</a:t>
                      </a:r>
                      <a:r>
                        <a:rPr lang="ko-KR" altLang="en-US" sz="1300" i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휴먼명조"/>
                        </a:rPr>
                        <a:t>줄 내외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559437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B8C39D8-8F7D-F07B-CB65-65FE74346C12}"/>
              </a:ext>
            </a:extLst>
          </p:cNvPr>
          <p:cNvSpPr txBox="1"/>
          <p:nvPr/>
        </p:nvSpPr>
        <p:spPr>
          <a:xfrm>
            <a:off x="8639175" y="323850"/>
            <a:ext cx="340189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제２회</a:t>
            </a:r>
            <a:r>
              <a:rPr lang="en-US" altLang="ko-KR" sz="11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 </a:t>
            </a:r>
            <a:r>
              <a:rPr lang="ko-KR" altLang="en-US" sz="11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산림</a:t>
            </a:r>
            <a:r>
              <a:rPr lang="en-US" altLang="ko-KR" sz="11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 ESG </a:t>
            </a:r>
            <a:r>
              <a:rPr lang="ko-KR" altLang="en-US" sz="11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우수사례 </a:t>
            </a:r>
            <a:r>
              <a:rPr lang="en-US" altLang="ko-KR" sz="11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· </a:t>
            </a:r>
            <a:r>
              <a:rPr lang="ko-KR" altLang="en-US" sz="11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기획 공모전 신청 양식</a:t>
            </a:r>
          </a:p>
        </p:txBody>
      </p:sp>
    </p:spTree>
    <p:extLst>
      <p:ext uri="{BB962C8B-B14F-4D97-AF65-F5344CB8AC3E}">
        <p14:creationId xmlns:p14="http://schemas.microsoft.com/office/powerpoint/2010/main" val="3239538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5DDDE7C9-F019-41A2-86C5-EF77C1A78A34}"/>
              </a:ext>
            </a:extLst>
          </p:cNvPr>
          <p:cNvSpPr txBox="1"/>
          <p:nvPr/>
        </p:nvSpPr>
        <p:spPr>
          <a:xfrm>
            <a:off x="391115" y="585460"/>
            <a:ext cx="6678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3494B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3600" dirty="0">
                <a:solidFill>
                  <a:srgbClr val="3494BA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동의서</a:t>
            </a:r>
            <a:endParaRPr lang="en-US" altLang="ko-KR" sz="3600" dirty="0">
              <a:solidFill>
                <a:srgbClr val="3494BA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EC8C7C05-6527-9B3B-BCAD-BC151AC5B3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4215305"/>
              </p:ext>
            </p:extLst>
          </p:nvPr>
        </p:nvGraphicFramePr>
        <p:xfrm>
          <a:off x="541511" y="1310326"/>
          <a:ext cx="11307980" cy="5251011"/>
        </p:xfrm>
        <a:graphic>
          <a:graphicData uri="http://schemas.openxmlformats.org/drawingml/2006/table">
            <a:tbl>
              <a:tblPr/>
              <a:tblGrid>
                <a:gridCol w="1575346">
                  <a:extLst>
                    <a:ext uri="{9D8B030D-6E8A-4147-A177-3AD203B41FA5}">
                      <a16:colId xmlns:a16="http://schemas.microsoft.com/office/drawing/2014/main" val="277071956"/>
                    </a:ext>
                  </a:extLst>
                </a:gridCol>
                <a:gridCol w="3058458">
                  <a:extLst>
                    <a:ext uri="{9D8B030D-6E8A-4147-A177-3AD203B41FA5}">
                      <a16:colId xmlns:a16="http://schemas.microsoft.com/office/drawing/2014/main" val="3705339043"/>
                    </a:ext>
                  </a:extLst>
                </a:gridCol>
                <a:gridCol w="1102937">
                  <a:extLst>
                    <a:ext uri="{9D8B030D-6E8A-4147-A177-3AD203B41FA5}">
                      <a16:colId xmlns:a16="http://schemas.microsoft.com/office/drawing/2014/main" val="3921986970"/>
                    </a:ext>
                  </a:extLst>
                </a:gridCol>
                <a:gridCol w="1536569">
                  <a:extLst>
                    <a:ext uri="{9D8B030D-6E8A-4147-A177-3AD203B41FA5}">
                      <a16:colId xmlns:a16="http://schemas.microsoft.com/office/drawing/2014/main" val="449796909"/>
                    </a:ext>
                  </a:extLst>
                </a:gridCol>
                <a:gridCol w="150828">
                  <a:extLst>
                    <a:ext uri="{9D8B030D-6E8A-4147-A177-3AD203B41FA5}">
                      <a16:colId xmlns:a16="http://schemas.microsoft.com/office/drawing/2014/main" val="2256662078"/>
                    </a:ext>
                  </a:extLst>
                </a:gridCol>
                <a:gridCol w="3883842">
                  <a:extLst>
                    <a:ext uri="{9D8B030D-6E8A-4147-A177-3AD203B41FA5}">
                      <a16:colId xmlns:a16="http://schemas.microsoft.com/office/drawing/2014/main" val="2229084355"/>
                    </a:ext>
                  </a:extLst>
                </a:gridCol>
              </a:tblGrid>
              <a:tr h="43454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공모제목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24330" marR="24330" marT="6726" marB="6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i="1" kern="0" spc="0" dirty="0">
                        <a:solidFill>
                          <a:srgbClr val="0000FF"/>
                        </a:solidFill>
                        <a:effectLst/>
                        <a:latin typeface="+mj-lt"/>
                      </a:endParaRPr>
                    </a:p>
                  </a:txBody>
                  <a:tcPr marL="24330" marR="24330" marT="6726" marB="6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700668012"/>
                  </a:ext>
                </a:extLst>
              </a:tr>
              <a:tr h="258337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제출자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24330" marR="24330" marT="6726" marB="6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성명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24330" marR="24330" marT="6726" marB="6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연락처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(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휴대폰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)</a:t>
                      </a:r>
                      <a:endParaRPr lang="ko-KR" altLang="en-US" dirty="0"/>
                    </a:p>
                  </a:txBody>
                  <a:tcPr marL="24330" marR="24330" marT="6726" marB="6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24330" marR="24330" marT="6726" marB="6726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이메일</a:t>
                      </a:r>
                      <a:endParaRPr lang="ko-KR" altLang="en-US" dirty="0"/>
                    </a:p>
                  </a:txBody>
                  <a:tcPr marL="24330" marR="24330" marT="6726" marB="6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800459092"/>
                  </a:ext>
                </a:extLst>
              </a:tr>
              <a:tr h="5292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FF"/>
                        </a:solidFill>
                        <a:effectLst/>
                        <a:latin typeface="+mj-lt"/>
                      </a:endParaRPr>
                    </a:p>
                  </a:txBody>
                  <a:tcPr marL="24330" marR="24330" marT="6726" marB="6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24330" marR="24330" marT="6726" marB="6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FF"/>
                        </a:solidFill>
                        <a:effectLst/>
                        <a:latin typeface="+mj-lt"/>
                      </a:endParaRPr>
                    </a:p>
                  </a:txBody>
                  <a:tcPr marL="24330" marR="24330" marT="6726" marB="6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24330" marR="24330" marT="6726" marB="6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044401499"/>
                  </a:ext>
                </a:extLst>
              </a:tr>
              <a:tr h="155217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휴먼명조"/>
                        </a:rPr>
                        <a:t>개인정보</a:t>
                      </a:r>
                      <a:endParaRPr lang="ko-KR" altLang="en-US" sz="1200" kern="0" spc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휴먼명조"/>
                        </a:rPr>
                        <a:t>수집</a:t>
                      </a:r>
                      <a:r>
                        <a:rPr lang="en-US" altLang="ko-KR" sz="1200" b="1" kern="0" spc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휴먼명조"/>
                          <a:cs typeface="+mn-cs"/>
                        </a:rPr>
                        <a:t>·</a:t>
                      </a:r>
                      <a:r>
                        <a:rPr lang="ko-KR" altLang="en-US" sz="1200" b="1" kern="0" spc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휴먼명조"/>
                          <a:cs typeface="+mn-cs"/>
                        </a:rPr>
                        <a:t>이용</a:t>
                      </a:r>
                      <a:endParaRPr lang="ko-KR" altLang="en-US" sz="1200" kern="0" spc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24330" marR="24330" marT="6726" marB="6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산림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ESG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우수 사례 공모 제안과 관련하여 아래와 같이 귀하의 개인정보를 </a:t>
                      </a:r>
                      <a:r>
                        <a:rPr lang="ko-KR" altLang="en-US" sz="900" kern="0" spc="-2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수집</a:t>
                      </a:r>
                      <a:r>
                        <a:rPr lang="en-US" altLang="ko-KR" sz="900" kern="0" spc="-2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·</a:t>
                      </a:r>
                      <a:r>
                        <a:rPr lang="ko-KR" altLang="en-US" sz="900" kern="0" spc="-2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이용하기 위하여 「개인정보보호법」 제</a:t>
                      </a:r>
                      <a:r>
                        <a:rPr lang="en-US" altLang="ko-KR" sz="900" kern="0" spc="-2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15</a:t>
                      </a:r>
                      <a:r>
                        <a:rPr lang="ko-KR" altLang="en-US" sz="900" kern="0" spc="-2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조에 따라 관련 사항을 </a:t>
                      </a:r>
                      <a:r>
                        <a:rPr lang="ko-KR" altLang="en-US" sz="900" kern="0" spc="-2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고지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하오니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 동의하여 주시기 바랍니다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287020" marR="0" indent="-28702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○ 개인정보의 수집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·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이용 목적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: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우수사례 공모 참여자 접수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심사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선정 결과 발표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284480" marR="0" indent="-28448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○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수집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·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이용할 개인정보 항목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: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성명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생년월일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연락처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(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휴대폰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유선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),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주소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,</a:t>
                      </a:r>
                      <a:r>
                        <a:rPr lang="ko-KR" altLang="en-US" sz="900" kern="0" spc="-2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이메일 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281940" marR="0" indent="-28194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○ 개인정보의 보유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이용 기간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: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심사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결과 발표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, 1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년간 보유 및 이용 후 파기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226060" marR="0" indent="-22606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  ※ 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상기 동의를 거부할 수 있으나 동의하지 않을 시 심사에 부득이 제한될 수 있음을 알려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드립니다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. 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24330" marR="24330" marT="6726" marB="6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621804456"/>
                  </a:ext>
                </a:extLst>
              </a:tr>
              <a:tr h="3029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 개인정보 수집 및 이용에 동의하십니까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24330" marR="24330" marT="6726" marB="6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24330" marR="24330" marT="6726" marB="6726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□ 동의함</a:t>
                      </a:r>
                      <a:endParaRPr lang="ko-KR" altLang="en-US" dirty="0"/>
                    </a:p>
                  </a:txBody>
                  <a:tcPr marL="24330" marR="24330" marT="6726" marB="6726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  <a:prstDash val="soli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24330" marR="24330" marT="6726" marB="6726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  <a:prstDash val="soli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□ 동의하지 않음</a:t>
                      </a:r>
                      <a:endParaRPr lang="ko-KR" altLang="en-US" sz="1100" dirty="0"/>
                    </a:p>
                  </a:txBody>
                  <a:tcPr marL="24330" marR="24330" marT="6726" marB="672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5403893"/>
                  </a:ext>
                </a:extLst>
              </a:tr>
              <a:tr h="636889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저작권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활용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24330" marR="24330" marT="6726" marB="6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저작권 활용 동의 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: 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수상작의 경우 홍보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(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보도자료 등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), 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실행을 위한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 과제화 등의 목적으로 무상으로 제안 내용의 저작권을 사용할 수 있습니다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휴먼명조"/>
                      </a:endParaRPr>
                    </a:p>
                    <a:p>
                      <a:pPr marL="594360" marR="0" indent="-59436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  ※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필수항목으로 동의 거부 시 공모전 참여가 제한됩니다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24330" marR="24330" marT="6726" marB="6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685166075"/>
                  </a:ext>
                </a:extLst>
              </a:tr>
              <a:tr h="3016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217170" marR="0" indent="-2171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 수상작의 저작권 활용에 동의하십니까 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24330" marR="24330" marT="6726" marB="6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217170" marR="0" indent="-2171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24330" marR="24330" marT="6726" marB="6726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□ 동의함</a:t>
                      </a:r>
                      <a:endParaRPr lang="ko-KR" altLang="en-US" dirty="0"/>
                    </a:p>
                  </a:txBody>
                  <a:tcPr marL="24330" marR="24330" marT="6726" marB="6726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  <a:prstDash val="soli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24330" marR="24330" marT="6726" marB="6726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  <a:prstDash val="soli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□ 동의하지 않음</a:t>
                      </a:r>
                      <a:endParaRPr lang="ko-KR" altLang="en-US" dirty="0"/>
                    </a:p>
                  </a:txBody>
                  <a:tcPr marL="24330" marR="24330" marT="6726" marB="672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2187346"/>
                  </a:ext>
                </a:extLst>
              </a:tr>
              <a:tr h="1228618">
                <a:tc grid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위와 같이 </a:t>
                      </a:r>
                      <a:r>
                        <a:rPr lang="en-US" altLang="ko-KR" sz="1000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휴먼명조"/>
                        </a:rPr>
                        <a:t>2025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산림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ESG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우수사례 공모전에 응모하며 다른 사람의 저작물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,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아이디어를 도용하거나 다른 공모전에 출품하여 당선된 응모작이 아닌 순수 창작물을 응모하였음을 서약합니다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.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휴먼명조"/>
                      </a:endParaRP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2025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년   월   일</a:t>
                      </a: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휴먼명조"/>
                      </a:endParaRP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신청인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: (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서명 또는 날인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l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 한국산지보전협회 귀중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24330" marR="24330" marT="6726" marB="6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75370397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AD4ADFF-277D-A09F-E8C5-A6C70AC9E2B6}"/>
              </a:ext>
            </a:extLst>
          </p:cNvPr>
          <p:cNvSpPr txBox="1"/>
          <p:nvPr/>
        </p:nvSpPr>
        <p:spPr>
          <a:xfrm>
            <a:off x="8639175" y="323850"/>
            <a:ext cx="340189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제２회</a:t>
            </a:r>
            <a:r>
              <a:rPr lang="en-US" altLang="ko-KR" sz="11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 </a:t>
            </a:r>
            <a:r>
              <a:rPr lang="ko-KR" altLang="en-US" sz="11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산림</a:t>
            </a:r>
            <a:r>
              <a:rPr lang="en-US" altLang="ko-KR" sz="11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 ESG </a:t>
            </a:r>
            <a:r>
              <a:rPr lang="ko-KR" altLang="en-US" sz="11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우수사례 </a:t>
            </a:r>
            <a:r>
              <a:rPr lang="en-US" altLang="ko-KR" sz="11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· </a:t>
            </a:r>
            <a:r>
              <a:rPr lang="ko-KR" altLang="en-US" sz="11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기획 공모전 신청 양식</a:t>
            </a:r>
          </a:p>
        </p:txBody>
      </p:sp>
    </p:spTree>
    <p:extLst>
      <p:ext uri="{BB962C8B-B14F-4D97-AF65-F5344CB8AC3E}">
        <p14:creationId xmlns:p14="http://schemas.microsoft.com/office/powerpoint/2010/main" val="671337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>
            <a:extLst>
              <a:ext uri="{FF2B5EF4-FFF2-40B4-BE49-F238E27FC236}">
                <a16:creationId xmlns:a16="http://schemas.microsoft.com/office/drawing/2014/main" id="{EF81FAE5-0B39-D2A9-A2B3-4FF0D33864FB}"/>
              </a:ext>
            </a:extLst>
          </p:cNvPr>
          <p:cNvCxnSpPr>
            <a:cxnSpLocks/>
          </p:cNvCxnSpPr>
          <p:nvPr/>
        </p:nvCxnSpPr>
        <p:spPr>
          <a:xfrm>
            <a:off x="1730562" y="3019425"/>
            <a:ext cx="8730876" cy="0"/>
          </a:xfrm>
          <a:prstGeom prst="line">
            <a:avLst/>
          </a:prstGeom>
          <a:ln w="28575">
            <a:solidFill>
              <a:srgbClr val="3494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FCF41FE4-B39A-F61C-0834-89778CE7469A}"/>
              </a:ext>
            </a:extLst>
          </p:cNvPr>
          <p:cNvSpPr txBox="1"/>
          <p:nvPr/>
        </p:nvSpPr>
        <p:spPr>
          <a:xfrm>
            <a:off x="2756506" y="2166610"/>
            <a:ext cx="6678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3600" dirty="0">
                <a:latin typeface="HY견고딕" panose="02030600000101010101" pitchFamily="18" charset="-127"/>
                <a:ea typeface="HY견고딕" panose="02030600000101010101" pitchFamily="18" charset="-127"/>
              </a:rPr>
              <a:t> 공 모 제 목 </a:t>
            </a:r>
            <a:r>
              <a:rPr lang="en-US" altLang="ko-KR" sz="36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2E61308-D3A1-298E-A6E5-46FAD6AB32C9}"/>
              </a:ext>
            </a:extLst>
          </p:cNvPr>
          <p:cNvSpPr txBox="1"/>
          <p:nvPr/>
        </p:nvSpPr>
        <p:spPr>
          <a:xfrm>
            <a:off x="3782450" y="3716118"/>
            <a:ext cx="6678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600" dirty="0">
                <a:latin typeface="+mj-lt"/>
                <a:ea typeface="HY헤드라인M" panose="02030600000101010101" pitchFamily="18" charset="-127"/>
              </a:rPr>
              <a:t>2025. 00. 00.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37AB5B8-1690-749E-61BC-4E08E143211E}"/>
              </a:ext>
            </a:extLst>
          </p:cNvPr>
          <p:cNvSpPr txBox="1"/>
          <p:nvPr/>
        </p:nvSpPr>
        <p:spPr>
          <a:xfrm>
            <a:off x="7759062" y="4535921"/>
            <a:ext cx="30299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+mn-ea"/>
              </a:rPr>
              <a:t>기업 </a:t>
            </a:r>
            <a:r>
              <a:rPr lang="en-US" altLang="ko-KR" sz="2800" dirty="0">
                <a:latin typeface="+mn-ea"/>
              </a:rPr>
              <a:t>· </a:t>
            </a:r>
            <a:r>
              <a:rPr lang="ko-KR" altLang="en-US" sz="2800" dirty="0" err="1" smtClean="0">
                <a:latin typeface="+mn-ea"/>
              </a:rPr>
              <a:t>공</a:t>
            </a:r>
            <a:r>
              <a:rPr lang="ko-KR" altLang="en-US" sz="2800" dirty="0" err="1" smtClean="0">
                <a:latin typeface="+mn-ea"/>
              </a:rPr>
              <a:t>공</a:t>
            </a:r>
            <a:r>
              <a:rPr lang="ko-KR" altLang="en-US" sz="2800" dirty="0" err="1" smtClean="0">
                <a:latin typeface="+mn-ea"/>
              </a:rPr>
              <a:t>기관명</a:t>
            </a:r>
            <a:endParaRPr lang="ko-KR" altLang="en-US" sz="28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30429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>
            <a:extLst>
              <a:ext uri="{FF2B5EF4-FFF2-40B4-BE49-F238E27FC236}">
                <a16:creationId xmlns:a16="http://schemas.microsoft.com/office/drawing/2014/main" id="{EF81FAE5-0B39-D2A9-A2B3-4FF0D33864FB}"/>
              </a:ext>
            </a:extLst>
          </p:cNvPr>
          <p:cNvCxnSpPr>
            <a:cxnSpLocks/>
          </p:cNvCxnSpPr>
          <p:nvPr/>
        </p:nvCxnSpPr>
        <p:spPr>
          <a:xfrm>
            <a:off x="888526" y="2455406"/>
            <a:ext cx="4825394" cy="0"/>
          </a:xfrm>
          <a:prstGeom prst="line">
            <a:avLst/>
          </a:prstGeom>
          <a:ln w="28575">
            <a:solidFill>
              <a:srgbClr val="3494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FCF41FE4-B39A-F61C-0834-89778CE7469A}"/>
              </a:ext>
            </a:extLst>
          </p:cNvPr>
          <p:cNvSpPr txBox="1"/>
          <p:nvPr/>
        </p:nvSpPr>
        <p:spPr>
          <a:xfrm>
            <a:off x="514264" y="785901"/>
            <a:ext cx="5199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3494BA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 </a:t>
            </a:r>
            <a:r>
              <a:rPr lang="ko-KR" altLang="en-US" sz="3600" dirty="0" smtClean="0">
                <a:solidFill>
                  <a:srgbClr val="3494BA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기업</a:t>
            </a:r>
            <a:r>
              <a:rPr lang="en-US" altLang="ko-KR" sz="3600" dirty="0" smtClean="0">
                <a:solidFill>
                  <a:srgbClr val="3494BA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</a:t>
            </a:r>
            <a:r>
              <a:rPr lang="ko-KR" altLang="en-US" sz="3600" dirty="0" smtClean="0">
                <a:solidFill>
                  <a:srgbClr val="3494BA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공공기관 소개</a:t>
            </a:r>
            <a:endParaRPr lang="en-US" altLang="ko-KR" sz="3600" dirty="0">
              <a:solidFill>
                <a:srgbClr val="3494BA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21BA2B4-0F47-BBDD-838E-09A0C6DD911E}"/>
              </a:ext>
            </a:extLst>
          </p:cNvPr>
          <p:cNvSpPr txBox="1"/>
          <p:nvPr/>
        </p:nvSpPr>
        <p:spPr>
          <a:xfrm>
            <a:off x="784831" y="2019300"/>
            <a:ext cx="27318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atin typeface="+mj-lt"/>
              </a:rPr>
              <a:t>1) </a:t>
            </a:r>
            <a:r>
              <a:rPr lang="ko-KR" altLang="en-US" sz="2000" dirty="0" smtClean="0">
                <a:latin typeface="+mj-lt"/>
              </a:rPr>
              <a:t>기업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•</a:t>
            </a:r>
            <a:r>
              <a:rPr lang="ko-KR" altLang="en-US" sz="2000" dirty="0" smtClean="0">
                <a:latin typeface="+mj-lt"/>
              </a:rPr>
              <a:t>공공기관 개요</a:t>
            </a:r>
            <a:endParaRPr lang="ko-KR" altLang="en-US" sz="2000" dirty="0">
              <a:latin typeface="+mj-l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EBA32D-E0B9-AD4F-6A15-5B4EC97F54D9}"/>
              </a:ext>
            </a:extLst>
          </p:cNvPr>
          <p:cNvSpPr txBox="1"/>
          <p:nvPr/>
        </p:nvSpPr>
        <p:spPr>
          <a:xfrm>
            <a:off x="784831" y="4231973"/>
            <a:ext cx="21515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atin typeface="+mj-lt"/>
              </a:rPr>
              <a:t>2) ESG </a:t>
            </a:r>
            <a:r>
              <a:rPr lang="ko-KR" altLang="en-US" sz="2000" dirty="0">
                <a:latin typeface="+mj-lt"/>
              </a:rPr>
              <a:t>경영 현황</a:t>
            </a:r>
          </a:p>
        </p:txBody>
      </p: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D143EFC5-7BF9-6C5D-F026-1526CF8ABFA7}"/>
              </a:ext>
            </a:extLst>
          </p:cNvPr>
          <p:cNvCxnSpPr>
            <a:cxnSpLocks/>
          </p:cNvCxnSpPr>
          <p:nvPr/>
        </p:nvCxnSpPr>
        <p:spPr>
          <a:xfrm>
            <a:off x="888526" y="4732115"/>
            <a:ext cx="4825394" cy="0"/>
          </a:xfrm>
          <a:prstGeom prst="line">
            <a:avLst/>
          </a:prstGeom>
          <a:ln w="28575">
            <a:solidFill>
              <a:srgbClr val="3494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22BB1E90-D39D-53EB-23DE-82D1C3480C9E}"/>
              </a:ext>
            </a:extLst>
          </p:cNvPr>
          <p:cNvSpPr txBox="1"/>
          <p:nvPr/>
        </p:nvSpPr>
        <p:spPr>
          <a:xfrm>
            <a:off x="793883" y="2626027"/>
            <a:ext cx="101608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내용 기술</a:t>
            </a:r>
            <a:endParaRPr lang="ko-KR" altLang="en-US" sz="2000" dirty="0">
              <a:latin typeface="+mj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CCDFCD-939B-EBC0-8733-8A5BCE28D3A5}"/>
              </a:ext>
            </a:extLst>
          </p:cNvPr>
          <p:cNvSpPr txBox="1"/>
          <p:nvPr/>
        </p:nvSpPr>
        <p:spPr>
          <a:xfrm>
            <a:off x="784831" y="4915045"/>
            <a:ext cx="101608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내용 기술</a:t>
            </a:r>
            <a:endParaRPr lang="ko-KR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90720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CF41FE4-B39A-F61C-0834-89778CE7469A}"/>
              </a:ext>
            </a:extLst>
          </p:cNvPr>
          <p:cNvSpPr txBox="1"/>
          <p:nvPr/>
        </p:nvSpPr>
        <p:spPr>
          <a:xfrm>
            <a:off x="514263" y="785901"/>
            <a:ext cx="76116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3494BA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 </a:t>
            </a:r>
            <a:r>
              <a:rPr lang="ko-KR" altLang="en-US" sz="3600" dirty="0">
                <a:solidFill>
                  <a:srgbClr val="3494BA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산림분야 </a:t>
            </a:r>
            <a:r>
              <a:rPr lang="en-US" altLang="ko-KR" sz="3600" dirty="0">
                <a:solidFill>
                  <a:srgbClr val="3494BA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ESG </a:t>
            </a:r>
            <a:r>
              <a:rPr lang="ko-KR" altLang="en-US" sz="3600" dirty="0">
                <a:solidFill>
                  <a:srgbClr val="3494BA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활동 배경과 목적</a:t>
            </a:r>
            <a:endParaRPr lang="en-US" altLang="ko-KR" sz="3600" dirty="0">
              <a:solidFill>
                <a:srgbClr val="3494BA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21BA2B4-0F47-BBDD-838E-09A0C6DD911E}"/>
              </a:ext>
            </a:extLst>
          </p:cNvPr>
          <p:cNvSpPr txBox="1"/>
          <p:nvPr/>
        </p:nvSpPr>
        <p:spPr>
          <a:xfrm>
            <a:off x="647070" y="1820031"/>
            <a:ext cx="43877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현황 및 문제점 </a:t>
            </a:r>
            <a:r>
              <a:rPr lang="en-US" altLang="ko-KR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필요성 </a:t>
            </a:r>
            <a:r>
              <a:rPr lang="en-US" altLang="ko-KR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목적 등</a:t>
            </a:r>
            <a:endParaRPr lang="ko-KR" altLang="en-US" sz="2000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18964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CF41FE4-B39A-F61C-0834-89778CE7469A}"/>
              </a:ext>
            </a:extLst>
          </p:cNvPr>
          <p:cNvSpPr txBox="1"/>
          <p:nvPr/>
        </p:nvSpPr>
        <p:spPr>
          <a:xfrm>
            <a:off x="514263" y="785901"/>
            <a:ext cx="76116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3494BA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3600" dirty="0">
                <a:solidFill>
                  <a:srgbClr val="3494BA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추진 현황 및 성과</a:t>
            </a:r>
            <a:endParaRPr lang="en-US" altLang="ko-KR" sz="3600" dirty="0">
              <a:solidFill>
                <a:srgbClr val="3494BA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21BA2B4-0F47-BBDD-838E-09A0C6DD911E}"/>
              </a:ext>
            </a:extLst>
          </p:cNvPr>
          <p:cNvSpPr txBox="1"/>
          <p:nvPr/>
        </p:nvSpPr>
        <p:spPr>
          <a:xfrm>
            <a:off x="665176" y="1796758"/>
            <a:ext cx="8717451" cy="32644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사례에 대한 구체적 내용 기술</a:t>
            </a:r>
            <a:endParaRPr lang="en-US" altLang="ko-KR" sz="2000" i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실행계획 및 방법</a:t>
            </a:r>
            <a:r>
              <a:rPr lang="en-US" altLang="ko-KR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추진 노력</a:t>
            </a:r>
            <a:endParaRPr lang="en-US" altLang="ko-KR" sz="2000" i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산림생태계</a:t>
            </a:r>
            <a:r>
              <a:rPr lang="en-US" altLang="ko-KR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환경보호</a:t>
            </a:r>
            <a:r>
              <a:rPr lang="en-US" altLang="ko-KR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사회적 책임</a:t>
            </a:r>
            <a:r>
              <a:rPr lang="en-US" altLang="ko-KR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거버넌스 개선 등에 관한 기여 정도</a:t>
            </a:r>
            <a:endParaRPr lang="en-US" altLang="ko-KR" sz="2000" i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지역사회 참여</a:t>
            </a:r>
            <a:r>
              <a:rPr lang="en-US" altLang="ko-KR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연대 사례</a:t>
            </a:r>
            <a:endParaRPr lang="en-US" altLang="ko-KR" sz="2000" i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사례결과</a:t>
            </a:r>
            <a:r>
              <a:rPr lang="en-US" altLang="ko-KR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실적</a:t>
            </a:r>
            <a:r>
              <a:rPr lang="en-US" altLang="ko-KR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), </a:t>
            </a:r>
            <a:r>
              <a:rPr lang="ko-KR" altLang="en-US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비용 등</a:t>
            </a:r>
            <a:endParaRPr lang="en-US" altLang="ko-KR" sz="2000" i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2000" i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독창성 또는 사례의 우수성 및 차별적 특징</a:t>
            </a:r>
            <a:endParaRPr lang="en-US" altLang="ko-KR" sz="2000" i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602817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CF41FE4-B39A-F61C-0834-89778CE7469A}"/>
              </a:ext>
            </a:extLst>
          </p:cNvPr>
          <p:cNvSpPr txBox="1"/>
          <p:nvPr/>
        </p:nvSpPr>
        <p:spPr>
          <a:xfrm>
            <a:off x="514263" y="785901"/>
            <a:ext cx="9046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3494BA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4. </a:t>
            </a:r>
            <a:r>
              <a:rPr lang="ko-KR" altLang="en-US" sz="3600" dirty="0">
                <a:solidFill>
                  <a:srgbClr val="3494BA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기타</a:t>
            </a:r>
            <a:r>
              <a:rPr lang="en-US" altLang="ko-KR" sz="3600" dirty="0">
                <a:solidFill>
                  <a:srgbClr val="3494BA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3600" dirty="0">
                <a:solidFill>
                  <a:srgbClr val="3494BA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시사점</a:t>
            </a:r>
            <a:r>
              <a:rPr lang="en-US" altLang="ko-KR" sz="3600" dirty="0">
                <a:solidFill>
                  <a:srgbClr val="3494BA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600" dirty="0">
                <a:solidFill>
                  <a:srgbClr val="3494BA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기대효과</a:t>
            </a:r>
            <a:r>
              <a:rPr lang="en-US" altLang="ko-KR" sz="3600" dirty="0">
                <a:solidFill>
                  <a:srgbClr val="3494BA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600" dirty="0">
                <a:solidFill>
                  <a:srgbClr val="3494BA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향후 계획 등</a:t>
            </a:r>
            <a:r>
              <a:rPr lang="en-US" altLang="ko-KR" sz="3600" dirty="0">
                <a:solidFill>
                  <a:srgbClr val="3494BA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21BA2B4-0F47-BBDD-838E-09A0C6DD911E}"/>
              </a:ext>
            </a:extLst>
          </p:cNvPr>
          <p:cNvSpPr txBox="1"/>
          <p:nvPr/>
        </p:nvSpPr>
        <p:spPr>
          <a:xfrm>
            <a:off x="592749" y="1774764"/>
            <a:ext cx="99100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사례 추진을 통한 긍정적 영향 또는 향후 기대효과와 사회적 </a:t>
            </a:r>
            <a:r>
              <a:rPr lang="en-US" altLang="ko-KR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· </a:t>
            </a:r>
            <a:r>
              <a:rPr lang="ko-KR" altLang="en-US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업계 내 파급효과 등</a:t>
            </a:r>
            <a:endParaRPr lang="ko-KR" altLang="en-US" sz="2000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520667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CF41FE4-B39A-F61C-0834-89778CE7469A}"/>
              </a:ext>
            </a:extLst>
          </p:cNvPr>
          <p:cNvSpPr txBox="1"/>
          <p:nvPr/>
        </p:nvSpPr>
        <p:spPr>
          <a:xfrm>
            <a:off x="514263" y="785901"/>
            <a:ext cx="76116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3494BA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5. </a:t>
            </a:r>
            <a:r>
              <a:rPr lang="ko-KR" altLang="en-US" sz="3600" dirty="0">
                <a:solidFill>
                  <a:srgbClr val="3494BA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추가사항</a:t>
            </a:r>
            <a:endParaRPr lang="en-US" altLang="ko-KR" sz="3600" dirty="0">
              <a:solidFill>
                <a:srgbClr val="3494BA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0797279-88DA-FC02-393D-DDC5313D96C0}"/>
              </a:ext>
            </a:extLst>
          </p:cNvPr>
          <p:cNvSpPr txBox="1"/>
          <p:nvPr/>
        </p:nvSpPr>
        <p:spPr>
          <a:xfrm>
            <a:off x="592749" y="1783818"/>
            <a:ext cx="27109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20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추가적인 내용 기술</a:t>
            </a:r>
            <a:endParaRPr lang="ko-KR" altLang="en-US" sz="2000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2416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10183</TotalTime>
  <Words>460</Words>
  <Application>Microsoft Office PowerPoint</Application>
  <PresentationFormat>와이드스크린</PresentationFormat>
  <Paragraphs>80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6" baseType="lpstr">
      <vt:lpstr>HY견고딕</vt:lpstr>
      <vt:lpstr>HY헤드라인M</vt:lpstr>
      <vt:lpstr>굴림</vt:lpstr>
      <vt:lpstr>맑은 고딕</vt:lpstr>
      <vt:lpstr>휴먼명조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이주빈</dc:creator>
  <cp:lastModifiedBy>Forest_user</cp:lastModifiedBy>
  <cp:revision>12</cp:revision>
  <dcterms:created xsi:type="dcterms:W3CDTF">2024-08-06T07:15:15Z</dcterms:created>
  <dcterms:modified xsi:type="dcterms:W3CDTF">2025-08-01T02:20:44Z</dcterms:modified>
</cp:coreProperties>
</file>