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56" r:id="rId2"/>
    <p:sldId id="257" r:id="rId3"/>
    <p:sldId id="261" r:id="rId4"/>
    <p:sldId id="263" r:id="rId5"/>
    <p:sldId id="285" r:id="rId6"/>
    <p:sldId id="289" r:id="rId7"/>
    <p:sldId id="271" r:id="rId8"/>
    <p:sldId id="270" r:id="rId9"/>
    <p:sldId id="275" r:id="rId10"/>
    <p:sldId id="267" r:id="rId11"/>
  </p:sldIdLst>
  <p:sldSz cx="12192000" cy="6858000"/>
  <p:notesSz cx="6735763" cy="98663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15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D0E3EA"/>
    <a:srgbClr val="FFD966"/>
    <a:srgbClr val="E9F1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5758FB7-9AC5-4552-8A53-C91805E547FA}" styleName="테마 스타일 1 - 강조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보통 스타일 4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C4B1156A-380E-4F78-BDF5-A606A8083BF9}" styleName="보통 스타일 4 - 강조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22838BEF-8BB2-4498-84A7-C5851F593DF1}" styleName="보통 스타일 4 - 강조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73" autoAdjust="0"/>
    <p:restoredTop sz="94660"/>
  </p:normalViewPr>
  <p:slideViewPr>
    <p:cSldViewPr snapToGrid="0" showGuides="1">
      <p:cViewPr varScale="1">
        <p:scale>
          <a:sx n="116" d="100"/>
          <a:sy n="116" d="100"/>
        </p:scale>
        <p:origin x="208" y="68"/>
      </p:cViewPr>
      <p:guideLst>
        <p:guide orient="horz" pos="2115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5C8F8-E20D-435E-BDAA-75B8B933077C}" type="datetimeFigureOut">
              <a:rPr lang="ko-KR" altLang="en-US" smtClean="0"/>
              <a:t>2025-04-21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98C37-E18D-4E10-9A26-C8E50DCF050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177582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5C8F8-E20D-435E-BDAA-75B8B933077C}" type="datetimeFigureOut">
              <a:rPr lang="ko-KR" altLang="en-US" smtClean="0"/>
              <a:t>2025-04-21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98C37-E18D-4E10-9A26-C8E50DCF050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891313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52635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5C8F8-E20D-435E-BDAA-75B8B933077C}" type="datetimeFigureOut">
              <a:rPr lang="ko-KR" altLang="en-US" smtClean="0"/>
              <a:t>2025-04-21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98C37-E18D-4E10-9A26-C8E50DCF050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255407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2"/>
            <a:ext cx="5181600" cy="4351337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2"/>
            <a:ext cx="5181600" cy="4351337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5C8F8-E20D-435E-BDAA-75B8B933077C}" type="datetimeFigureOut">
              <a:rPr lang="ko-KR" altLang="en-US" smtClean="0"/>
              <a:t>2025-04-21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98C37-E18D-4E10-9A26-C8E50DCF050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664942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2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2"/>
            <a:ext cx="5156200" cy="3680525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7552"/>
            <a:ext cx="5181601" cy="3680525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5C8F8-E20D-435E-BDAA-75B8B933077C}" type="datetimeFigureOut">
              <a:rPr lang="ko-KR" altLang="en-US" smtClean="0"/>
              <a:t>2025-04-21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98C37-E18D-4E10-9A26-C8E50DCF0503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18988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5C8F8-E20D-435E-BDAA-75B8B933077C}" type="datetimeFigureOut">
              <a:rPr lang="ko-KR" altLang="en-US" smtClean="0"/>
              <a:t>2025-04-21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98C37-E18D-4E10-9A26-C8E50DCF0503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42845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5C8F8-E20D-435E-BDAA-75B8B933077C}" type="datetimeFigureOut">
              <a:rPr lang="ko-KR" altLang="en-US" smtClean="0"/>
              <a:t>2025-04-21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98C37-E18D-4E10-9A26-C8E50DCF050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05931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2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5C8F8-E20D-435E-BDAA-75B8B933077C}" type="datetimeFigureOut">
              <a:rPr lang="ko-KR" altLang="en-US" smtClean="0"/>
              <a:t>2025-04-21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98C37-E18D-4E10-9A26-C8E50DCF050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644036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5C8F8-E20D-435E-BDAA-75B8B933077C}" type="datetimeFigureOut">
              <a:rPr lang="ko-KR" altLang="en-US" smtClean="0"/>
              <a:t>2025-04-21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98C37-E18D-4E10-9A26-C8E50DCF050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937501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5C8F8-E20D-435E-BDAA-75B8B933077C}" type="datetimeFigureOut">
              <a:rPr lang="ko-KR" altLang="en-US" smtClean="0"/>
              <a:t>2025-04-21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98C37-E18D-4E10-9A26-C8E50DCF050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280739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0362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0364"/>
            <a:ext cx="7734300" cy="581183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5C8F8-E20D-435E-BDAA-75B8B933077C}" type="datetimeFigureOut">
              <a:rPr lang="ko-KR" altLang="en-US" smtClean="0"/>
              <a:t>2025-04-21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98C37-E18D-4E10-9A26-C8E50DCF050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982881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2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6F85C8F8-E20D-435E-BDAA-75B8B933077C}" type="datetimeFigureOut">
              <a:rPr lang="ko-KR" altLang="en-US" smtClean="0"/>
              <a:t>2025-04-21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D98C37-E18D-4E10-9A26-C8E50DCF050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146536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>
            <a:extLst>
              <a:ext uri="{FF2B5EF4-FFF2-40B4-BE49-F238E27FC236}">
                <a16:creationId xmlns:a16="http://schemas.microsoft.com/office/drawing/2014/main" id="{C3F77369-3638-4672-9B03-C0764154A6AB}"/>
              </a:ext>
            </a:extLst>
          </p:cNvPr>
          <p:cNvSpPr/>
          <p:nvPr/>
        </p:nvSpPr>
        <p:spPr>
          <a:xfrm>
            <a:off x="-2" y="1340768"/>
            <a:ext cx="12192003" cy="3312368"/>
          </a:xfrm>
          <a:prstGeom prst="rect">
            <a:avLst/>
          </a:prstGeom>
          <a:solidFill>
            <a:schemeClr val="accent5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5400" b="1" i="1" dirty="0" smtClean="0">
                <a:solidFill>
                  <a:schemeClr val="accent5">
                    <a:lumMod val="50000"/>
                  </a:schemeClr>
                </a:solidFill>
                <a:latin typeface="+mj-ea"/>
                <a:ea typeface="+mj-ea"/>
              </a:rPr>
              <a:t>신청 개발 </a:t>
            </a:r>
            <a:r>
              <a:rPr lang="ko-KR" altLang="en-US" sz="5400" b="1" i="1" dirty="0" err="1" smtClean="0">
                <a:solidFill>
                  <a:schemeClr val="accent5">
                    <a:lumMod val="50000"/>
                  </a:schemeClr>
                </a:solidFill>
                <a:latin typeface="+mj-ea"/>
                <a:ea typeface="+mj-ea"/>
              </a:rPr>
              <a:t>과제명</a:t>
            </a:r>
            <a:r>
              <a:rPr lang="ko-KR" altLang="en-US" sz="5400" b="1" i="1" dirty="0" smtClean="0">
                <a:solidFill>
                  <a:schemeClr val="accent5">
                    <a:lumMod val="50000"/>
                  </a:schemeClr>
                </a:solidFill>
                <a:latin typeface="+mj-ea"/>
                <a:ea typeface="+mj-ea"/>
              </a:rPr>
              <a:t> </a:t>
            </a:r>
            <a:endParaRPr lang="en-US" altLang="ko-KR" sz="5400" b="1" i="1" dirty="0">
              <a:solidFill>
                <a:schemeClr val="accent5">
                  <a:lumMod val="5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80BB6B11-53D4-4088-B004-CD90A917B47D}"/>
              </a:ext>
            </a:extLst>
          </p:cNvPr>
          <p:cNvSpPr/>
          <p:nvPr/>
        </p:nvSpPr>
        <p:spPr>
          <a:xfrm>
            <a:off x="2915551" y="4903666"/>
            <a:ext cx="60244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ko-KR" altLang="en-US" b="1" dirty="0" smtClean="0">
                <a:solidFill>
                  <a:srgbClr val="002060"/>
                </a:solidFill>
                <a:latin typeface="+mj-ea"/>
                <a:ea typeface="+mj-ea"/>
              </a:rPr>
              <a:t>기 업 명 </a:t>
            </a:r>
            <a:r>
              <a:rPr lang="en-US" altLang="ko-KR" b="1" dirty="0" smtClean="0">
                <a:solidFill>
                  <a:srgbClr val="002060"/>
                </a:solidFill>
                <a:latin typeface="+mj-ea"/>
                <a:ea typeface="+mj-ea"/>
              </a:rPr>
              <a:t>:                                </a:t>
            </a:r>
            <a:r>
              <a:rPr lang="ko-KR" altLang="en-US" b="1" dirty="0" smtClean="0">
                <a:solidFill>
                  <a:srgbClr val="002060"/>
                </a:solidFill>
                <a:latin typeface="+mj-ea"/>
                <a:ea typeface="+mj-ea"/>
              </a:rPr>
              <a:t>대 표 자 </a:t>
            </a:r>
            <a:r>
              <a:rPr lang="en-US" altLang="ko-KR" b="1" dirty="0" smtClean="0">
                <a:solidFill>
                  <a:srgbClr val="002060"/>
                </a:solidFill>
                <a:latin typeface="+mj-ea"/>
                <a:ea typeface="+mj-ea"/>
              </a:rPr>
              <a:t>:               </a:t>
            </a:r>
            <a:endParaRPr lang="ko-KR" altLang="en-US" b="1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F2B4B6D4-A7B3-40FC-BC0E-7432F4310F97}"/>
              </a:ext>
            </a:extLst>
          </p:cNvPr>
          <p:cNvSpPr/>
          <p:nvPr/>
        </p:nvSpPr>
        <p:spPr>
          <a:xfrm>
            <a:off x="-2" y="0"/>
            <a:ext cx="449997" cy="6861600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outerShdw blurRad="25400" dist="127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2" name="Picture 12" descr="C:\Users\20160817-1\Desktop\중기부_상징_파일\1.중소벤처기업부_국_가로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81" r="8241"/>
          <a:stretch>
            <a:fillRect/>
          </a:stretch>
        </p:blipFill>
        <p:spPr bwMode="auto">
          <a:xfrm>
            <a:off x="2611679" y="6262194"/>
            <a:ext cx="15240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3" descr="C:\Users\시니어\Desktop\창업진흥원 로고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9711" y="6152273"/>
            <a:ext cx="1351447" cy="616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5612" y="481424"/>
            <a:ext cx="2124185" cy="85934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132759" y="726430"/>
            <a:ext cx="32624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2025</a:t>
            </a:r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년 </a:t>
            </a:r>
            <a:r>
              <a:rPr lang="ko-KR" altLang="en-US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선택형</a:t>
            </a:r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지원 프로그램</a:t>
            </a:r>
            <a:endParaRPr lang="ko-KR" altLang="en-US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986842" y="1830662"/>
            <a:ext cx="87447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i="1" dirty="0" smtClean="0">
                <a:solidFill>
                  <a:srgbClr val="0000CC"/>
                </a:solidFill>
              </a:rPr>
              <a:t>발표자료의 양식</a:t>
            </a:r>
            <a:r>
              <a:rPr lang="en-US" altLang="ko-KR" i="1" dirty="0" smtClean="0">
                <a:solidFill>
                  <a:srgbClr val="0000CC"/>
                </a:solidFill>
              </a:rPr>
              <a:t>, </a:t>
            </a:r>
            <a:r>
              <a:rPr lang="ko-KR" altLang="en-US" i="1" dirty="0" smtClean="0">
                <a:solidFill>
                  <a:srgbClr val="0000CC"/>
                </a:solidFill>
              </a:rPr>
              <a:t>내용 진행 순서는 </a:t>
            </a:r>
            <a:r>
              <a:rPr lang="ko-KR" altLang="en-US" i="1" dirty="0" err="1" smtClean="0">
                <a:solidFill>
                  <a:srgbClr val="0000CC"/>
                </a:solidFill>
              </a:rPr>
              <a:t>신청기업이</a:t>
            </a:r>
            <a:r>
              <a:rPr lang="ko-KR" altLang="en-US" i="1" dirty="0" smtClean="0">
                <a:solidFill>
                  <a:srgbClr val="0000CC"/>
                </a:solidFill>
              </a:rPr>
              <a:t> 자율적으로 제작</a:t>
            </a:r>
            <a:r>
              <a:rPr lang="en-US" altLang="ko-KR" i="1" dirty="0">
                <a:solidFill>
                  <a:srgbClr val="0000CC"/>
                </a:solidFill>
              </a:rPr>
              <a:t> </a:t>
            </a:r>
            <a:r>
              <a:rPr lang="ko-KR" altLang="en-US" i="1" dirty="0" smtClean="0">
                <a:solidFill>
                  <a:srgbClr val="0000CC"/>
                </a:solidFill>
              </a:rPr>
              <a:t>구성하시기 바랍니다</a:t>
            </a:r>
            <a:endParaRPr lang="ko-KR" altLang="en-US" i="1" dirty="0">
              <a:solidFill>
                <a:srgbClr val="0000CC"/>
              </a:solidFill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5191" y="6315668"/>
            <a:ext cx="1341798" cy="289925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1022" y="6226417"/>
            <a:ext cx="1844501" cy="46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13555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12">
            <a:extLst>
              <a:ext uri="{FF2B5EF4-FFF2-40B4-BE49-F238E27FC236}">
                <a16:creationId xmlns:a16="http://schemas.microsoft.com/office/drawing/2014/main" id="{900B593D-DB8B-4C7A-BCC6-51DC2F9AE659}"/>
              </a:ext>
            </a:extLst>
          </p:cNvPr>
          <p:cNvSpPr/>
          <p:nvPr/>
        </p:nvSpPr>
        <p:spPr>
          <a:xfrm>
            <a:off x="449995" y="-3600"/>
            <a:ext cx="449997" cy="6861600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outerShdw blurRad="25400" dist="127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34F2A167-B41C-427A-AF57-22E0ABCFA54F}"/>
              </a:ext>
            </a:extLst>
          </p:cNvPr>
          <p:cNvSpPr/>
          <p:nvPr/>
        </p:nvSpPr>
        <p:spPr>
          <a:xfrm>
            <a:off x="899991" y="591069"/>
            <a:ext cx="11292010" cy="556552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outerShdw blurRad="25400" dist="127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ko-KR" sz="3200" b="1" dirty="0">
                <a:solidFill>
                  <a:prstClr val="white"/>
                </a:solidFill>
                <a:latin typeface="나눔고딕" pitchFamily="50" charset="-127"/>
                <a:ea typeface="나눔고딕" pitchFamily="50" charset="-127"/>
                <a:cs typeface="+mj-cs"/>
              </a:rPr>
              <a:t> </a:t>
            </a:r>
            <a:r>
              <a:rPr lang="en-GB" altLang="ko-KR" sz="3200" b="1" dirty="0">
                <a:solidFill>
                  <a:prstClr val="white"/>
                </a:solidFill>
                <a:latin typeface="+mj-ea"/>
                <a:ea typeface="+mj-ea"/>
                <a:cs typeface="+mj-cs"/>
              </a:rPr>
              <a:t>Contents</a:t>
            </a:r>
            <a:endParaRPr lang="ko-KR" altLang="en-US" b="1" dirty="0">
              <a:latin typeface="+mj-ea"/>
              <a:ea typeface="+mj-ea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6883675C-6B17-4BFB-BD65-5DF940EE865C}"/>
              </a:ext>
            </a:extLst>
          </p:cNvPr>
          <p:cNvSpPr/>
          <p:nvPr/>
        </p:nvSpPr>
        <p:spPr>
          <a:xfrm>
            <a:off x="0" y="0"/>
            <a:ext cx="449995" cy="6858000"/>
          </a:xfrm>
          <a:prstGeom prst="rect">
            <a:avLst/>
          </a:prstGeom>
          <a:solidFill>
            <a:schemeClr val="accent5">
              <a:lumMod val="40000"/>
              <a:lumOff val="60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82672D13-EBF3-41A1-8C1B-C2D78BB4C269}"/>
              </a:ext>
            </a:extLst>
          </p:cNvPr>
          <p:cNvSpPr/>
          <p:nvPr/>
        </p:nvSpPr>
        <p:spPr>
          <a:xfrm>
            <a:off x="3125906" y="1824010"/>
            <a:ext cx="5940188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rabicPeriod"/>
              <a:defRPr/>
            </a:pPr>
            <a:r>
              <a:rPr lang="ko-KR" altLang="en-US" sz="2000" b="1" dirty="0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신청 </a:t>
            </a:r>
            <a:r>
              <a:rPr lang="ko-KR" altLang="en-US" sz="2000" b="1" dirty="0" err="1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개발과제</a:t>
            </a:r>
            <a:r>
              <a:rPr lang="ko-KR" altLang="en-US" sz="2000" b="1" dirty="0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 개요</a:t>
            </a:r>
            <a:endParaRPr lang="en-US" altLang="ko-KR" sz="2000" b="1" dirty="0" smtClean="0">
              <a:solidFill>
                <a:schemeClr val="tx2">
                  <a:lumMod val="75000"/>
                </a:schemeClr>
              </a:solidFill>
              <a:latin typeface="+mj-ea"/>
              <a:ea typeface="+mj-ea"/>
            </a:endParaRPr>
          </a:p>
          <a:p>
            <a:pPr marL="457200" indent="-457200">
              <a:buFont typeface="+mj-lt"/>
              <a:buAutoNum type="arabicPeriod"/>
              <a:defRPr/>
            </a:pPr>
            <a:endParaRPr lang="en-US" altLang="ko-KR" sz="2000" b="1" dirty="0" smtClean="0">
              <a:solidFill>
                <a:schemeClr val="tx2">
                  <a:lumMod val="75000"/>
                </a:schemeClr>
              </a:solidFill>
              <a:latin typeface="+mj-ea"/>
              <a:ea typeface="+mj-ea"/>
            </a:endParaRPr>
          </a:p>
          <a:p>
            <a:pPr marL="457200" indent="-457200">
              <a:buFont typeface="+mj-lt"/>
              <a:buAutoNum type="arabicPeriod"/>
              <a:defRPr/>
            </a:pPr>
            <a:r>
              <a:rPr lang="ko-KR" altLang="en-US" sz="2000" b="1" dirty="0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회사소개</a:t>
            </a:r>
            <a:endParaRPr lang="en-US" altLang="ko-KR" sz="2000" b="1" dirty="0">
              <a:solidFill>
                <a:schemeClr val="tx2">
                  <a:lumMod val="75000"/>
                </a:schemeClr>
              </a:solidFill>
              <a:latin typeface="+mj-ea"/>
              <a:ea typeface="+mj-ea"/>
            </a:endParaRPr>
          </a:p>
          <a:p>
            <a:pPr marL="457200" indent="-457200">
              <a:buFont typeface="+mj-lt"/>
              <a:buAutoNum type="arabicPeriod"/>
              <a:defRPr/>
            </a:pPr>
            <a:endParaRPr lang="en-US" altLang="ko-KR" sz="2000" b="1" dirty="0">
              <a:solidFill>
                <a:schemeClr val="tx2">
                  <a:lumMod val="75000"/>
                </a:schemeClr>
              </a:solidFill>
              <a:latin typeface="+mj-ea"/>
              <a:ea typeface="+mj-ea"/>
            </a:endParaRPr>
          </a:p>
          <a:p>
            <a:pPr marL="457200" indent="-457200">
              <a:buFont typeface="+mj-lt"/>
              <a:buAutoNum type="arabicPeriod"/>
              <a:defRPr/>
            </a:pPr>
            <a:r>
              <a:rPr lang="ko-KR" altLang="en-US" sz="2000" b="1" i="1" u="sng" dirty="0" smtClean="0">
                <a:solidFill>
                  <a:srgbClr val="0000CC"/>
                </a:solidFill>
                <a:latin typeface="+mj-ea"/>
                <a:ea typeface="+mj-ea"/>
              </a:rPr>
              <a:t>사업화 </a:t>
            </a:r>
            <a:r>
              <a:rPr lang="ko-KR" altLang="en-US" sz="2000" b="1" i="1" u="sng" dirty="0" err="1" smtClean="0">
                <a:solidFill>
                  <a:srgbClr val="0000CC"/>
                </a:solidFill>
                <a:latin typeface="+mj-ea"/>
                <a:ea typeface="+mj-ea"/>
              </a:rPr>
              <a:t>아이템명</a:t>
            </a:r>
            <a:r>
              <a:rPr lang="ko-KR" altLang="en-US" sz="2000" b="1" i="1" u="sng" dirty="0" smtClean="0">
                <a:solidFill>
                  <a:srgbClr val="0000CC"/>
                </a:solidFill>
                <a:latin typeface="+mj-ea"/>
                <a:ea typeface="+mj-ea"/>
              </a:rPr>
              <a:t> </a:t>
            </a:r>
            <a:r>
              <a:rPr lang="ko-KR" altLang="en-US" sz="2000" b="1" dirty="0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소개</a:t>
            </a:r>
            <a:endParaRPr lang="en-US" altLang="ko-KR" sz="2000" b="1" dirty="0" smtClean="0">
              <a:solidFill>
                <a:schemeClr val="tx2">
                  <a:lumMod val="75000"/>
                </a:schemeClr>
              </a:solidFill>
              <a:latin typeface="+mj-ea"/>
              <a:ea typeface="+mj-ea"/>
            </a:endParaRPr>
          </a:p>
          <a:p>
            <a:pPr marL="457200" indent="-457200">
              <a:buFont typeface="+mj-lt"/>
              <a:buAutoNum type="arabicPeriod"/>
              <a:defRPr/>
            </a:pPr>
            <a:endParaRPr lang="en-US" altLang="ko-KR" sz="2000" b="1" dirty="0">
              <a:solidFill>
                <a:schemeClr val="tx2">
                  <a:lumMod val="75000"/>
                </a:schemeClr>
              </a:solidFill>
              <a:latin typeface="+mj-ea"/>
              <a:ea typeface="+mj-ea"/>
            </a:endParaRPr>
          </a:p>
          <a:p>
            <a:pPr marL="457200" indent="-457200">
              <a:buFont typeface="+mj-lt"/>
              <a:buAutoNum type="arabicPeriod"/>
              <a:defRPr/>
            </a:pPr>
            <a:r>
              <a:rPr lang="ko-KR" altLang="en-US" sz="2000" b="1" dirty="0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시장상황 및 수요 분석</a:t>
            </a:r>
            <a:endParaRPr lang="en-US" altLang="ko-KR" sz="2000" b="1" dirty="0">
              <a:solidFill>
                <a:schemeClr val="tx2">
                  <a:lumMod val="75000"/>
                </a:schemeClr>
              </a:solidFill>
              <a:latin typeface="+mj-ea"/>
              <a:ea typeface="+mj-ea"/>
            </a:endParaRPr>
          </a:p>
          <a:p>
            <a:pPr marL="457200" indent="-457200">
              <a:buFont typeface="+mj-lt"/>
              <a:buAutoNum type="arabicPeriod"/>
              <a:defRPr/>
            </a:pPr>
            <a:endParaRPr lang="en-US" altLang="ko-KR" sz="2000" b="1" dirty="0">
              <a:solidFill>
                <a:schemeClr val="tx2">
                  <a:lumMod val="75000"/>
                </a:schemeClr>
              </a:solidFill>
              <a:latin typeface="+mj-ea"/>
              <a:ea typeface="+mj-ea"/>
            </a:endParaRPr>
          </a:p>
          <a:p>
            <a:pPr marL="457200" indent="-457200">
              <a:buFont typeface="+mj-lt"/>
              <a:buAutoNum type="arabicPeriod"/>
              <a:defRPr/>
            </a:pPr>
            <a:r>
              <a:rPr lang="ko-KR" altLang="en-US" sz="2000" b="1" dirty="0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사업계획 및 사업화 전략 수립 </a:t>
            </a:r>
            <a:endParaRPr lang="en-US" altLang="ko-KR" sz="2000" b="1" dirty="0">
              <a:solidFill>
                <a:schemeClr val="tx2">
                  <a:lumMod val="75000"/>
                </a:schemeClr>
              </a:solidFill>
              <a:latin typeface="+mj-ea"/>
              <a:ea typeface="+mj-ea"/>
            </a:endParaRPr>
          </a:p>
          <a:p>
            <a:pPr marL="457200" indent="-457200">
              <a:buFont typeface="+mj-lt"/>
              <a:buAutoNum type="arabicPeriod"/>
              <a:defRPr/>
            </a:pPr>
            <a:endParaRPr lang="en-US" altLang="ko-KR" sz="2000" b="1" dirty="0">
              <a:solidFill>
                <a:schemeClr val="tx2">
                  <a:lumMod val="75000"/>
                </a:schemeClr>
              </a:solidFill>
              <a:latin typeface="+mj-ea"/>
              <a:ea typeface="+mj-ea"/>
            </a:endParaRPr>
          </a:p>
          <a:p>
            <a:pPr marL="457200" indent="-457200">
              <a:buFont typeface="+mj-lt"/>
              <a:buAutoNum type="arabicPeriod"/>
              <a:defRPr/>
            </a:pPr>
            <a:r>
              <a:rPr lang="ko-KR" altLang="en-US" sz="2000" b="1" dirty="0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지원 필요성 및 과제 개발 계획</a:t>
            </a:r>
            <a:endParaRPr lang="en-US" altLang="ko-KR" sz="2000" b="1" dirty="0" smtClean="0">
              <a:solidFill>
                <a:schemeClr val="tx2">
                  <a:lumMod val="75000"/>
                </a:schemeClr>
              </a:solidFill>
              <a:latin typeface="+mj-ea"/>
              <a:ea typeface="+mj-ea"/>
            </a:endParaRPr>
          </a:p>
          <a:p>
            <a:pPr marL="457200" indent="-457200">
              <a:buFont typeface="+mj-lt"/>
              <a:buAutoNum type="arabicPeriod"/>
              <a:defRPr/>
            </a:pPr>
            <a:endParaRPr lang="en-US" altLang="ko-KR" sz="2000" b="1" dirty="0">
              <a:solidFill>
                <a:schemeClr val="tx2">
                  <a:lumMod val="75000"/>
                </a:schemeClr>
              </a:solidFill>
              <a:latin typeface="+mj-ea"/>
              <a:ea typeface="+mj-ea"/>
            </a:endParaRPr>
          </a:p>
          <a:p>
            <a:pPr marL="457200" indent="-457200">
              <a:buFont typeface="+mj-lt"/>
              <a:buAutoNum type="arabicPeriod"/>
              <a:defRPr/>
            </a:pPr>
            <a:r>
              <a:rPr lang="ko-KR" altLang="en-US" sz="2000" b="1" dirty="0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기대</a:t>
            </a:r>
            <a:r>
              <a:rPr lang="en-US" altLang="ko-KR" sz="2000" b="1" dirty="0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/</a:t>
            </a:r>
            <a:r>
              <a:rPr lang="ko-KR" altLang="en-US" sz="2000" b="1" dirty="0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파급효과</a:t>
            </a:r>
            <a:endParaRPr lang="en-US" altLang="ko-KR" sz="2000" b="1" dirty="0">
              <a:solidFill>
                <a:schemeClr val="tx2">
                  <a:lumMod val="75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24963" y="6406277"/>
            <a:ext cx="1286731" cy="381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52030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id="{F2B4B6D4-A7B3-40FC-BC0E-7432F4310F97}"/>
              </a:ext>
            </a:extLst>
          </p:cNvPr>
          <p:cNvSpPr/>
          <p:nvPr/>
        </p:nvSpPr>
        <p:spPr>
          <a:xfrm>
            <a:off x="-2" y="0"/>
            <a:ext cx="449997" cy="6861600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outerShdw blurRad="25400" dist="127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2143D1BA-5FC8-48B9-8BB8-14582B187228}"/>
              </a:ext>
            </a:extLst>
          </p:cNvPr>
          <p:cNvSpPr/>
          <p:nvPr/>
        </p:nvSpPr>
        <p:spPr>
          <a:xfrm>
            <a:off x="465929" y="0"/>
            <a:ext cx="449995" cy="6858000"/>
          </a:xfrm>
          <a:prstGeom prst="rect">
            <a:avLst/>
          </a:prstGeom>
          <a:solidFill>
            <a:schemeClr val="accent5">
              <a:lumMod val="40000"/>
              <a:lumOff val="60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2B4B6253-6BF1-4382-91B5-E3EE1051FB94}"/>
              </a:ext>
            </a:extLst>
          </p:cNvPr>
          <p:cNvSpPr/>
          <p:nvPr/>
        </p:nvSpPr>
        <p:spPr>
          <a:xfrm>
            <a:off x="449995" y="567162"/>
            <a:ext cx="11742005" cy="556552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outerShdw blurRad="25400" dist="127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79CCCEE0-D2F6-4B09-A06F-F721430D8479}"/>
              </a:ext>
            </a:extLst>
          </p:cNvPr>
          <p:cNvSpPr/>
          <p:nvPr/>
        </p:nvSpPr>
        <p:spPr>
          <a:xfrm>
            <a:off x="938615" y="593410"/>
            <a:ext cx="648072" cy="504056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2400" b="1" dirty="0">
                <a:latin typeface="+mj-ea"/>
                <a:ea typeface="+mj-ea"/>
              </a:rPr>
              <a:t>1</a:t>
            </a:r>
            <a:endParaRPr lang="ko-KR" altLang="en-US" sz="2400" b="1" dirty="0">
              <a:latin typeface="+mj-ea"/>
              <a:ea typeface="+mj-ea"/>
            </a:endParaRPr>
          </a:p>
        </p:txBody>
      </p:sp>
      <p:sp>
        <p:nvSpPr>
          <p:cNvPr id="15" name="제목 1">
            <a:extLst>
              <a:ext uri="{FF2B5EF4-FFF2-40B4-BE49-F238E27FC236}">
                <a16:creationId xmlns:a16="http://schemas.microsoft.com/office/drawing/2014/main" id="{A01991C6-8B03-45CD-B6CF-0FA8D5B07FBD}"/>
              </a:ext>
            </a:extLst>
          </p:cNvPr>
          <p:cNvSpPr txBox="1">
            <a:spLocks/>
          </p:cNvSpPr>
          <p:nvPr/>
        </p:nvSpPr>
        <p:spPr>
          <a:xfrm>
            <a:off x="1609664" y="567162"/>
            <a:ext cx="3943848" cy="566308"/>
          </a:xfrm>
          <a:prstGeom prst="rect">
            <a:avLst/>
          </a:prstGeom>
          <a:effectLst>
            <a:outerShdw blurRad="38100" dist="127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3200" b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2400" b="1" dirty="0" err="1" smtClean="0">
                <a:solidFill>
                  <a:schemeClr val="bg1"/>
                </a:solidFill>
                <a:latin typeface="+mj-ea"/>
              </a:rPr>
              <a:t>개발과제</a:t>
            </a:r>
            <a:r>
              <a:rPr lang="ko-KR" altLang="en-US" sz="2400" b="1" dirty="0" smtClean="0">
                <a:solidFill>
                  <a:schemeClr val="bg1"/>
                </a:solidFill>
                <a:latin typeface="+mj-ea"/>
              </a:rPr>
              <a:t> 개요</a:t>
            </a:r>
            <a:endParaRPr lang="ko-KR" altLang="en-US" sz="2400" b="1" dirty="0">
              <a:solidFill>
                <a:schemeClr val="bg1"/>
              </a:solidFill>
              <a:latin typeface="+mj-ea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609664" y="2606313"/>
            <a:ext cx="68403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i="1" dirty="0" smtClean="0">
                <a:solidFill>
                  <a:srgbClr val="0000CC"/>
                </a:solidFill>
              </a:rPr>
              <a:t>신청 </a:t>
            </a:r>
            <a:r>
              <a:rPr lang="ko-KR" altLang="en-US" i="1" dirty="0" err="1" smtClean="0">
                <a:solidFill>
                  <a:srgbClr val="0000CC"/>
                </a:solidFill>
              </a:rPr>
              <a:t>과제명</a:t>
            </a:r>
            <a:r>
              <a:rPr lang="en-US" altLang="ko-KR" i="1" dirty="0" smtClean="0">
                <a:solidFill>
                  <a:srgbClr val="0000CC"/>
                </a:solidFill>
              </a:rPr>
              <a:t>, </a:t>
            </a:r>
            <a:r>
              <a:rPr lang="ko-KR" altLang="en-US" i="1" dirty="0" smtClean="0">
                <a:solidFill>
                  <a:srgbClr val="0000CC"/>
                </a:solidFill>
              </a:rPr>
              <a:t>개발기관</a:t>
            </a:r>
            <a:r>
              <a:rPr lang="en-US" altLang="ko-KR" i="1" dirty="0" smtClean="0">
                <a:solidFill>
                  <a:srgbClr val="0000CC"/>
                </a:solidFill>
              </a:rPr>
              <a:t>, </a:t>
            </a:r>
            <a:r>
              <a:rPr lang="ko-KR" altLang="en-US" i="1" dirty="0" smtClean="0">
                <a:solidFill>
                  <a:srgbClr val="0000CC"/>
                </a:solidFill>
              </a:rPr>
              <a:t>개발 </a:t>
            </a:r>
            <a:r>
              <a:rPr lang="ko-KR" altLang="en-US" i="1" dirty="0" err="1" smtClean="0">
                <a:solidFill>
                  <a:srgbClr val="0000CC"/>
                </a:solidFill>
              </a:rPr>
              <a:t>용역기업</a:t>
            </a:r>
            <a:r>
              <a:rPr lang="en-US" altLang="ko-KR" i="1" dirty="0" smtClean="0">
                <a:solidFill>
                  <a:srgbClr val="0000CC"/>
                </a:solidFill>
              </a:rPr>
              <a:t>, </a:t>
            </a:r>
            <a:r>
              <a:rPr lang="ko-KR" altLang="en-US" i="1" dirty="0" err="1" smtClean="0">
                <a:solidFill>
                  <a:srgbClr val="0000CC"/>
                </a:solidFill>
              </a:rPr>
              <a:t>개발내용</a:t>
            </a:r>
            <a:r>
              <a:rPr lang="en-US" altLang="ko-KR" i="1" dirty="0" smtClean="0">
                <a:solidFill>
                  <a:srgbClr val="0000CC"/>
                </a:solidFill>
              </a:rPr>
              <a:t>, </a:t>
            </a:r>
            <a:r>
              <a:rPr lang="ko-KR" altLang="en-US" i="1" dirty="0" smtClean="0">
                <a:solidFill>
                  <a:srgbClr val="0000CC"/>
                </a:solidFill>
              </a:rPr>
              <a:t>소요비용 등 기재</a:t>
            </a:r>
            <a:endParaRPr lang="ko-KR" altLang="en-US" i="1" dirty="0">
              <a:solidFill>
                <a:srgbClr val="0000CC"/>
              </a:solidFill>
            </a:endParaRPr>
          </a:p>
        </p:txBody>
      </p:sp>
      <p:pic>
        <p:nvPicPr>
          <p:cNvPr id="20" name="그림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24963" y="6406277"/>
            <a:ext cx="1286731" cy="381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75056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356C3369-1739-4CF2-8AAE-5146ED0F85F8}"/>
              </a:ext>
            </a:extLst>
          </p:cNvPr>
          <p:cNvGrpSpPr/>
          <p:nvPr/>
        </p:nvGrpSpPr>
        <p:grpSpPr>
          <a:xfrm>
            <a:off x="-2" y="0"/>
            <a:ext cx="12192001" cy="6861600"/>
            <a:chOff x="-2" y="0"/>
            <a:chExt cx="12192001" cy="6861600"/>
          </a:xfrm>
        </p:grpSpPr>
        <p:sp>
          <p:nvSpPr>
            <p:cNvPr id="7" name="직사각형 6">
              <a:extLst>
                <a:ext uri="{FF2B5EF4-FFF2-40B4-BE49-F238E27FC236}">
                  <a16:creationId xmlns:a16="http://schemas.microsoft.com/office/drawing/2014/main" id="{F2B4B6D4-A7B3-40FC-BC0E-7432F4310F97}"/>
                </a:ext>
              </a:extLst>
            </p:cNvPr>
            <p:cNvSpPr/>
            <p:nvPr/>
          </p:nvSpPr>
          <p:spPr>
            <a:xfrm>
              <a:off x="-2" y="0"/>
              <a:ext cx="449997" cy="6861600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  <a:effectLst>
              <a:outerShdw blurRad="25400" dist="127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2143D1BA-5FC8-48B9-8BB8-14582B187228}"/>
                </a:ext>
              </a:extLst>
            </p:cNvPr>
            <p:cNvSpPr/>
            <p:nvPr/>
          </p:nvSpPr>
          <p:spPr>
            <a:xfrm>
              <a:off x="465929" y="0"/>
              <a:ext cx="449995" cy="685800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6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2B4B6253-6BF1-4382-91B5-E3EE1051FB94}"/>
                </a:ext>
              </a:extLst>
            </p:cNvPr>
            <p:cNvSpPr/>
            <p:nvPr/>
          </p:nvSpPr>
          <p:spPr>
            <a:xfrm>
              <a:off x="449994" y="567162"/>
              <a:ext cx="11742005" cy="556552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  <a:effectLst>
              <a:outerShdw blurRad="25400" dist="127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79CCCEE0-D2F6-4B09-A06F-F721430D8479}"/>
              </a:ext>
            </a:extLst>
          </p:cNvPr>
          <p:cNvSpPr/>
          <p:nvPr/>
        </p:nvSpPr>
        <p:spPr>
          <a:xfrm>
            <a:off x="938615" y="593410"/>
            <a:ext cx="648072" cy="504056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2800" b="1" dirty="0">
                <a:latin typeface="+mj-ea"/>
                <a:ea typeface="+mj-ea"/>
              </a:rPr>
              <a:t>2</a:t>
            </a:r>
            <a:endParaRPr lang="ko-KR" altLang="en-US" sz="2800" b="1" dirty="0">
              <a:latin typeface="+mj-ea"/>
              <a:ea typeface="+mj-ea"/>
            </a:endParaRPr>
          </a:p>
        </p:txBody>
      </p:sp>
      <p:sp>
        <p:nvSpPr>
          <p:cNvPr id="15" name="제목 1">
            <a:extLst>
              <a:ext uri="{FF2B5EF4-FFF2-40B4-BE49-F238E27FC236}">
                <a16:creationId xmlns:a16="http://schemas.microsoft.com/office/drawing/2014/main" id="{A01991C6-8B03-45CD-B6CF-0FA8D5B07FBD}"/>
              </a:ext>
            </a:extLst>
          </p:cNvPr>
          <p:cNvSpPr txBox="1">
            <a:spLocks/>
          </p:cNvSpPr>
          <p:nvPr/>
        </p:nvSpPr>
        <p:spPr>
          <a:xfrm>
            <a:off x="1609664" y="567162"/>
            <a:ext cx="3652801" cy="566308"/>
          </a:xfrm>
          <a:prstGeom prst="rect">
            <a:avLst/>
          </a:prstGeom>
          <a:effectLst>
            <a:outerShdw blurRad="38100" dist="127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3200" b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2400" b="1" dirty="0" smtClean="0">
                <a:solidFill>
                  <a:schemeClr val="bg1"/>
                </a:solidFill>
                <a:latin typeface="+mj-ea"/>
              </a:rPr>
              <a:t>회사 소개</a:t>
            </a:r>
            <a:endParaRPr lang="ko-KR" altLang="en-US" sz="2400" b="1" dirty="0">
              <a:solidFill>
                <a:schemeClr val="bg1"/>
              </a:solidFill>
              <a:latin typeface="+mj-ea"/>
            </a:endParaRPr>
          </a:p>
        </p:txBody>
      </p:sp>
      <p:pic>
        <p:nvPicPr>
          <p:cNvPr id="23" name="그림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24963" y="6406277"/>
            <a:ext cx="1286731" cy="381894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1609664" y="2606313"/>
            <a:ext cx="85427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i="1" dirty="0" smtClean="0">
                <a:solidFill>
                  <a:srgbClr val="0000CC"/>
                </a:solidFill>
              </a:rPr>
              <a:t>회사명</a:t>
            </a:r>
            <a:r>
              <a:rPr lang="en-US" altLang="ko-KR" i="1" dirty="0" smtClean="0">
                <a:solidFill>
                  <a:srgbClr val="0000CC"/>
                </a:solidFill>
              </a:rPr>
              <a:t>, </a:t>
            </a:r>
            <a:r>
              <a:rPr lang="ko-KR" altLang="en-US" i="1" dirty="0" smtClean="0">
                <a:solidFill>
                  <a:srgbClr val="0000CC"/>
                </a:solidFill>
              </a:rPr>
              <a:t>대표자명</a:t>
            </a:r>
            <a:r>
              <a:rPr lang="en-US" altLang="ko-KR" i="1" dirty="0" smtClean="0">
                <a:solidFill>
                  <a:srgbClr val="0000CC"/>
                </a:solidFill>
              </a:rPr>
              <a:t>, </a:t>
            </a:r>
            <a:r>
              <a:rPr lang="ko-KR" altLang="en-US" i="1" dirty="0" smtClean="0">
                <a:solidFill>
                  <a:srgbClr val="0000CC"/>
                </a:solidFill>
              </a:rPr>
              <a:t>창업일</a:t>
            </a:r>
            <a:r>
              <a:rPr lang="en-US" altLang="ko-KR" i="1" dirty="0" smtClean="0">
                <a:solidFill>
                  <a:srgbClr val="0000CC"/>
                </a:solidFill>
              </a:rPr>
              <a:t>, </a:t>
            </a:r>
            <a:r>
              <a:rPr lang="ko-KR" altLang="en-US" i="1" dirty="0" smtClean="0">
                <a:solidFill>
                  <a:srgbClr val="0000CC"/>
                </a:solidFill>
              </a:rPr>
              <a:t>구성원</a:t>
            </a:r>
            <a:r>
              <a:rPr lang="en-US" altLang="ko-KR" i="1" dirty="0" smtClean="0">
                <a:solidFill>
                  <a:srgbClr val="0000CC"/>
                </a:solidFill>
              </a:rPr>
              <a:t>, </a:t>
            </a:r>
            <a:r>
              <a:rPr lang="ko-KR" altLang="en-US" i="1" dirty="0" smtClean="0">
                <a:solidFill>
                  <a:srgbClr val="0000CC"/>
                </a:solidFill>
              </a:rPr>
              <a:t>매출 등 회사현황 소개</a:t>
            </a:r>
            <a:r>
              <a:rPr lang="en-US" altLang="ko-KR" i="1" dirty="0">
                <a:solidFill>
                  <a:srgbClr val="0000CC"/>
                </a:solidFill>
              </a:rPr>
              <a:t> </a:t>
            </a:r>
            <a:r>
              <a:rPr lang="ko-KR" altLang="en-US" i="1" dirty="0" smtClean="0">
                <a:solidFill>
                  <a:srgbClr val="0000CC"/>
                </a:solidFill>
              </a:rPr>
              <a:t>및 창업 배경  및 동기 소개</a:t>
            </a:r>
            <a:endParaRPr lang="ko-KR" altLang="en-US" i="1" dirty="0">
              <a:solidFill>
                <a:srgbClr val="0000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4608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356C3369-1739-4CF2-8AAE-5146ED0F85F8}"/>
              </a:ext>
            </a:extLst>
          </p:cNvPr>
          <p:cNvGrpSpPr/>
          <p:nvPr/>
        </p:nvGrpSpPr>
        <p:grpSpPr>
          <a:xfrm>
            <a:off x="-2" y="0"/>
            <a:ext cx="12192001" cy="6861600"/>
            <a:chOff x="-2" y="0"/>
            <a:chExt cx="12192001" cy="6861600"/>
          </a:xfrm>
        </p:grpSpPr>
        <p:sp>
          <p:nvSpPr>
            <p:cNvPr id="7" name="직사각형 6">
              <a:extLst>
                <a:ext uri="{FF2B5EF4-FFF2-40B4-BE49-F238E27FC236}">
                  <a16:creationId xmlns:a16="http://schemas.microsoft.com/office/drawing/2014/main" id="{F2B4B6D4-A7B3-40FC-BC0E-7432F4310F97}"/>
                </a:ext>
              </a:extLst>
            </p:cNvPr>
            <p:cNvSpPr/>
            <p:nvPr/>
          </p:nvSpPr>
          <p:spPr>
            <a:xfrm>
              <a:off x="-2" y="0"/>
              <a:ext cx="449997" cy="6861600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  <a:effectLst>
              <a:outerShdw blurRad="25400" dist="127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2143D1BA-5FC8-48B9-8BB8-14582B187228}"/>
                </a:ext>
              </a:extLst>
            </p:cNvPr>
            <p:cNvSpPr/>
            <p:nvPr/>
          </p:nvSpPr>
          <p:spPr>
            <a:xfrm>
              <a:off x="465929" y="0"/>
              <a:ext cx="449995" cy="685800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6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2B4B6253-6BF1-4382-91B5-E3EE1051FB94}"/>
                </a:ext>
              </a:extLst>
            </p:cNvPr>
            <p:cNvSpPr/>
            <p:nvPr/>
          </p:nvSpPr>
          <p:spPr>
            <a:xfrm>
              <a:off x="449994" y="567162"/>
              <a:ext cx="11742005" cy="556552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  <a:effectLst>
              <a:outerShdw blurRad="25400" dist="127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79CCCEE0-D2F6-4B09-A06F-F721430D8479}"/>
              </a:ext>
            </a:extLst>
          </p:cNvPr>
          <p:cNvSpPr/>
          <p:nvPr/>
        </p:nvSpPr>
        <p:spPr>
          <a:xfrm>
            <a:off x="938615" y="593410"/>
            <a:ext cx="648072" cy="504056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2800" b="1" dirty="0">
                <a:latin typeface="+mj-ea"/>
                <a:ea typeface="+mj-ea"/>
              </a:rPr>
              <a:t>3</a:t>
            </a:r>
            <a:endParaRPr lang="ko-KR" altLang="en-US" sz="2800" b="1" dirty="0">
              <a:latin typeface="+mj-ea"/>
              <a:ea typeface="+mj-ea"/>
            </a:endParaRPr>
          </a:p>
        </p:txBody>
      </p:sp>
      <p:sp>
        <p:nvSpPr>
          <p:cNvPr id="15" name="제목 1">
            <a:extLst>
              <a:ext uri="{FF2B5EF4-FFF2-40B4-BE49-F238E27FC236}">
                <a16:creationId xmlns:a16="http://schemas.microsoft.com/office/drawing/2014/main" id="{A01991C6-8B03-45CD-B6CF-0FA8D5B07FBD}"/>
              </a:ext>
            </a:extLst>
          </p:cNvPr>
          <p:cNvSpPr txBox="1">
            <a:spLocks/>
          </p:cNvSpPr>
          <p:nvPr/>
        </p:nvSpPr>
        <p:spPr>
          <a:xfrm>
            <a:off x="1609664" y="567162"/>
            <a:ext cx="3652801" cy="566308"/>
          </a:xfrm>
          <a:prstGeom prst="rect">
            <a:avLst/>
          </a:prstGeom>
          <a:effectLst>
            <a:outerShdw blurRad="38100" dist="127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3200" b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2400" b="1" i="1" dirty="0" smtClean="0">
                <a:solidFill>
                  <a:srgbClr val="FF0000"/>
                </a:solidFill>
                <a:latin typeface="+mj-ea"/>
              </a:rPr>
              <a:t>사업화 </a:t>
            </a:r>
            <a:r>
              <a:rPr lang="ko-KR" altLang="en-US" sz="2400" b="1" i="1" dirty="0" err="1" smtClean="0">
                <a:solidFill>
                  <a:srgbClr val="FF0000"/>
                </a:solidFill>
                <a:latin typeface="+mj-ea"/>
              </a:rPr>
              <a:t>아이템명</a:t>
            </a:r>
            <a:r>
              <a:rPr lang="ko-KR" altLang="en-US" sz="2400" b="1" i="1" dirty="0" smtClean="0">
                <a:solidFill>
                  <a:srgbClr val="FF0000"/>
                </a:solidFill>
                <a:latin typeface="+mj-ea"/>
              </a:rPr>
              <a:t> </a:t>
            </a:r>
            <a:r>
              <a:rPr lang="ko-KR" altLang="en-US" sz="2400" b="1" dirty="0" smtClean="0">
                <a:solidFill>
                  <a:schemeClr val="bg1"/>
                </a:solidFill>
                <a:latin typeface="+mj-ea"/>
              </a:rPr>
              <a:t>소개</a:t>
            </a:r>
            <a:endParaRPr lang="ko-KR" altLang="en-US" sz="2400" b="1" dirty="0">
              <a:solidFill>
                <a:schemeClr val="bg1"/>
              </a:solidFill>
              <a:latin typeface="+mj-ea"/>
            </a:endParaRPr>
          </a:p>
        </p:txBody>
      </p:sp>
      <p:pic>
        <p:nvPicPr>
          <p:cNvPr id="17" name="그림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24963" y="6406277"/>
            <a:ext cx="1286731" cy="381894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1527532" y="2606313"/>
            <a:ext cx="63113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i="1" dirty="0" smtClean="0">
                <a:solidFill>
                  <a:srgbClr val="0000CC"/>
                </a:solidFill>
              </a:rPr>
              <a:t>아이템의 참신성</a:t>
            </a:r>
            <a:r>
              <a:rPr lang="en-US" altLang="ko-KR" i="1" dirty="0" smtClean="0">
                <a:solidFill>
                  <a:srgbClr val="0000CC"/>
                </a:solidFill>
              </a:rPr>
              <a:t>, </a:t>
            </a:r>
            <a:r>
              <a:rPr lang="ko-KR" altLang="en-US" i="1" dirty="0" smtClean="0">
                <a:solidFill>
                  <a:srgbClr val="0000CC"/>
                </a:solidFill>
              </a:rPr>
              <a:t>독창성 및 차별성</a:t>
            </a:r>
            <a:r>
              <a:rPr lang="en-US" altLang="ko-KR" i="1" dirty="0" smtClean="0">
                <a:solidFill>
                  <a:srgbClr val="0000CC"/>
                </a:solidFill>
              </a:rPr>
              <a:t>,</a:t>
            </a:r>
            <a:r>
              <a:rPr lang="ko-KR" altLang="en-US" i="1" dirty="0" smtClean="0">
                <a:solidFill>
                  <a:srgbClr val="0000CC"/>
                </a:solidFill>
              </a:rPr>
              <a:t> </a:t>
            </a:r>
            <a:endParaRPr lang="en-US" altLang="ko-KR" i="1" dirty="0">
              <a:solidFill>
                <a:srgbClr val="0000CC"/>
              </a:solidFill>
            </a:endParaRPr>
          </a:p>
          <a:p>
            <a:r>
              <a:rPr lang="ko-KR" altLang="en-US" i="1" dirty="0" smtClean="0">
                <a:solidFill>
                  <a:srgbClr val="0000CC"/>
                </a:solidFill>
              </a:rPr>
              <a:t>사업화 과정</a:t>
            </a:r>
            <a:r>
              <a:rPr lang="en-US" altLang="ko-KR" i="1" dirty="0" smtClean="0">
                <a:solidFill>
                  <a:srgbClr val="0000CC"/>
                </a:solidFill>
              </a:rPr>
              <a:t>, </a:t>
            </a:r>
            <a:r>
              <a:rPr lang="ko-KR" altLang="en-US" i="1" dirty="0" smtClean="0">
                <a:solidFill>
                  <a:srgbClr val="0000CC"/>
                </a:solidFill>
              </a:rPr>
              <a:t>지식재산권 출원 및 등록 또는 연구개발 성과 등 </a:t>
            </a:r>
            <a:endParaRPr lang="ko-KR" altLang="en-US" i="1" dirty="0">
              <a:solidFill>
                <a:srgbClr val="0000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94592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356C3369-1739-4CF2-8AAE-5146ED0F85F8}"/>
              </a:ext>
            </a:extLst>
          </p:cNvPr>
          <p:cNvGrpSpPr/>
          <p:nvPr/>
        </p:nvGrpSpPr>
        <p:grpSpPr>
          <a:xfrm>
            <a:off x="-2" y="0"/>
            <a:ext cx="12192001" cy="6861600"/>
            <a:chOff x="-2" y="0"/>
            <a:chExt cx="12192001" cy="6861600"/>
          </a:xfrm>
        </p:grpSpPr>
        <p:sp>
          <p:nvSpPr>
            <p:cNvPr id="7" name="직사각형 6">
              <a:extLst>
                <a:ext uri="{FF2B5EF4-FFF2-40B4-BE49-F238E27FC236}">
                  <a16:creationId xmlns:a16="http://schemas.microsoft.com/office/drawing/2014/main" id="{F2B4B6D4-A7B3-40FC-BC0E-7432F4310F97}"/>
                </a:ext>
              </a:extLst>
            </p:cNvPr>
            <p:cNvSpPr/>
            <p:nvPr/>
          </p:nvSpPr>
          <p:spPr>
            <a:xfrm>
              <a:off x="-2" y="0"/>
              <a:ext cx="449997" cy="6861600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  <a:effectLst>
              <a:outerShdw blurRad="25400" dist="127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2143D1BA-5FC8-48B9-8BB8-14582B187228}"/>
                </a:ext>
              </a:extLst>
            </p:cNvPr>
            <p:cNvSpPr/>
            <p:nvPr/>
          </p:nvSpPr>
          <p:spPr>
            <a:xfrm>
              <a:off x="465929" y="0"/>
              <a:ext cx="449995" cy="685800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6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2B4B6253-6BF1-4382-91B5-E3EE1051FB94}"/>
                </a:ext>
              </a:extLst>
            </p:cNvPr>
            <p:cNvSpPr/>
            <p:nvPr/>
          </p:nvSpPr>
          <p:spPr>
            <a:xfrm>
              <a:off x="449994" y="567162"/>
              <a:ext cx="11742005" cy="556552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  <a:effectLst>
              <a:outerShdw blurRad="25400" dist="127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79CCCEE0-D2F6-4B09-A06F-F721430D8479}"/>
              </a:ext>
            </a:extLst>
          </p:cNvPr>
          <p:cNvSpPr/>
          <p:nvPr/>
        </p:nvSpPr>
        <p:spPr>
          <a:xfrm>
            <a:off x="938615" y="593410"/>
            <a:ext cx="648072" cy="504056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2400" b="1" dirty="0">
                <a:latin typeface="+mj-ea"/>
                <a:ea typeface="+mj-ea"/>
              </a:rPr>
              <a:t>4</a:t>
            </a:r>
            <a:endParaRPr lang="ko-KR" altLang="en-US" sz="2400" b="1" dirty="0">
              <a:latin typeface="+mj-ea"/>
              <a:ea typeface="+mj-ea"/>
            </a:endParaRPr>
          </a:p>
        </p:txBody>
      </p:sp>
      <p:sp>
        <p:nvSpPr>
          <p:cNvPr id="15" name="제목 1">
            <a:extLst>
              <a:ext uri="{FF2B5EF4-FFF2-40B4-BE49-F238E27FC236}">
                <a16:creationId xmlns:a16="http://schemas.microsoft.com/office/drawing/2014/main" id="{A01991C6-8B03-45CD-B6CF-0FA8D5B07FBD}"/>
              </a:ext>
            </a:extLst>
          </p:cNvPr>
          <p:cNvSpPr txBox="1">
            <a:spLocks/>
          </p:cNvSpPr>
          <p:nvPr/>
        </p:nvSpPr>
        <p:spPr>
          <a:xfrm>
            <a:off x="1557735" y="597361"/>
            <a:ext cx="3652801" cy="566308"/>
          </a:xfrm>
          <a:prstGeom prst="rect">
            <a:avLst/>
          </a:prstGeom>
          <a:effectLst>
            <a:outerShdw blurRad="38100" dist="127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3200" b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2400" b="1" dirty="0" smtClean="0">
                <a:solidFill>
                  <a:schemeClr val="bg1"/>
                </a:solidFill>
                <a:latin typeface="+mj-ea"/>
              </a:rPr>
              <a:t>시장상황 및 수요 분석</a:t>
            </a:r>
            <a:endParaRPr lang="ko-KR" altLang="en-US" sz="2400" b="1" dirty="0">
              <a:solidFill>
                <a:schemeClr val="bg1"/>
              </a:solidFill>
              <a:latin typeface="+mj-ea"/>
            </a:endParaRPr>
          </a:p>
        </p:txBody>
      </p:sp>
      <p:pic>
        <p:nvPicPr>
          <p:cNvPr id="42" name="그림 4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24963" y="6406277"/>
            <a:ext cx="1286731" cy="381894"/>
          </a:xfrm>
          <a:prstGeom prst="rect">
            <a:avLst/>
          </a:prstGeom>
        </p:spPr>
      </p:pic>
      <p:sp>
        <p:nvSpPr>
          <p:cNvPr id="43" name="TextBox 42"/>
          <p:cNvSpPr txBox="1"/>
          <p:nvPr/>
        </p:nvSpPr>
        <p:spPr>
          <a:xfrm>
            <a:off x="1527532" y="2606313"/>
            <a:ext cx="72763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i="1" dirty="0" smtClean="0">
                <a:solidFill>
                  <a:srgbClr val="0000CC"/>
                </a:solidFill>
              </a:rPr>
              <a:t>국내</a:t>
            </a:r>
            <a:r>
              <a:rPr lang="en-US" altLang="ko-KR" i="1" dirty="0" smtClean="0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i="1" dirty="0" smtClean="0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외 시장규모</a:t>
            </a:r>
            <a:r>
              <a:rPr lang="en-US" altLang="ko-KR" i="1" dirty="0" smtClean="0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i="1" dirty="0" smtClean="0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기술수준</a:t>
            </a:r>
            <a:r>
              <a:rPr lang="en-US" altLang="ko-KR" i="1" dirty="0" smtClean="0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i="1" dirty="0" smtClean="0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주요 경쟁사</a:t>
            </a:r>
            <a:r>
              <a:rPr lang="en-US" altLang="ko-KR" i="1" dirty="0" smtClean="0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i="1" dirty="0" smtClean="0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중장기적 시장상황 예측 등</a:t>
            </a:r>
            <a:endParaRPr lang="ko-KR" altLang="en-US" i="1" dirty="0">
              <a:solidFill>
                <a:srgbClr val="0000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45677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356C3369-1739-4CF2-8AAE-5146ED0F85F8}"/>
              </a:ext>
            </a:extLst>
          </p:cNvPr>
          <p:cNvGrpSpPr/>
          <p:nvPr/>
        </p:nvGrpSpPr>
        <p:grpSpPr>
          <a:xfrm>
            <a:off x="-2" y="0"/>
            <a:ext cx="12192001" cy="6861600"/>
            <a:chOff x="-2" y="0"/>
            <a:chExt cx="12192001" cy="6861600"/>
          </a:xfrm>
        </p:grpSpPr>
        <p:sp>
          <p:nvSpPr>
            <p:cNvPr id="7" name="직사각형 6">
              <a:extLst>
                <a:ext uri="{FF2B5EF4-FFF2-40B4-BE49-F238E27FC236}">
                  <a16:creationId xmlns:a16="http://schemas.microsoft.com/office/drawing/2014/main" id="{F2B4B6D4-A7B3-40FC-BC0E-7432F4310F97}"/>
                </a:ext>
              </a:extLst>
            </p:cNvPr>
            <p:cNvSpPr/>
            <p:nvPr/>
          </p:nvSpPr>
          <p:spPr>
            <a:xfrm>
              <a:off x="-2" y="0"/>
              <a:ext cx="449997" cy="6861600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  <a:effectLst>
              <a:outerShdw blurRad="25400" dist="127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2143D1BA-5FC8-48B9-8BB8-14582B187228}"/>
                </a:ext>
              </a:extLst>
            </p:cNvPr>
            <p:cNvSpPr/>
            <p:nvPr/>
          </p:nvSpPr>
          <p:spPr>
            <a:xfrm>
              <a:off x="465929" y="0"/>
              <a:ext cx="449995" cy="685800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6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2B4B6253-6BF1-4382-91B5-E3EE1051FB94}"/>
                </a:ext>
              </a:extLst>
            </p:cNvPr>
            <p:cNvSpPr/>
            <p:nvPr/>
          </p:nvSpPr>
          <p:spPr>
            <a:xfrm>
              <a:off x="449994" y="567162"/>
              <a:ext cx="11742005" cy="556552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  <a:effectLst>
              <a:outerShdw blurRad="25400" dist="127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79CCCEE0-D2F6-4B09-A06F-F721430D8479}"/>
              </a:ext>
            </a:extLst>
          </p:cNvPr>
          <p:cNvSpPr/>
          <p:nvPr/>
        </p:nvSpPr>
        <p:spPr>
          <a:xfrm>
            <a:off x="938615" y="593410"/>
            <a:ext cx="648072" cy="504056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2400" b="1" dirty="0">
                <a:latin typeface="+mj-ea"/>
                <a:ea typeface="+mj-ea"/>
              </a:rPr>
              <a:t>5</a:t>
            </a:r>
            <a:endParaRPr lang="ko-KR" altLang="en-US" sz="2400" b="1" dirty="0">
              <a:latin typeface="+mj-ea"/>
              <a:ea typeface="+mj-ea"/>
            </a:endParaRPr>
          </a:p>
        </p:txBody>
      </p:sp>
      <p:sp>
        <p:nvSpPr>
          <p:cNvPr id="15" name="제목 1">
            <a:extLst>
              <a:ext uri="{FF2B5EF4-FFF2-40B4-BE49-F238E27FC236}">
                <a16:creationId xmlns:a16="http://schemas.microsoft.com/office/drawing/2014/main" id="{A01991C6-8B03-45CD-B6CF-0FA8D5B07FBD}"/>
              </a:ext>
            </a:extLst>
          </p:cNvPr>
          <p:cNvSpPr txBox="1">
            <a:spLocks/>
          </p:cNvSpPr>
          <p:nvPr/>
        </p:nvSpPr>
        <p:spPr>
          <a:xfrm>
            <a:off x="1609664" y="567162"/>
            <a:ext cx="4522688" cy="566308"/>
          </a:xfrm>
          <a:prstGeom prst="rect">
            <a:avLst/>
          </a:prstGeom>
          <a:effectLst>
            <a:outerShdw blurRad="38100" dist="127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3200" b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2400" b="1" dirty="0" smtClean="0">
                <a:solidFill>
                  <a:schemeClr val="bg1"/>
                </a:solidFill>
                <a:latin typeface="+mj-ea"/>
              </a:rPr>
              <a:t>사업계획 및 사업화 전략</a:t>
            </a:r>
            <a:endParaRPr lang="ko-KR" altLang="en-US" sz="2400" b="1" dirty="0">
              <a:solidFill>
                <a:schemeClr val="bg1"/>
              </a:solidFill>
              <a:latin typeface="+mj-ea"/>
            </a:endParaRPr>
          </a:p>
        </p:txBody>
      </p:sp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2" name="그림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24963" y="6406277"/>
            <a:ext cx="1286731" cy="381894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1527532" y="2606313"/>
            <a:ext cx="798487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i="1" dirty="0" smtClean="0">
                <a:solidFill>
                  <a:srgbClr val="0000CC"/>
                </a:solidFill>
              </a:rPr>
              <a:t>시장상황</a:t>
            </a:r>
            <a:r>
              <a:rPr lang="en-US" altLang="ko-KR" i="1" dirty="0" smtClean="0">
                <a:solidFill>
                  <a:srgbClr val="0000CC"/>
                </a:solidFill>
              </a:rPr>
              <a:t>, </a:t>
            </a:r>
            <a:r>
              <a:rPr lang="ko-KR" altLang="en-US" i="1" dirty="0" smtClean="0">
                <a:solidFill>
                  <a:srgbClr val="0000CC"/>
                </a:solidFill>
              </a:rPr>
              <a:t>경쟁우위를 위한 사업화 전략 및 비즈니스 모델</a:t>
            </a:r>
            <a:r>
              <a:rPr lang="en-US" altLang="ko-KR" i="1" dirty="0" smtClean="0">
                <a:solidFill>
                  <a:srgbClr val="0000CC"/>
                </a:solidFill>
              </a:rPr>
              <a:t>, </a:t>
            </a:r>
            <a:r>
              <a:rPr lang="ko-KR" altLang="en-US" i="1" dirty="0" smtClean="0">
                <a:solidFill>
                  <a:srgbClr val="0000CC"/>
                </a:solidFill>
              </a:rPr>
              <a:t>마케팅 및 수익모델</a:t>
            </a:r>
            <a:endParaRPr lang="en-US" altLang="ko-KR" i="1" dirty="0" smtClean="0">
              <a:solidFill>
                <a:srgbClr val="0000CC"/>
              </a:solidFill>
            </a:endParaRPr>
          </a:p>
          <a:p>
            <a:r>
              <a:rPr lang="ko-KR" altLang="en-US" i="1" dirty="0" smtClean="0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인적</a:t>
            </a:r>
            <a:r>
              <a:rPr lang="en-US" altLang="ko-KR" i="1" dirty="0" smtClean="0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i="1" dirty="0" smtClean="0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물적 </a:t>
            </a:r>
            <a:r>
              <a:rPr lang="ko-KR" altLang="en-US" i="1" dirty="0" err="1" smtClean="0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파트너쉽</a:t>
            </a:r>
            <a:r>
              <a:rPr lang="ko-KR" altLang="en-US" i="1" dirty="0" smtClean="0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구축</a:t>
            </a:r>
            <a:r>
              <a:rPr lang="en-US" altLang="ko-KR" i="1" dirty="0" smtClean="0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i="1" dirty="0" smtClean="0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중장기적 </a:t>
            </a:r>
            <a:r>
              <a:rPr lang="ko-KR" altLang="en-US" i="1" dirty="0" err="1" smtClean="0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로드맵</a:t>
            </a:r>
            <a:r>
              <a:rPr lang="ko-KR" altLang="en-US" i="1" dirty="0" smtClean="0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구축 등</a:t>
            </a:r>
            <a:endParaRPr lang="ko-KR" altLang="en-US" i="1" dirty="0">
              <a:solidFill>
                <a:srgbClr val="0000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92636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356C3369-1739-4CF2-8AAE-5146ED0F85F8}"/>
              </a:ext>
            </a:extLst>
          </p:cNvPr>
          <p:cNvGrpSpPr/>
          <p:nvPr/>
        </p:nvGrpSpPr>
        <p:grpSpPr>
          <a:xfrm>
            <a:off x="-2" y="0"/>
            <a:ext cx="12192001" cy="6861600"/>
            <a:chOff x="-2" y="0"/>
            <a:chExt cx="12192001" cy="6861600"/>
          </a:xfrm>
        </p:grpSpPr>
        <p:sp>
          <p:nvSpPr>
            <p:cNvPr id="7" name="직사각형 6">
              <a:extLst>
                <a:ext uri="{FF2B5EF4-FFF2-40B4-BE49-F238E27FC236}">
                  <a16:creationId xmlns:a16="http://schemas.microsoft.com/office/drawing/2014/main" id="{F2B4B6D4-A7B3-40FC-BC0E-7432F4310F97}"/>
                </a:ext>
              </a:extLst>
            </p:cNvPr>
            <p:cNvSpPr/>
            <p:nvPr/>
          </p:nvSpPr>
          <p:spPr>
            <a:xfrm>
              <a:off x="-2" y="0"/>
              <a:ext cx="449997" cy="6861600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  <a:effectLst>
              <a:outerShdw blurRad="25400" dist="127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2143D1BA-5FC8-48B9-8BB8-14582B187228}"/>
                </a:ext>
              </a:extLst>
            </p:cNvPr>
            <p:cNvSpPr/>
            <p:nvPr/>
          </p:nvSpPr>
          <p:spPr>
            <a:xfrm>
              <a:off x="465929" y="0"/>
              <a:ext cx="449995" cy="685800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6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2B4B6253-6BF1-4382-91B5-E3EE1051FB94}"/>
                </a:ext>
              </a:extLst>
            </p:cNvPr>
            <p:cNvSpPr/>
            <p:nvPr/>
          </p:nvSpPr>
          <p:spPr>
            <a:xfrm>
              <a:off x="449994" y="567162"/>
              <a:ext cx="11742005" cy="556552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  <a:effectLst>
              <a:outerShdw blurRad="25400" dist="127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79CCCEE0-D2F6-4B09-A06F-F721430D8479}"/>
              </a:ext>
            </a:extLst>
          </p:cNvPr>
          <p:cNvSpPr/>
          <p:nvPr/>
        </p:nvSpPr>
        <p:spPr>
          <a:xfrm>
            <a:off x="938615" y="593410"/>
            <a:ext cx="648072" cy="504056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2400" b="1" dirty="0">
                <a:latin typeface="+mj-ea"/>
                <a:ea typeface="+mj-ea"/>
              </a:rPr>
              <a:t>6</a:t>
            </a:r>
            <a:endParaRPr lang="ko-KR" altLang="en-US" sz="2400" b="1" dirty="0">
              <a:latin typeface="+mj-ea"/>
              <a:ea typeface="+mj-ea"/>
            </a:endParaRPr>
          </a:p>
        </p:txBody>
      </p:sp>
      <p:sp>
        <p:nvSpPr>
          <p:cNvPr id="15" name="제목 1">
            <a:extLst>
              <a:ext uri="{FF2B5EF4-FFF2-40B4-BE49-F238E27FC236}">
                <a16:creationId xmlns:a16="http://schemas.microsoft.com/office/drawing/2014/main" id="{A01991C6-8B03-45CD-B6CF-0FA8D5B07FBD}"/>
              </a:ext>
            </a:extLst>
          </p:cNvPr>
          <p:cNvSpPr txBox="1">
            <a:spLocks/>
          </p:cNvSpPr>
          <p:nvPr/>
        </p:nvSpPr>
        <p:spPr>
          <a:xfrm>
            <a:off x="1609664" y="567162"/>
            <a:ext cx="4906120" cy="566308"/>
          </a:xfrm>
          <a:prstGeom prst="rect">
            <a:avLst/>
          </a:prstGeom>
          <a:effectLst>
            <a:outerShdw blurRad="38100" dist="127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3200" b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2400" b="1" dirty="0" smtClean="0">
                <a:solidFill>
                  <a:schemeClr val="bg1"/>
                </a:solidFill>
                <a:latin typeface="+mj-ea"/>
              </a:rPr>
              <a:t>지원 필요성 및 과제 개발 계획</a:t>
            </a:r>
            <a:endParaRPr lang="ko-KR" altLang="en-US" sz="2400" b="1" dirty="0">
              <a:solidFill>
                <a:schemeClr val="bg1"/>
              </a:solidFill>
              <a:latin typeface="+mj-ea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527532" y="2606313"/>
            <a:ext cx="80329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i="1" dirty="0" smtClean="0">
                <a:solidFill>
                  <a:srgbClr val="0000CC"/>
                </a:solidFill>
              </a:rPr>
              <a:t>사업화 계획 및 전략에 따른 지원의 필요성</a:t>
            </a:r>
            <a:r>
              <a:rPr lang="en-US" altLang="ko-KR" i="1" dirty="0" smtClean="0">
                <a:solidFill>
                  <a:srgbClr val="0000CC"/>
                </a:solidFill>
              </a:rPr>
              <a:t>, </a:t>
            </a:r>
            <a:r>
              <a:rPr lang="ko-KR" altLang="en-US" i="1" dirty="0" err="1" smtClean="0">
                <a:solidFill>
                  <a:srgbClr val="0000CC"/>
                </a:solidFill>
              </a:rPr>
              <a:t>신청과제</a:t>
            </a:r>
            <a:r>
              <a:rPr lang="ko-KR" altLang="en-US" i="1" dirty="0" smtClean="0">
                <a:solidFill>
                  <a:srgbClr val="0000CC"/>
                </a:solidFill>
              </a:rPr>
              <a:t> 개발계획 및  </a:t>
            </a:r>
            <a:r>
              <a:rPr lang="ko-KR" altLang="en-US" i="1" dirty="0" err="1" smtClean="0">
                <a:solidFill>
                  <a:srgbClr val="0000CC"/>
                </a:solidFill>
              </a:rPr>
              <a:t>로드맵</a:t>
            </a:r>
            <a:r>
              <a:rPr lang="ko-KR" altLang="en-US" i="1" dirty="0" smtClean="0">
                <a:solidFill>
                  <a:srgbClr val="0000CC"/>
                </a:solidFill>
              </a:rPr>
              <a:t> </a:t>
            </a:r>
            <a:r>
              <a:rPr lang="ko-KR" altLang="en-US" i="1" dirty="0" smtClean="0">
                <a:solidFill>
                  <a:srgbClr val="0000CC"/>
                </a:solidFill>
              </a:rPr>
              <a:t>작성</a:t>
            </a:r>
            <a:endParaRPr lang="en-US" altLang="ko-KR" i="1" dirty="0" smtClean="0">
              <a:solidFill>
                <a:srgbClr val="0000CC"/>
              </a:solidFill>
            </a:endParaRPr>
          </a:p>
          <a:p>
            <a:r>
              <a:rPr lang="ko-KR" altLang="en-US" i="1" dirty="0" smtClean="0">
                <a:solidFill>
                  <a:srgbClr val="0000CC"/>
                </a:solidFill>
              </a:rPr>
              <a:t>핵심성과지표 설정 </a:t>
            </a:r>
            <a:r>
              <a:rPr lang="en-US" altLang="ko-KR" i="1" dirty="0">
                <a:solidFill>
                  <a:srgbClr val="0000CC"/>
                </a:solidFill>
              </a:rPr>
              <a:t> </a:t>
            </a:r>
            <a:r>
              <a:rPr lang="ko-KR" altLang="en-US" i="1" dirty="0" smtClean="0">
                <a:solidFill>
                  <a:srgbClr val="0000CC"/>
                </a:solidFill>
              </a:rPr>
              <a:t>및 지표의 정량적 성과 산출 기재</a:t>
            </a:r>
            <a:endParaRPr lang="ko-KR" altLang="en-US" i="1" dirty="0">
              <a:solidFill>
                <a:srgbClr val="0000CC"/>
              </a:solidFill>
            </a:endParaRPr>
          </a:p>
        </p:txBody>
      </p:sp>
      <p:pic>
        <p:nvPicPr>
          <p:cNvPr id="33" name="그림 3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24963" y="6406277"/>
            <a:ext cx="1286731" cy="381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52191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356C3369-1739-4CF2-8AAE-5146ED0F85F8}"/>
              </a:ext>
            </a:extLst>
          </p:cNvPr>
          <p:cNvGrpSpPr/>
          <p:nvPr/>
        </p:nvGrpSpPr>
        <p:grpSpPr>
          <a:xfrm>
            <a:off x="-2" y="0"/>
            <a:ext cx="12192001" cy="6861600"/>
            <a:chOff x="-2" y="0"/>
            <a:chExt cx="12192001" cy="6861600"/>
          </a:xfrm>
        </p:grpSpPr>
        <p:sp>
          <p:nvSpPr>
            <p:cNvPr id="7" name="직사각형 6">
              <a:extLst>
                <a:ext uri="{FF2B5EF4-FFF2-40B4-BE49-F238E27FC236}">
                  <a16:creationId xmlns:a16="http://schemas.microsoft.com/office/drawing/2014/main" id="{F2B4B6D4-A7B3-40FC-BC0E-7432F4310F97}"/>
                </a:ext>
              </a:extLst>
            </p:cNvPr>
            <p:cNvSpPr/>
            <p:nvPr/>
          </p:nvSpPr>
          <p:spPr>
            <a:xfrm>
              <a:off x="-2" y="0"/>
              <a:ext cx="449997" cy="6861600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  <a:effectLst>
              <a:outerShdw blurRad="25400" dist="127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2143D1BA-5FC8-48B9-8BB8-14582B187228}"/>
                </a:ext>
              </a:extLst>
            </p:cNvPr>
            <p:cNvSpPr/>
            <p:nvPr/>
          </p:nvSpPr>
          <p:spPr>
            <a:xfrm>
              <a:off x="465929" y="0"/>
              <a:ext cx="449995" cy="6858000"/>
            </a:xfrm>
            <a:prstGeom prst="rect">
              <a:avLst/>
            </a:prstGeom>
            <a:solidFill>
              <a:schemeClr val="accent5">
                <a:lumMod val="40000"/>
                <a:lumOff val="60000"/>
                <a:alpha val="6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2B4B6253-6BF1-4382-91B5-E3EE1051FB94}"/>
                </a:ext>
              </a:extLst>
            </p:cNvPr>
            <p:cNvSpPr/>
            <p:nvPr/>
          </p:nvSpPr>
          <p:spPr>
            <a:xfrm>
              <a:off x="449994" y="567162"/>
              <a:ext cx="11742005" cy="556552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  <a:effectLst>
              <a:outerShdw blurRad="25400" dist="127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79CCCEE0-D2F6-4B09-A06F-F721430D8479}"/>
              </a:ext>
            </a:extLst>
          </p:cNvPr>
          <p:cNvSpPr/>
          <p:nvPr/>
        </p:nvSpPr>
        <p:spPr>
          <a:xfrm>
            <a:off x="938615" y="593410"/>
            <a:ext cx="648072" cy="504056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2400" b="1" dirty="0">
                <a:latin typeface="+mj-ea"/>
                <a:ea typeface="+mj-ea"/>
              </a:rPr>
              <a:t>7</a:t>
            </a:r>
            <a:endParaRPr lang="ko-KR" altLang="en-US" sz="2400" b="1" dirty="0">
              <a:latin typeface="+mj-ea"/>
              <a:ea typeface="+mj-ea"/>
            </a:endParaRPr>
          </a:p>
        </p:txBody>
      </p:sp>
      <p:sp>
        <p:nvSpPr>
          <p:cNvPr id="15" name="제목 1">
            <a:extLst>
              <a:ext uri="{FF2B5EF4-FFF2-40B4-BE49-F238E27FC236}">
                <a16:creationId xmlns:a16="http://schemas.microsoft.com/office/drawing/2014/main" id="{A01991C6-8B03-45CD-B6CF-0FA8D5B07FBD}"/>
              </a:ext>
            </a:extLst>
          </p:cNvPr>
          <p:cNvSpPr txBox="1">
            <a:spLocks/>
          </p:cNvSpPr>
          <p:nvPr/>
        </p:nvSpPr>
        <p:spPr>
          <a:xfrm>
            <a:off x="1609664" y="567162"/>
            <a:ext cx="5245598" cy="566308"/>
          </a:xfrm>
          <a:prstGeom prst="rect">
            <a:avLst/>
          </a:prstGeom>
          <a:effectLst>
            <a:outerShdw blurRad="38100" dist="127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3200" b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2400" b="1" dirty="0" smtClean="0">
                <a:solidFill>
                  <a:schemeClr val="bg1"/>
                </a:solidFill>
                <a:latin typeface="+mj-ea"/>
              </a:rPr>
              <a:t>과제 개발에 따른 기대 및 파급 효과</a:t>
            </a:r>
            <a:endParaRPr lang="ko-KR" altLang="en-US" sz="2400" b="1" dirty="0">
              <a:solidFill>
                <a:schemeClr val="bg1"/>
              </a:solidFill>
              <a:latin typeface="+mj-ea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527532" y="2606313"/>
            <a:ext cx="694132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i="1" dirty="0" err="1" smtClean="0">
                <a:solidFill>
                  <a:srgbClr val="0000CC"/>
                </a:solidFill>
              </a:rPr>
              <a:t>신청과제</a:t>
            </a:r>
            <a:r>
              <a:rPr lang="ko-KR" altLang="en-US" i="1" dirty="0" smtClean="0">
                <a:solidFill>
                  <a:srgbClr val="0000CC"/>
                </a:solidFill>
              </a:rPr>
              <a:t> 개발에 따른  매출증가</a:t>
            </a:r>
            <a:r>
              <a:rPr lang="en-US" altLang="ko-KR" i="1" dirty="0" smtClean="0">
                <a:solidFill>
                  <a:srgbClr val="0000CC"/>
                </a:solidFill>
              </a:rPr>
              <a:t>, </a:t>
            </a:r>
            <a:r>
              <a:rPr lang="ko-KR" altLang="en-US" i="1" dirty="0" smtClean="0">
                <a:solidFill>
                  <a:srgbClr val="0000CC"/>
                </a:solidFill>
              </a:rPr>
              <a:t>수출</a:t>
            </a:r>
            <a:r>
              <a:rPr lang="en-US" altLang="ko-KR" i="1" dirty="0" smtClean="0">
                <a:solidFill>
                  <a:srgbClr val="0000CC"/>
                </a:solidFill>
              </a:rPr>
              <a:t>, </a:t>
            </a:r>
            <a:r>
              <a:rPr lang="ko-KR" altLang="en-US" i="1" dirty="0" smtClean="0">
                <a:solidFill>
                  <a:srgbClr val="0000CC"/>
                </a:solidFill>
              </a:rPr>
              <a:t>수익모델 확대</a:t>
            </a:r>
            <a:r>
              <a:rPr lang="en-US" altLang="ko-KR" i="1" dirty="0" smtClean="0">
                <a:solidFill>
                  <a:srgbClr val="0000CC"/>
                </a:solidFill>
              </a:rPr>
              <a:t>,  </a:t>
            </a:r>
            <a:r>
              <a:rPr lang="ko-KR" altLang="en-US" i="1" dirty="0" smtClean="0">
                <a:solidFill>
                  <a:srgbClr val="0000CC"/>
                </a:solidFill>
              </a:rPr>
              <a:t>고용증가 등 </a:t>
            </a:r>
            <a:endParaRPr lang="en-US" altLang="ko-KR" i="1" dirty="0" smtClean="0">
              <a:solidFill>
                <a:srgbClr val="0000CC"/>
              </a:solidFill>
            </a:endParaRPr>
          </a:p>
          <a:p>
            <a:r>
              <a:rPr lang="ko-KR" altLang="en-US" i="1" dirty="0" smtClean="0">
                <a:solidFill>
                  <a:srgbClr val="0000CC"/>
                </a:solidFill>
              </a:rPr>
              <a:t>사업고도화에  유</a:t>
            </a:r>
            <a:r>
              <a:rPr lang="en-US" altLang="ko-KR" i="1" dirty="0" smtClean="0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i="1" dirty="0" smtClean="0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무형적 영향을 주는 효과</a:t>
            </a:r>
            <a:endParaRPr lang="ko-KR" altLang="en-US" i="1" dirty="0">
              <a:solidFill>
                <a:srgbClr val="0000CC"/>
              </a:solidFill>
            </a:endParaRPr>
          </a:p>
        </p:txBody>
      </p:sp>
      <p:pic>
        <p:nvPicPr>
          <p:cNvPr id="22" name="그림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24963" y="6406277"/>
            <a:ext cx="1286731" cy="381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58435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id="{F2B4B6D4-A7B3-40FC-BC0E-7432F4310F97}"/>
              </a:ext>
            </a:extLst>
          </p:cNvPr>
          <p:cNvSpPr/>
          <p:nvPr/>
        </p:nvSpPr>
        <p:spPr>
          <a:xfrm>
            <a:off x="-2" y="0"/>
            <a:ext cx="449997" cy="6858000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outerShdw blurRad="25400" dist="127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제목 1">
            <a:extLst>
              <a:ext uri="{FF2B5EF4-FFF2-40B4-BE49-F238E27FC236}">
                <a16:creationId xmlns:a16="http://schemas.microsoft.com/office/drawing/2014/main" id="{E8456769-B83B-4090-9100-A725302DABF5}"/>
              </a:ext>
            </a:extLst>
          </p:cNvPr>
          <p:cNvSpPr txBox="1">
            <a:spLocks/>
          </p:cNvSpPr>
          <p:nvPr/>
        </p:nvSpPr>
        <p:spPr>
          <a:xfrm>
            <a:off x="3935760" y="4505137"/>
            <a:ext cx="4320480" cy="993799"/>
          </a:xfrm>
          <a:prstGeom prst="rect">
            <a:avLst/>
          </a:prstGeom>
          <a:effectLst>
            <a:outerShdw blurRad="63500" dir="2700000" algn="tl" rotWithShape="0">
              <a:prstClr val="black">
                <a:alpha val="37000"/>
              </a:prstClr>
            </a:outerShdw>
          </a:effectLst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3200" b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ts val="5600"/>
              </a:lnSpc>
            </a:pPr>
            <a:endParaRPr lang="ko-KR" altLang="en-US" sz="4000" b="1" dirty="0">
              <a:solidFill>
                <a:schemeClr val="tx2">
                  <a:lumMod val="75000"/>
                </a:schemeClr>
              </a:solidFill>
              <a:latin typeface="+mj-ea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157A551A-6B1D-40AA-B00B-2C7937FE6DFD}"/>
              </a:ext>
            </a:extLst>
          </p:cNvPr>
          <p:cNvSpPr/>
          <p:nvPr/>
        </p:nvSpPr>
        <p:spPr>
          <a:xfrm>
            <a:off x="449995" y="6388970"/>
            <a:ext cx="11742005" cy="469030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outerShdw blurRad="25400" dist="127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2CA16770-F44D-490F-998E-E7CA8F196C26}"/>
              </a:ext>
            </a:extLst>
          </p:cNvPr>
          <p:cNvSpPr/>
          <p:nvPr/>
        </p:nvSpPr>
        <p:spPr>
          <a:xfrm rot="5400000">
            <a:off x="5871002" y="67973"/>
            <a:ext cx="449995" cy="12192001"/>
          </a:xfrm>
          <a:prstGeom prst="rect">
            <a:avLst/>
          </a:prstGeom>
          <a:solidFill>
            <a:schemeClr val="accent5">
              <a:lumMod val="40000"/>
              <a:lumOff val="60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2143D1BA-5FC8-48B9-8BB8-14582B187228}"/>
              </a:ext>
            </a:extLst>
          </p:cNvPr>
          <p:cNvSpPr/>
          <p:nvPr/>
        </p:nvSpPr>
        <p:spPr>
          <a:xfrm>
            <a:off x="449995" y="0"/>
            <a:ext cx="449995" cy="6858000"/>
          </a:xfrm>
          <a:prstGeom prst="rect">
            <a:avLst/>
          </a:prstGeom>
          <a:solidFill>
            <a:schemeClr val="accent5">
              <a:lumMod val="40000"/>
              <a:lumOff val="60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44798" y="1885453"/>
            <a:ext cx="5152398" cy="2179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6318932"/>
      </p:ext>
    </p:extLst>
  </p:cSld>
  <p:clrMapOvr>
    <a:masterClrMapping/>
  </p:clrMapOvr>
</p:sld>
</file>

<file path=ppt/theme/theme1.xml><?xml version="1.0" encoding="utf-8"?>
<a:theme xmlns:a="http://schemas.openxmlformats.org/drawingml/2006/main" name="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6247</TotalTime>
  <Words>215</Words>
  <Application>Microsoft Office PowerPoint</Application>
  <PresentationFormat>와이드스크린</PresentationFormat>
  <Paragraphs>43</Paragraphs>
  <Slides>10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7" baseType="lpstr">
      <vt:lpstr>HY헤드라인M</vt:lpstr>
      <vt:lpstr>나눔고딕</vt:lpstr>
      <vt:lpstr>맑은 고딕</vt:lpstr>
      <vt:lpstr>Calibri</vt:lpstr>
      <vt:lpstr>Calibri Light</vt:lpstr>
      <vt:lpstr>Wingdings 2</vt:lpstr>
      <vt:lpstr>HDOfficeLightV0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철웅 박</dc:creator>
  <cp:lastModifiedBy>JBBA</cp:lastModifiedBy>
  <cp:revision>223</cp:revision>
  <cp:lastPrinted>2019-07-18T08:55:17Z</cp:lastPrinted>
  <dcterms:created xsi:type="dcterms:W3CDTF">2019-05-26T05:18:03Z</dcterms:created>
  <dcterms:modified xsi:type="dcterms:W3CDTF">2025-04-21T00:51:48Z</dcterms:modified>
</cp:coreProperties>
</file>