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1" r:id="rId3"/>
    <p:sldId id="257" r:id="rId4"/>
    <p:sldId id="278" r:id="rId5"/>
    <p:sldId id="279" r:id="rId6"/>
    <p:sldId id="272" r:id="rId7"/>
    <p:sldId id="273" r:id="rId8"/>
    <p:sldId id="274" r:id="rId9"/>
    <p:sldId id="277" r:id="rId10"/>
    <p:sldId id="275" r:id="rId11"/>
    <p:sldId id="281" r:id="rId12"/>
  </p:sldIdLst>
  <p:sldSz cx="9144000" cy="5143500" type="screen16x9"/>
  <p:notesSz cx="6797675" cy="9926638"/>
  <p:defaultTextStyle>
    <a:defPPr>
      <a:defRPr lang="ko-KR"/>
    </a:defPPr>
    <a:lvl1pPr marL="0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2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62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4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25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57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19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CA" initials="G" lastIdx="1" clrIdx="0">
    <p:extLst>
      <p:ext uri="{19B8F6BF-5375-455C-9EA6-DF929625EA0E}">
        <p15:presenceInfo xmlns:p15="http://schemas.microsoft.com/office/powerpoint/2012/main" userId="GC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D9"/>
    <a:srgbClr val="0000FF"/>
    <a:srgbClr val="C1D6ED"/>
    <a:srgbClr val="005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3" autoAdjust="0"/>
    <p:restoredTop sz="96370" autoAdjust="0"/>
  </p:normalViewPr>
  <p:slideViewPr>
    <p:cSldViewPr>
      <p:cViewPr varScale="1">
        <p:scale>
          <a:sx n="113" d="100"/>
          <a:sy n="113" d="100"/>
        </p:scale>
        <p:origin x="576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1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6279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6158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07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089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096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336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2" indent="0">
              <a:buNone/>
              <a:defRPr sz="2000" b="1"/>
            </a:lvl2pPr>
            <a:lvl3pPr marL="914262" indent="0">
              <a:buNone/>
              <a:defRPr sz="1800" b="1"/>
            </a:lvl3pPr>
            <a:lvl4pPr marL="1371394" indent="0">
              <a:buNone/>
              <a:defRPr sz="1600" b="1"/>
            </a:lvl4pPr>
            <a:lvl5pPr marL="1828525" indent="0">
              <a:buNone/>
              <a:defRPr sz="1600" b="1"/>
            </a:lvl5pPr>
            <a:lvl6pPr marL="2285657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19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2" indent="0">
              <a:buNone/>
              <a:defRPr sz="2000" b="1"/>
            </a:lvl2pPr>
            <a:lvl3pPr marL="914262" indent="0">
              <a:buNone/>
              <a:defRPr sz="1800" b="1"/>
            </a:lvl3pPr>
            <a:lvl4pPr marL="1371394" indent="0">
              <a:buNone/>
              <a:defRPr sz="1600" b="1"/>
            </a:lvl4pPr>
            <a:lvl5pPr marL="1828525" indent="0">
              <a:buNone/>
              <a:defRPr sz="1600" b="1"/>
            </a:lvl5pPr>
            <a:lvl6pPr marL="2285657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19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678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166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4797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32" indent="0">
              <a:buNone/>
              <a:defRPr sz="1200"/>
            </a:lvl2pPr>
            <a:lvl3pPr marL="914262" indent="0">
              <a:buNone/>
              <a:defRPr sz="1000"/>
            </a:lvl3pPr>
            <a:lvl4pPr marL="1371394" indent="0">
              <a:buNone/>
              <a:defRPr sz="900"/>
            </a:lvl4pPr>
            <a:lvl5pPr marL="1828525" indent="0">
              <a:buNone/>
              <a:defRPr sz="900"/>
            </a:lvl5pPr>
            <a:lvl6pPr marL="2285657" indent="0">
              <a:buNone/>
              <a:defRPr sz="900"/>
            </a:lvl6pPr>
            <a:lvl7pPr marL="2742788" indent="0">
              <a:buNone/>
              <a:defRPr sz="900"/>
            </a:lvl7pPr>
            <a:lvl8pPr marL="3199919" indent="0">
              <a:buNone/>
              <a:defRPr sz="900"/>
            </a:lvl8pPr>
            <a:lvl9pPr marL="3657051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087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32" indent="0">
              <a:buNone/>
              <a:defRPr sz="2800"/>
            </a:lvl2pPr>
            <a:lvl3pPr marL="914262" indent="0">
              <a:buNone/>
              <a:defRPr sz="2400"/>
            </a:lvl3pPr>
            <a:lvl4pPr marL="1371394" indent="0">
              <a:buNone/>
              <a:defRPr sz="2000"/>
            </a:lvl4pPr>
            <a:lvl5pPr marL="1828525" indent="0">
              <a:buNone/>
              <a:defRPr sz="2000"/>
            </a:lvl5pPr>
            <a:lvl6pPr marL="2285657" indent="0">
              <a:buNone/>
              <a:defRPr sz="2000"/>
            </a:lvl6pPr>
            <a:lvl7pPr marL="2742788" indent="0">
              <a:buNone/>
              <a:defRPr sz="2000"/>
            </a:lvl7pPr>
            <a:lvl8pPr marL="3199919" indent="0">
              <a:buNone/>
              <a:defRPr sz="2000"/>
            </a:lvl8pPr>
            <a:lvl9pPr marL="365705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32" indent="0">
              <a:buNone/>
              <a:defRPr sz="1200"/>
            </a:lvl2pPr>
            <a:lvl3pPr marL="914262" indent="0">
              <a:buNone/>
              <a:defRPr sz="1000"/>
            </a:lvl3pPr>
            <a:lvl4pPr marL="1371394" indent="0">
              <a:buNone/>
              <a:defRPr sz="900"/>
            </a:lvl4pPr>
            <a:lvl5pPr marL="1828525" indent="0">
              <a:buNone/>
              <a:defRPr sz="900"/>
            </a:lvl5pPr>
            <a:lvl6pPr marL="2285657" indent="0">
              <a:buNone/>
              <a:defRPr sz="900"/>
            </a:lvl6pPr>
            <a:lvl7pPr marL="2742788" indent="0">
              <a:buNone/>
              <a:defRPr sz="900"/>
            </a:lvl7pPr>
            <a:lvl8pPr marL="3199919" indent="0">
              <a:buNone/>
              <a:defRPr sz="900"/>
            </a:lvl8pPr>
            <a:lvl9pPr marL="3657051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26" tIns="45713" rIns="91426" bIns="45713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91426" tIns="45713" rIns="91426" bIns="4571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B189D-C68B-41D9-BD58-71C7071F5967}" type="datetimeFigureOut">
              <a:rPr lang="ko-KR" altLang="en-US" smtClean="0"/>
              <a:t>2025-04-07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91426" tIns="45713" rIns="91426" bIns="4571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26" tIns="45713" rIns="91426" bIns="4571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97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62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8" indent="-342848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38" indent="-285707" algn="l" defTabSz="914262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28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0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91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2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5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6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2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5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19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285423104" descr="EMB00003bec5ba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332" y="74597"/>
            <a:ext cx="2172668" cy="61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F86E929-764D-4511-BA33-8D990959B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9405" cy="7599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8CC5D0-B19D-4B5C-90CA-A8C0863B234C}"/>
              </a:ext>
            </a:extLst>
          </p:cNvPr>
          <p:cNvSpPr txBox="1"/>
          <p:nvPr/>
        </p:nvSpPr>
        <p:spPr>
          <a:xfrm>
            <a:off x="251520" y="1995686"/>
            <a:ext cx="8496944" cy="199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본 유통계획서는 심사위원 서류심사 자료로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인쇄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될 예정임을 고려하여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충분한 설명과 함께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작성 바람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-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동영상을 직접 삽입할 수 없음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콘텐츠 소개 등에 반드시 시각자료가 필요할 경우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링크 형태로 기재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-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발표심사 시 본 자료로 발표하거나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별도의 발표자료 활용 가능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추후 안내 예정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유통계획서는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총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슬라이드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주의사항 제외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표지 포함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이내로 작성 후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PDF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변환 제출 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첫 페이지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작성요령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및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안내문구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청색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내용 흑색으로 기입 후 반드시 삭제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기업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콘텐츠 소개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과제 요약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– 4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 평가 세부지표 중심 내용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순으로 작성 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-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본 사업은 문화기술 유통지원 사업이므로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사용하는 기술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콘텐츠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공간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요소와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 평가 세부지표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면밀하게 고려할 것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53D2A7-FD93-4DC6-BD3F-9A34D44BB55D}"/>
              </a:ext>
            </a:extLst>
          </p:cNvPr>
          <p:cNvSpPr txBox="1"/>
          <p:nvPr/>
        </p:nvSpPr>
        <p:spPr>
          <a:xfrm>
            <a:off x="251520" y="1355854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작성 시 주의사항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9F3C440-7939-46F2-88BA-58E3D4A8156F}"/>
              </a:ext>
            </a:extLst>
          </p:cNvPr>
          <p:cNvSpPr/>
          <p:nvPr/>
        </p:nvSpPr>
        <p:spPr>
          <a:xfrm>
            <a:off x="72008" y="4659982"/>
            <a:ext cx="457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rgbClr val="0000F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</a:t>
            </a:r>
            <a:r>
              <a:rPr lang="ko-KR" altLang="en-US" sz="1400" dirty="0">
                <a:solidFill>
                  <a:srgbClr val="0000F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페이지는 삭제 후 제출</a:t>
            </a:r>
          </a:p>
        </p:txBody>
      </p:sp>
    </p:spTree>
    <p:extLst>
      <p:ext uri="{BB962C8B-B14F-4D97-AF65-F5344CB8AC3E}">
        <p14:creationId xmlns:p14="http://schemas.microsoft.com/office/powerpoint/2010/main" val="2992695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73B61CC4-1234-4B30-B74E-133981B316E1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9800"/>
            <a:ext cx="2279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2025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년 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④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사업 관리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52AA16B7-EA05-4867-8D2E-E360B044B5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658030"/>
              </p:ext>
            </p:extLst>
          </p:nvPr>
        </p:nvGraphicFramePr>
        <p:xfrm>
          <a:off x="158726" y="1275607"/>
          <a:ext cx="8805761" cy="3456377"/>
        </p:xfrm>
        <a:graphic>
          <a:graphicData uri="http://schemas.openxmlformats.org/drawingml/2006/table">
            <a:tbl>
              <a:tblPr/>
              <a:tblGrid>
                <a:gridCol w="1317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41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1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6551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비목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세목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산출근거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사업수행기간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개월 기준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금액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단위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지원금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5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자부담</a:t>
                      </a:r>
                      <a:r>
                        <a:rPr lang="en-US" altLang="ko-KR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(10%)</a:t>
                      </a:r>
                      <a:endParaRPr lang="ko-KR" altLang="en-US" sz="1000" b="1" kern="0" spc="-50" dirty="0">
                        <a:solidFill>
                          <a:srgbClr val="FF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</a:t>
                      </a:r>
                      <a:r>
                        <a:rPr lang="en-US" altLang="ko-KR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 사업비</a:t>
                      </a:r>
                      <a:r>
                        <a:rPr lang="en-US" altLang="ko-KR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kern="0" spc="-5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1.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인건비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※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유통 관련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내외부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인건비는 총 사업비의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20%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이내 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가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내부인건비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기존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신규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en-US" altLang="ko-KR" sz="800" b="0" kern="0" spc="-5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직책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% 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나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외부인건비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역할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% 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2.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직접비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59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콘텐츠 유통에 필요한 비용</a:t>
                      </a:r>
                      <a:endParaRPr lang="ko-KR" altLang="en-US" sz="800" kern="0" spc="0" dirty="0">
                        <a:solidFill>
                          <a:srgbClr val="0059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가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b="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매체 임차료</a:t>
                      </a:r>
                      <a:endParaRPr lang="ko-KR" altLang="en-US" sz="800" b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매체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플랫폼 등 사용료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나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전시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설치 운영비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시설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장비 등 </a:t>
                      </a:r>
                      <a:r>
                        <a:rPr lang="ko-KR" altLang="en-US" sz="800" kern="0" spc="-10" dirty="0" err="1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설치료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427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다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위탁사업비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기타 외주용역비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 사업비의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40%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이내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3.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간접비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※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유통활동 관련 홍보 및 기타비용</a:t>
                      </a:r>
                      <a:endParaRPr lang="ko-KR" altLang="en-US" sz="800" kern="0" spc="0" dirty="0">
                        <a:solidFill>
                          <a:srgbClr val="0059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가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홍보비</a:t>
                      </a:r>
                      <a:endParaRPr lang="ko-KR" altLang="en-US" sz="800" b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indent="-83693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홍보마케팅비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나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회계감사비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indent="-83693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회계법인의 사업비 위탁정산 수수료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다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전문가활용비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lvl="0" indent="-83693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전문가 자문료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○○회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시간당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 이내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일당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시간 제한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259586"/>
                  </a:ext>
                </a:extLst>
              </a:tr>
              <a:tr h="2463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 계 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30,000,000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3,000,000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33,000,000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BFA144D-CCFF-41B7-9F43-65BC0D3DFF1B}"/>
              </a:ext>
            </a:extLst>
          </p:cNvPr>
          <p:cNvSpPr txBox="1"/>
          <p:nvPr/>
        </p:nvSpPr>
        <p:spPr>
          <a:xfrm>
            <a:off x="139254" y="1008514"/>
            <a:ext cx="19124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사업비 예산계획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C8458FF0-5E5B-45AA-9CCE-89A13A8AB4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91210"/>
              </p:ext>
            </p:extLst>
          </p:nvPr>
        </p:nvGraphicFramePr>
        <p:xfrm>
          <a:off x="4644008" y="123478"/>
          <a:ext cx="4392488" cy="502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 관리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지원금에 대한 예산 계획이 합리적인가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marL="0" marR="0" lvl="0" indent="0" algn="l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사업기간 내에 실현 가능한 세부 일정인가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664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73B61CC4-1234-4B30-B74E-133981B316E1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9800"/>
            <a:ext cx="2279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2025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년 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④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사업 관리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FA144D-CCFF-41B7-9F43-65BC0D3DFF1B}"/>
              </a:ext>
            </a:extLst>
          </p:cNvPr>
          <p:cNvSpPr txBox="1"/>
          <p:nvPr/>
        </p:nvSpPr>
        <p:spPr>
          <a:xfrm>
            <a:off x="139254" y="1008514"/>
            <a:ext cx="19124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월별 일정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C8458FF0-5E5B-45AA-9CCE-89A13A8AB49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44008" y="123478"/>
          <a:ext cx="4392488" cy="502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 관리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지원금에 대한 예산 계획이 합리적인가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marL="0" marR="0" lvl="0" indent="0" algn="l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사업기간 내에 실현 가능한 세부 일정인가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EA4419BD-76CB-4178-B0D4-33C1E8365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975321"/>
              </p:ext>
            </p:extLst>
          </p:nvPr>
        </p:nvGraphicFramePr>
        <p:xfrm>
          <a:off x="215516" y="1270124"/>
          <a:ext cx="8712968" cy="3528401"/>
        </p:xfrm>
        <a:graphic>
          <a:graphicData uri="http://schemas.openxmlformats.org/drawingml/2006/table">
            <a:tbl>
              <a:tblPr/>
              <a:tblGrid>
                <a:gridCol w="4121408">
                  <a:extLst>
                    <a:ext uri="{9D8B030D-6E8A-4147-A177-3AD203B41FA5}">
                      <a16:colId xmlns:a16="http://schemas.microsoft.com/office/drawing/2014/main" val="3559460152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2790767746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4028160965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1903072447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153752723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1173004084"/>
                    </a:ext>
                  </a:extLst>
                </a:gridCol>
              </a:tblGrid>
              <a:tr h="207553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실행계획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해당월에 색 처리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939816"/>
                  </a:ext>
                </a:extLst>
              </a:tr>
              <a:tr h="2075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11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666957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7484382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6222413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9994762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327910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56229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1200337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9045432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**</a:t>
                      </a:r>
                      <a:r>
                        <a:rPr lang="ko-KR" altLang="en-US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필수 삽입</a:t>
                      </a:r>
                      <a:r>
                        <a:rPr lang="en-US" altLang="ko-KR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900" i="0" kern="0" spc="0" dirty="0" err="1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경기콘텐츠페스티벌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전시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시연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(9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26758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084614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7090747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854302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8127254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221251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150553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**</a:t>
                      </a:r>
                      <a:r>
                        <a:rPr lang="ko-KR" altLang="en-US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필수 삽입</a:t>
                      </a:r>
                      <a:r>
                        <a:rPr lang="en-US" altLang="ko-KR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결과보고 및 정산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마지막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11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671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922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285423104" descr="EMB00003bec5ba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332" y="74597"/>
            <a:ext cx="2172668" cy="61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F86E929-764D-4511-BA33-8D990959B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9405" cy="759960"/>
          </a:xfrm>
          <a:prstGeom prst="rect">
            <a:avLst/>
          </a:prstGeom>
        </p:spPr>
      </p:pic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56DC4C5C-3D82-4293-ACC5-FF42DC857F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206022"/>
              </p:ext>
            </p:extLst>
          </p:nvPr>
        </p:nvGraphicFramePr>
        <p:xfrm>
          <a:off x="0" y="2848750"/>
          <a:ext cx="91440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kern="0" spc="-4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u="sng" kern="0" spc="-4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과 제 명</a:t>
                      </a:r>
                      <a:endParaRPr lang="en-US" altLang="ko-KR" sz="1600" b="1" u="sng" kern="0" spc="-4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lvl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</a:t>
                      </a:r>
                      <a:r>
                        <a:rPr lang="ko-KR" altLang="en-US" sz="1200" b="0" kern="120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유통목표 및 과제 특성을 반영한 과제명 작성</a:t>
                      </a:r>
                      <a:endParaRPr lang="en-US" altLang="ko-KR" sz="1200" b="0" kern="1200" dirty="0">
                        <a:solidFill>
                          <a:srgbClr val="0000FF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0" kern="0" spc="-4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1B8C6B2-B276-4FB1-B31E-40618E832445}"/>
              </a:ext>
            </a:extLst>
          </p:cNvPr>
          <p:cNvSpPr txBox="1"/>
          <p:nvPr/>
        </p:nvSpPr>
        <p:spPr>
          <a:xfrm>
            <a:off x="-16396" y="1494533"/>
            <a:ext cx="9160396" cy="13542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endParaRPr lang="en-US" altLang="ko-KR" b="1" kern="0" spc="-40" dirty="0">
              <a:solidFill>
                <a:srgbClr val="00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defRPr/>
            </a:pPr>
            <a:r>
              <a:rPr lang="ko-KR" altLang="en-US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2025</a:t>
            </a:r>
            <a:r>
              <a:rPr lang="ko-KR" altLang="en-US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년</a:t>
            </a:r>
            <a:r>
              <a:rPr lang="en-US" altLang="ko-KR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유통지원」</a:t>
            </a:r>
            <a:endParaRPr lang="en-US" altLang="ko-KR" b="1" kern="0" spc="-40" dirty="0">
              <a:solidFill>
                <a:srgbClr val="00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defRPr/>
            </a:pPr>
            <a:r>
              <a:rPr lang="ko-KR" altLang="en-US" sz="2800" b="1" kern="0" spc="-40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유 통 계 획 서</a:t>
            </a:r>
            <a:endParaRPr lang="en-US" altLang="ko-KR" sz="2800" b="1" kern="0" spc="-40" dirty="0">
              <a:solidFill>
                <a:srgbClr val="00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22023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82207"/>
              </p:ext>
            </p:extLst>
          </p:nvPr>
        </p:nvGraphicFramePr>
        <p:xfrm>
          <a:off x="0" y="369332"/>
          <a:ext cx="9144000" cy="3138522"/>
        </p:xfrm>
        <a:graphic>
          <a:graphicData uri="http://schemas.openxmlformats.org/drawingml/2006/table">
            <a:tbl>
              <a:tblPr/>
              <a:tblGrid>
                <a:gridCol w="1023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8645">
                  <a:extLst>
                    <a:ext uri="{9D8B030D-6E8A-4147-A177-3AD203B41FA5}">
                      <a16:colId xmlns:a16="http://schemas.microsoft.com/office/drawing/2014/main" val="4291791603"/>
                    </a:ext>
                  </a:extLst>
                </a:gridCol>
                <a:gridCol w="663677">
                  <a:extLst>
                    <a:ext uri="{9D8B030D-6E8A-4147-A177-3AD203B41FA5}">
                      <a16:colId xmlns:a16="http://schemas.microsoft.com/office/drawing/2014/main" val="3990797750"/>
                    </a:ext>
                  </a:extLst>
                </a:gridCol>
                <a:gridCol w="3097164">
                  <a:extLst>
                    <a:ext uri="{9D8B030D-6E8A-4147-A177-3AD203B41FA5}">
                      <a16:colId xmlns:a16="http://schemas.microsoft.com/office/drawing/2014/main" val="242366182"/>
                    </a:ext>
                  </a:extLst>
                </a:gridCol>
              </a:tblGrid>
              <a:tr h="413046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과제명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기술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공간을 명시한 유통활동명 기재</a:t>
                      </a:r>
                      <a:endParaRPr lang="ko-KR" altLang="en-US" sz="1000" i="0" kern="0" spc="-6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046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사업자명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-6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사업자</a:t>
                      </a:r>
                      <a:endParaRPr lang="en-US" altLang="ko-KR" sz="1000" b="1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등록번호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en-US" altLang="ko-KR" sz="10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046">
                <a:tc>
                  <a:txBody>
                    <a:bodyPr/>
                    <a:lstStyle/>
                    <a:p>
                      <a:pPr marL="7620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사업자주소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5">
                  <a:txBody>
                    <a:bodyPr/>
                    <a:lstStyle/>
                    <a:p>
                      <a:pPr latinLnBrk="1"/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공고마감일 기준 경기도 소재 본사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지사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연구소 기업만 신청 가능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en-US" altLang="ko-KR" sz="10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10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</a:t>
                      </a:r>
                      <a:r>
                        <a:rPr lang="ko-KR" altLang="en-US" sz="10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경기도 내 사업장 소재지 주소 포함 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입력</a:t>
                      </a:r>
                      <a:endParaRPr lang="en-US" altLang="ko-KR" sz="10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353">
                <a:tc rowSpan="3"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대표자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0" indent="0" algn="l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성명</a:t>
                      </a:r>
                      <a:endParaRPr lang="ko-KR" alt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사업책임자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성명</a:t>
                      </a:r>
                      <a:endParaRPr lang="ko-KR" alt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3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Mobile</a:t>
                      </a:r>
                      <a:endParaRPr 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Mobile</a:t>
                      </a:r>
                      <a:endParaRPr 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23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E-Mail</a:t>
                      </a:r>
                      <a:endParaRPr 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E-Mail</a:t>
                      </a:r>
                      <a:endParaRPr 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9279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지원금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3,000</a:t>
                      </a: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</a:t>
                      </a:r>
                      <a:endParaRPr lang="en-US" altLang="ko-KR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자부담</a:t>
                      </a:r>
                      <a:endParaRPr lang="en-US" altLang="ko-KR" sz="1000" b="1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300</a:t>
                      </a:r>
                      <a:r>
                        <a:rPr lang="ko-KR" altLang="en-US" sz="1000" i="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</a:t>
                      </a:r>
                      <a:r>
                        <a:rPr lang="en-US" altLang="ko-KR" sz="1000" i="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(10%) </a:t>
                      </a:r>
                      <a:r>
                        <a:rPr lang="ko-KR" altLang="en-US" sz="1000" i="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046">
                <a:tc>
                  <a:txBody>
                    <a:bodyPr/>
                    <a:lstStyle/>
                    <a:p>
                      <a:pPr marL="0" marR="0" lvl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총사업비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231797"/>
              </p:ext>
            </p:extLst>
          </p:nvPr>
        </p:nvGraphicFramePr>
        <p:xfrm>
          <a:off x="0" y="3846710"/>
          <a:ext cx="9144000" cy="1296790"/>
        </p:xfrm>
        <a:graphic>
          <a:graphicData uri="http://schemas.openxmlformats.org/drawingml/2006/table">
            <a:tbl>
              <a:tblPr/>
              <a:tblGrid>
                <a:gridCol w="91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159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 지원신청서의  내용이 사실임을 확인하며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2025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</a:t>
                      </a:r>
                      <a:r>
                        <a:rPr lang="ko-KR" altLang="en-US" sz="1200" b="1" kern="0" spc="-4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문화기술 콘텐츠 유통지원」 사업을 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신청합니다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200" b="1" kern="0" spc="-6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2025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   </a:t>
                      </a:r>
                      <a:r>
                        <a:rPr lang="en-US" altLang="ko-KR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0</a:t>
                      </a:r>
                      <a:r>
                        <a:rPr lang="ko-KR" altLang="en-US" sz="100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</a:t>
                      </a:r>
                      <a:r>
                        <a:rPr lang="en-US" altLang="ko-KR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0</a:t>
                      </a:r>
                      <a:r>
                        <a:rPr lang="ko-KR" altLang="en-US" sz="100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  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</a:t>
                      </a:r>
                      <a:endParaRPr lang="en-US" altLang="ko-KR" sz="100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작성인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회사명 </a:t>
                      </a:r>
                      <a:r>
                        <a:rPr lang="en-US" altLang="ko-KR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직급 </a:t>
                      </a:r>
                      <a:r>
                        <a:rPr lang="en-US" altLang="ko-KR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성명 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대표자 또는 사업책임자 작성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b="1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경기콘텐츠진흥원</a:t>
                      </a:r>
                      <a:r>
                        <a:rPr lang="ko-KR" altLang="en-US" sz="15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귀중</a:t>
                      </a:r>
                    </a:p>
                  </a:txBody>
                  <a:tcPr marL="57639" marR="57639" marT="15935" marB="159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6998EF9-F9C7-4EC5-9675-5495D3D87446}"/>
              </a:ext>
            </a:extLst>
          </p:cNvPr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ko-KR" altLang="en-US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기본사항</a:t>
            </a:r>
            <a:endParaRPr lang="en-US" altLang="ko-KR" b="1" kern="0" spc="-40" dirty="0">
              <a:solidFill>
                <a:srgbClr val="00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8756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8E50C442-4449-4BBD-9C25-064419DD655B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BC1BCF-67C5-4501-8EAC-0D0E8D0F7F3B}"/>
              </a:ext>
            </a:extLst>
          </p:cNvPr>
          <p:cNvSpPr txBox="1"/>
          <p:nvPr/>
        </p:nvSpPr>
        <p:spPr>
          <a:xfrm>
            <a:off x="107504" y="183820"/>
            <a:ext cx="16754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2025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년 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기업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대표 콘텐츠 소개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5204BF06-8175-4CAF-8435-260087F672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720299"/>
              </p:ext>
            </p:extLst>
          </p:nvPr>
        </p:nvGraphicFramePr>
        <p:xfrm>
          <a:off x="107504" y="773807"/>
          <a:ext cx="8928992" cy="800098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9543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ko-KR" altLang="en-US" sz="12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lvl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</a:t>
                      </a:r>
                      <a:r>
                        <a:rPr lang="en-US" altLang="ko-KR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기업 개요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주요 이력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kern="0" spc="0" dirty="0" err="1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프로덕트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인력 등 역량을 보여줄 수 있도록 자율 소개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85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B88ED38E-03B4-4D78-BE45-76C3202BBC90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BC1BCF-67C5-4501-8EAC-0D0E8D0F7F3B}"/>
              </a:ext>
            </a:extLst>
          </p:cNvPr>
          <p:cNvSpPr txBox="1"/>
          <p:nvPr/>
        </p:nvSpPr>
        <p:spPr>
          <a:xfrm>
            <a:off x="107504" y="187040"/>
            <a:ext cx="16754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2025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년 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과제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유통활동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요약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5204BF06-8175-4CAF-8435-260087F672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10939"/>
              </p:ext>
            </p:extLst>
          </p:nvPr>
        </p:nvGraphicFramePr>
        <p:xfrm>
          <a:off x="107504" y="773807"/>
          <a:ext cx="8928992" cy="800098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9543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en-US" altLang="ko-KR" sz="8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lvl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</a:t>
                      </a:r>
                      <a:r>
                        <a:rPr lang="en-US" altLang="ko-KR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기업이 제안하는 과제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유통활동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를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기술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중심으로 간략하게 소개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7120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59D5AE7B-F22C-4409-94AE-87C2F5A4E701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B15E659-3DB0-4B7C-AA7D-AE05DF309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914264"/>
              </p:ext>
            </p:extLst>
          </p:nvPr>
        </p:nvGraphicFramePr>
        <p:xfrm>
          <a:off x="4644009" y="72056"/>
          <a:ext cx="4392487" cy="6236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6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4255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 완성도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문화기술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(CT)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분야의 차별화된 고유 아이템인가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해당 콘텐츠의 완성도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품질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가 우수할 것으로 기대되는가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 </a:t>
                      </a:r>
                    </a:p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최신 기술 트렌드를 반영하거나 기술 융합 사례를 제시했는가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3819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2025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년 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①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콘텐츠 완성도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5AEDC5A-7084-463A-9698-9A0B43DCE3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099133"/>
              </p:ext>
            </p:extLst>
          </p:nvPr>
        </p:nvGraphicFramePr>
        <p:xfrm>
          <a:off x="107504" y="773807"/>
          <a:ext cx="8928992" cy="1365895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65895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ko-KR" altLang="en-US" sz="12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o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예정인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 소개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lvl="0" indent="-26416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예정 콘텐츠의 상용화 수준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기존 프로젝트 이력 및 성과 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lvl="0" indent="-26416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사용된 문화기술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구체적으로 설명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931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9B28497-3671-4EF7-ABBD-530EBF6F265B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B15E659-3DB0-4B7C-AA7D-AE05DF309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572859"/>
              </p:ext>
            </p:extLst>
          </p:nvPr>
        </p:nvGraphicFramePr>
        <p:xfrm>
          <a:off x="4644008" y="25735"/>
          <a:ext cx="4392488" cy="716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251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  <a:endParaRPr lang="ko-KR" altLang="en-US" sz="7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46881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유통활동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목표 시장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타겟 및 유통 전략에 대한 분석이 세밀한가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?</a:t>
                      </a:r>
                      <a:endParaRPr lang="ko-KR" altLang="en-US" sz="70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공간 구성 계획이 디자인적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사업적으로 적절한가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?</a:t>
                      </a:r>
                      <a:endParaRPr lang="ko-KR" altLang="en-US" sz="70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 </a:t>
                      </a:r>
                      <a:r>
                        <a:rPr lang="ko-KR" altLang="en-US" sz="700" kern="1200" dirty="0" err="1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경기콘텐츠페스티벌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등 진흥원 행사 내 전시에 적합한가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?</a:t>
                      </a:r>
                      <a:endParaRPr lang="ko-KR" altLang="en-US" sz="70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유통활동 내에 고객을 위한 체험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몰입 요소가 매력적인가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?</a:t>
                      </a:r>
                      <a:endParaRPr lang="ko-KR" altLang="en-US" sz="70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382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2025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년 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②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유통활동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43FDF2EB-AE54-4311-A800-1A4CE7AF7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662292"/>
              </p:ext>
            </p:extLst>
          </p:nvPr>
        </p:nvGraphicFramePr>
        <p:xfrm>
          <a:off x="107504" y="773808"/>
          <a:ext cx="8928992" cy="1282825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9542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ko-KR" altLang="en-US" sz="12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o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목표 시장 및 타겟 고객에 대한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전략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오프라인 공간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개요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위치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희망 장소 및 협의현황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구성 방안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예시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도면 등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기술이 접목된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체험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몰입 요소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034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3CF8838-A00B-4105-B171-BB9ED8D27F89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B15E659-3DB0-4B7C-AA7D-AE05DF309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926006"/>
              </p:ext>
            </p:extLst>
          </p:nvPr>
        </p:nvGraphicFramePr>
        <p:xfrm>
          <a:off x="4644008" y="123478"/>
          <a:ext cx="4392488" cy="502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모객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홍보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유통시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매출 및 고객확보 등의 성과가 기대되는가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유통활동의 홍보 전략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계획이 효과적인가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3820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2025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년 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③ : </a:t>
            </a:r>
            <a:r>
              <a:rPr lang="ko-KR" altLang="en-US" sz="12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모객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홍보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04E25FCC-04CD-40DD-9961-8F1DD84A8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765624"/>
              </p:ext>
            </p:extLst>
          </p:nvPr>
        </p:nvGraphicFramePr>
        <p:xfrm>
          <a:off x="107504" y="773807"/>
          <a:ext cx="8928992" cy="1077863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77863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ko-KR" altLang="en-US" sz="12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o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목표 성과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정량적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정성적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 및 행사에 적합한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온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오프라인 홍보 계획 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76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55592FC3-D5C8-4C79-B9D7-D197BA5D440E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B15E659-3DB0-4B7C-AA7D-AE05DF309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949913"/>
              </p:ext>
            </p:extLst>
          </p:nvPr>
        </p:nvGraphicFramePr>
        <p:xfrm>
          <a:off x="4644008" y="124614"/>
          <a:ext cx="4392488" cy="502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 관리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지원금에 대한 예산 계획이 합리적인가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marL="0" marR="0" lvl="0" indent="0" algn="l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사업기간 내에 실현 가능한 세부 일정인가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76019"/>
            <a:ext cx="2279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2025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년 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④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사업 관리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04E25FCC-04CD-40DD-9961-8F1DD84A8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536284"/>
              </p:ext>
            </p:extLst>
          </p:nvPr>
        </p:nvGraphicFramePr>
        <p:xfrm>
          <a:off x="107504" y="773807"/>
          <a:ext cx="8928992" cy="1031365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3807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b="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b="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b="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b="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en-US" altLang="ko-KR" sz="1200" b="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lvl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o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0" marR="0" lvl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지원금 사용예정 내용 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설명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매체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사용료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임차료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구축 관련 인건비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0" kern="0" spc="0" dirty="0" err="1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외주비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등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추진 일정</a:t>
                      </a:r>
                      <a:endParaRPr lang="en-US" altLang="ko-KR" sz="1100" b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016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3230</TotalTime>
  <Words>1018</Words>
  <Application>Microsoft Office PowerPoint</Application>
  <PresentationFormat>화면 슬라이드 쇼(16:9)</PresentationFormat>
  <Paragraphs>171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나눔고딕</vt:lpstr>
      <vt:lpstr>나눔고딕 ExtraBold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User</dc:creator>
  <cp:lastModifiedBy>GCA</cp:lastModifiedBy>
  <cp:revision>399</cp:revision>
  <cp:lastPrinted>2022-03-03T00:23:56Z</cp:lastPrinted>
  <dcterms:created xsi:type="dcterms:W3CDTF">2020-01-31T13:24:47Z</dcterms:created>
  <dcterms:modified xsi:type="dcterms:W3CDTF">2025-04-07T08:54:04Z</dcterms:modified>
</cp:coreProperties>
</file>