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</p:sldIdLst>
  <p:sldSz cx="18288000" cy="10287000"/>
  <p:notesSz cx="6858000" cy="9144000"/>
  <p:embeddedFontLst>
    <p:embeddedFont>
      <p:font typeface="Pretendard Black" panose="020B0600000101010101" charset="-127"/>
      <p:bold r:id="rId14"/>
    </p:embeddedFont>
    <p:embeddedFont>
      <p:font typeface="Pretendard Bold" panose="020B0600000101010101" charset="-127"/>
      <p:bold r:id="rId15"/>
    </p:embeddedFont>
    <p:embeddedFont>
      <p:font typeface="Pretendard ExtraBold" panose="020B0600000101010101" charset="-127"/>
      <p:bold r:id="rId16"/>
    </p:embeddedFont>
    <p:embeddedFont>
      <p:font typeface="Pretendard Light" panose="020B0600000101010101" charset="-127"/>
      <p:regular r:id="rId17"/>
    </p:embeddedFont>
    <p:embeddedFont>
      <p:font typeface="Pretendard Medium" panose="020B0600000101010101" charset="-127"/>
      <p:bold r:id="rId18"/>
    </p:embeddedFont>
    <p:embeddedFont>
      <p:font typeface="Pretendard SemiBold" panose="020B0600000101010101" charset="-127"/>
      <p:bold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맑은 고딕" panose="020B0503020000020004" pitchFamily="50" charset="-127"/>
      <p:regular r:id="rId24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A5A5"/>
    <a:srgbClr val="1C6CB4"/>
    <a:srgbClr val="0F6073"/>
    <a:srgbClr val="137C95"/>
    <a:srgbClr val="158BA7"/>
    <a:srgbClr val="479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E028D55-E0CC-4649-B70F-1FF54F8DCE16}"/>
              </a:ext>
            </a:extLst>
          </p:cNvPr>
          <p:cNvSpPr txBox="1"/>
          <p:nvPr userDrawn="1"/>
        </p:nvSpPr>
        <p:spPr>
          <a:xfrm>
            <a:off x="8543572" y="342900"/>
            <a:ext cx="9072998" cy="32143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11220"/>
              </a:lnSpc>
            </a:pPr>
            <a:r>
              <a:rPr lang="en-US" altLang="ko-KR" sz="2000" b="1" kern="0" spc="0" dirty="0">
                <a:solidFill>
                  <a:schemeClr val="accent5">
                    <a:lumMod val="50000"/>
                  </a:schemeClr>
                </a:solidFill>
                <a:effectLst/>
                <a:latin typeface="맑은 고딕" panose="020B0503020000020004" pitchFamily="50" charset="-127"/>
                <a:ea typeface="+mn-ea"/>
                <a:cs typeface="+mn-cs"/>
              </a:rPr>
              <a:t>2025</a:t>
            </a:r>
            <a:r>
              <a:rPr lang="ko-KR" altLang="en-US" sz="2000" b="1" kern="0" spc="0" dirty="0">
                <a:solidFill>
                  <a:schemeClr val="accent5">
                    <a:lumMod val="50000"/>
                  </a:schemeClr>
                </a:solidFill>
                <a:effectLst/>
                <a:latin typeface="맑은 고딕" panose="020B0503020000020004" pitchFamily="50" charset="-127"/>
                <a:ea typeface="+mn-ea"/>
                <a:cs typeface="+mn-cs"/>
              </a:rPr>
              <a:t>년 </a:t>
            </a:r>
            <a:r>
              <a:rPr lang="en-US" altLang="ko-KR" sz="2000" b="1" kern="0" spc="0" dirty="0">
                <a:solidFill>
                  <a:schemeClr val="accent5">
                    <a:lumMod val="50000"/>
                  </a:schemeClr>
                </a:solidFill>
                <a:effectLst/>
                <a:latin typeface="맑은 고딕" panose="020B0503020000020004" pitchFamily="50" charset="-127"/>
                <a:ea typeface="+mn-ea"/>
                <a:cs typeface="+mn-cs"/>
              </a:rPr>
              <a:t>『</a:t>
            </a:r>
            <a:r>
              <a:rPr lang="ko-KR" altLang="en-US" sz="2000" b="1" kern="0" spc="0" dirty="0" err="1">
                <a:solidFill>
                  <a:schemeClr val="accent5">
                    <a:lumMod val="50000"/>
                  </a:schemeClr>
                </a:solidFill>
                <a:effectLst/>
                <a:latin typeface="HY울릉도M"/>
                <a:ea typeface="HY울릉도M"/>
              </a:rPr>
              <a:t>창업재도전지원사업</a:t>
            </a:r>
            <a:r>
              <a:rPr lang="en-US" altLang="ko-KR" sz="2000" b="1" kern="0" spc="0" dirty="0">
                <a:solidFill>
                  <a:schemeClr val="accent5">
                    <a:lumMod val="50000"/>
                  </a:schemeClr>
                </a:solidFill>
                <a:effectLst/>
                <a:latin typeface="맑은 고딕" panose="020B0503020000020004" pitchFamily="50" charset="-127"/>
                <a:ea typeface="+mn-ea"/>
                <a:cs typeface="+mn-cs"/>
              </a:rPr>
              <a:t>』 </a:t>
            </a:r>
            <a:r>
              <a:rPr lang="ko-KR" altLang="en-US" sz="2000" b="1" kern="0" spc="0" dirty="0">
                <a:solidFill>
                  <a:schemeClr val="accent5">
                    <a:lumMod val="50000"/>
                  </a:schemeClr>
                </a:solidFill>
                <a:effectLst/>
                <a:latin typeface="HY울릉도M"/>
                <a:ea typeface="HY울릉도M"/>
              </a:rPr>
              <a:t>우수 </a:t>
            </a:r>
            <a:r>
              <a:rPr lang="ko-KR" altLang="en-US" sz="2000" b="1" kern="0" spc="0" dirty="0" err="1">
                <a:solidFill>
                  <a:schemeClr val="accent5">
                    <a:lumMod val="50000"/>
                  </a:schemeClr>
                </a:solidFill>
                <a:effectLst/>
                <a:latin typeface="HY울릉도M"/>
                <a:ea typeface="HY울릉도M"/>
              </a:rPr>
              <a:t>재창업가</a:t>
            </a:r>
            <a:r>
              <a:rPr lang="ko-KR" altLang="en-US" sz="2000" b="1" kern="0" spc="0" dirty="0">
                <a:solidFill>
                  <a:schemeClr val="accent5">
                    <a:lumMod val="50000"/>
                  </a:schemeClr>
                </a:solidFill>
                <a:effectLst/>
                <a:latin typeface="HY울릉도M"/>
                <a:ea typeface="HY울릉도M"/>
              </a:rPr>
              <a:t> 후속 </a:t>
            </a:r>
            <a:r>
              <a:rPr lang="ko-KR" altLang="en-US" sz="2000" b="1" kern="0" spc="0" dirty="0" err="1">
                <a:solidFill>
                  <a:schemeClr val="accent5">
                    <a:lumMod val="50000"/>
                  </a:schemeClr>
                </a:solidFill>
                <a:effectLst/>
                <a:latin typeface="HY울릉도M"/>
                <a:ea typeface="HY울릉도M"/>
              </a:rPr>
              <a:t>사업화자금지원</a:t>
            </a:r>
            <a:r>
              <a:rPr lang="ko-KR" altLang="en-US" sz="2000" b="1" kern="0" spc="0" dirty="0">
                <a:solidFill>
                  <a:schemeClr val="accent5">
                    <a:lumMod val="50000"/>
                  </a:schemeClr>
                </a:solidFill>
                <a:effectLst/>
                <a:latin typeface="HY울릉도M"/>
                <a:ea typeface="HY울릉도M"/>
              </a:rPr>
              <a:t> </a:t>
            </a:r>
            <a:r>
              <a:rPr lang="en-US" altLang="ko-KR" sz="2000" b="1" kern="0" spc="0" dirty="0">
                <a:solidFill>
                  <a:schemeClr val="accent5">
                    <a:lumMod val="50000"/>
                  </a:schemeClr>
                </a:solidFill>
                <a:effectLst/>
                <a:latin typeface="HY울릉도M"/>
                <a:ea typeface="HY울릉도M"/>
              </a:rPr>
              <a:t>IR</a:t>
            </a:r>
            <a:r>
              <a:rPr lang="ko-KR" altLang="en-US" sz="2000" b="1" kern="0" spc="0" dirty="0">
                <a:solidFill>
                  <a:schemeClr val="accent5">
                    <a:lumMod val="50000"/>
                  </a:schemeClr>
                </a:solidFill>
                <a:effectLst/>
                <a:latin typeface="HY울릉도M"/>
                <a:ea typeface="HY울릉도M"/>
              </a:rPr>
              <a:t>발표평가</a:t>
            </a:r>
            <a:endParaRPr lang="ko-KR" altLang="en-US" sz="2000" b="0" i="0" u="none" strike="noStrike" spc="-300" dirty="0">
              <a:solidFill>
                <a:schemeClr val="accent5">
                  <a:lumMod val="50000"/>
                </a:schemeClr>
              </a:solidFill>
              <a:ea typeface="Pretendard SemiBold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B5737E3-168A-4D8D-9251-766820D124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071" y="9592660"/>
            <a:ext cx="1524000" cy="35144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6680200"/>
            <a:ext cx="7505700" cy="254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7480300"/>
            <a:ext cx="7505700" cy="254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8382000"/>
            <a:ext cx="7505700" cy="2540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sp>
        <p:nvSpPr>
          <p:cNvPr id="10" name="TextBox 10"/>
          <p:cNvSpPr txBox="1"/>
          <p:nvPr/>
        </p:nvSpPr>
        <p:spPr>
          <a:xfrm>
            <a:off x="4127500" y="2476500"/>
            <a:ext cx="9626600" cy="1689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1220"/>
              </a:lnSpc>
            </a:pPr>
            <a:r>
              <a:rPr lang="ko-KR" altLang="en-US" sz="9500" b="0" i="0" u="none" strike="noStrike" spc="-300" dirty="0">
                <a:solidFill>
                  <a:srgbClr val="3F6179"/>
                </a:solidFill>
                <a:ea typeface="Pretendard SemiBold"/>
              </a:rPr>
              <a:t>과제명</a:t>
            </a:r>
            <a:r>
              <a:rPr lang="en-US" altLang="ko-KR" sz="9500" b="0" i="0" u="none" strike="noStrike" spc="-300" dirty="0">
                <a:solidFill>
                  <a:srgbClr val="3F6179"/>
                </a:solidFill>
                <a:ea typeface="Pretendard SemiBold"/>
              </a:rPr>
              <a:t>(</a:t>
            </a:r>
            <a:r>
              <a:rPr lang="ko-KR" altLang="en-US" sz="9500" b="0" i="0" u="none" strike="noStrike" spc="-300" dirty="0">
                <a:solidFill>
                  <a:srgbClr val="3F6179"/>
                </a:solidFill>
                <a:ea typeface="Pretendard SemiBold"/>
              </a:rPr>
              <a:t>개발 아이템</a:t>
            </a:r>
            <a:r>
              <a:rPr lang="en-US" altLang="ko-KR" sz="9500" b="0" i="0" u="none" strike="noStrike" spc="-300" dirty="0">
                <a:solidFill>
                  <a:srgbClr val="3F6179"/>
                </a:solidFill>
                <a:ea typeface="Pretendard SemiBold"/>
              </a:rPr>
              <a:t>)</a:t>
            </a:r>
            <a:endParaRPr lang="ko-KR" sz="1500" b="0" i="0" u="none" strike="noStrike" spc="-300" dirty="0">
              <a:solidFill>
                <a:srgbClr val="3F6179"/>
              </a:solidFill>
              <a:ea typeface="Pretendard Semi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769100" y="6845300"/>
            <a:ext cx="43434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ko-KR" altLang="en-US" sz="3000" dirty="0">
                <a:solidFill>
                  <a:srgbClr val="3F6179"/>
                </a:solidFill>
                <a:ea typeface="Pretendard Medium"/>
              </a:rPr>
              <a:t>제출일자</a:t>
            </a:r>
            <a:endParaRPr lang="ko-KR" altLang="ko-KR" sz="3000" dirty="0">
              <a:solidFill>
                <a:srgbClr val="3F6179"/>
              </a:solidFill>
              <a:ea typeface="Pretendard Medium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200900" y="7658100"/>
            <a:ext cx="34671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ko-KR" altLang="en-US" sz="3000" b="0" i="0" u="none" strike="noStrike" dirty="0">
                <a:solidFill>
                  <a:srgbClr val="3F6179"/>
                </a:solidFill>
                <a:ea typeface="Pretendard Medium"/>
              </a:rPr>
              <a:t>기업명</a:t>
            </a:r>
            <a:endParaRPr lang="ko-KR" sz="3000" b="0" i="0" u="none" strike="noStrike" dirty="0">
              <a:solidFill>
                <a:srgbClr val="3F6179"/>
              </a:solidFill>
              <a:ea typeface="Pretendard Medium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56C9F4-D5AD-4176-8FC3-CE3FFE6E8152}"/>
              </a:ext>
            </a:extLst>
          </p:cNvPr>
          <p:cNvSpPr txBox="1"/>
          <p:nvPr/>
        </p:nvSpPr>
        <p:spPr>
          <a:xfrm>
            <a:off x="6262699" y="4851400"/>
            <a:ext cx="5381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i="1" spc="-80" dirty="0">
                <a:solidFill>
                  <a:srgbClr val="0070C0"/>
                </a:solidFill>
              </a:rPr>
              <a:t>※ </a:t>
            </a:r>
            <a:r>
              <a:rPr lang="ko-KR" altLang="en-US" sz="2000" i="1" spc="-80" dirty="0">
                <a:solidFill>
                  <a:srgbClr val="0070C0"/>
                </a:solidFill>
              </a:rPr>
              <a:t>전체 분량은 </a:t>
            </a:r>
            <a:r>
              <a:rPr lang="en-US" altLang="ko-KR" sz="2000" i="1" spc="-80" dirty="0">
                <a:solidFill>
                  <a:srgbClr val="0070C0"/>
                </a:solidFill>
              </a:rPr>
              <a:t>15</a:t>
            </a:r>
            <a:r>
              <a:rPr lang="ko-KR" altLang="en-US" sz="2000" i="1" spc="-80" dirty="0">
                <a:solidFill>
                  <a:srgbClr val="0070C0"/>
                </a:solidFill>
              </a:rPr>
              <a:t>페이지 이내로 작성</a:t>
            </a:r>
            <a:endParaRPr lang="en-US" altLang="ko-KR" sz="2000" i="1" spc="-80" dirty="0">
              <a:solidFill>
                <a:srgbClr val="0070C0"/>
              </a:solidFill>
            </a:endParaRPr>
          </a:p>
          <a:p>
            <a:r>
              <a:rPr lang="en-US" altLang="ko-KR" sz="2000" i="1" spc="-80" dirty="0">
                <a:solidFill>
                  <a:srgbClr val="0070C0"/>
                </a:solidFill>
              </a:rPr>
              <a:t>※ </a:t>
            </a:r>
            <a:r>
              <a:rPr lang="ko-KR" altLang="en-US" sz="2000" i="1" spc="-80" dirty="0">
                <a:solidFill>
                  <a:srgbClr val="0070C0"/>
                </a:solidFill>
              </a:rPr>
              <a:t>템플릿 디자인 변경 가능 </a:t>
            </a:r>
            <a:r>
              <a:rPr lang="en-US" altLang="ko-KR" sz="2000" i="1" spc="-80" dirty="0">
                <a:solidFill>
                  <a:srgbClr val="0070C0"/>
                </a:solidFill>
              </a:rPr>
              <a:t>(</a:t>
            </a:r>
            <a:r>
              <a:rPr lang="ko-KR" altLang="en-US" sz="2000" i="1" spc="-80" dirty="0">
                <a:solidFill>
                  <a:srgbClr val="0070C0"/>
                </a:solidFill>
              </a:rPr>
              <a:t>단</a:t>
            </a:r>
            <a:r>
              <a:rPr lang="en-US" altLang="ko-KR" sz="2000" i="1" spc="-80" dirty="0">
                <a:solidFill>
                  <a:srgbClr val="0070C0"/>
                </a:solidFill>
              </a:rPr>
              <a:t>, </a:t>
            </a:r>
            <a:r>
              <a:rPr lang="ko-KR" altLang="en-US" sz="2000" i="1" spc="-80" dirty="0">
                <a:solidFill>
                  <a:srgbClr val="0070C0"/>
                </a:solidFill>
              </a:rPr>
              <a:t>정해진 목차 준수</a:t>
            </a:r>
            <a:r>
              <a:rPr lang="en-US" altLang="ko-KR" sz="2000" i="1" spc="-80" dirty="0">
                <a:solidFill>
                  <a:srgbClr val="0070C0"/>
                </a:solidFill>
              </a:rPr>
              <a:t>)</a:t>
            </a:r>
            <a:endParaRPr lang="ko-KR" altLang="en-US" sz="2000" i="1" spc="-8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4-1.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투자유치 희망 금액  및 계획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04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55344F68-C19D-4FA4-B4B1-7B9CF4B05320}"/>
              </a:ext>
            </a:extLst>
          </p:cNvPr>
          <p:cNvGrpSpPr/>
          <p:nvPr/>
        </p:nvGrpSpPr>
        <p:grpSpPr>
          <a:xfrm>
            <a:off x="1371599" y="2187490"/>
            <a:ext cx="15392401" cy="6681217"/>
            <a:chOff x="1998858" y="2155560"/>
            <a:chExt cx="8772809" cy="380792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ED74492E-7D38-4798-B538-D65BE29282B1}"/>
                </a:ext>
              </a:extLst>
            </p:cNvPr>
            <p:cNvSpPr/>
            <p:nvPr/>
          </p:nvSpPr>
          <p:spPr>
            <a:xfrm>
              <a:off x="3324352" y="2683143"/>
              <a:ext cx="4659461" cy="10442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C0C0C">
                  <a:lumMod val="10000"/>
                  <a:lumOff val="9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AE3E04C-6A9C-4AB1-83A0-59DF3B336E59}"/>
                </a:ext>
              </a:extLst>
            </p:cNvPr>
            <p:cNvSpPr/>
            <p:nvPr/>
          </p:nvSpPr>
          <p:spPr>
            <a:xfrm>
              <a:off x="3324352" y="3811841"/>
              <a:ext cx="4659461" cy="10442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C0C0C">
                  <a:lumMod val="10000"/>
                  <a:lumOff val="9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1F510230-FEFA-440D-9905-274F511C847D}"/>
                </a:ext>
              </a:extLst>
            </p:cNvPr>
            <p:cNvSpPr/>
            <p:nvPr/>
          </p:nvSpPr>
          <p:spPr>
            <a:xfrm>
              <a:off x="3324352" y="4919193"/>
              <a:ext cx="4659461" cy="10442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C0C0C">
                  <a:lumMod val="10000"/>
                  <a:lumOff val="9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5C2EBEB2-CB58-487C-9DB7-E8A2DAA4F24C}"/>
                </a:ext>
              </a:extLst>
            </p:cNvPr>
            <p:cNvSpPr/>
            <p:nvPr/>
          </p:nvSpPr>
          <p:spPr>
            <a:xfrm>
              <a:off x="7192598" y="2313013"/>
              <a:ext cx="3390792" cy="3517833"/>
            </a:xfrm>
            <a:prstGeom prst="ellipse">
              <a:avLst/>
            </a:prstGeom>
            <a:solidFill>
              <a:srgbClr val="0C0C0C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softEdge rad="317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7726BD7-653A-4C46-AFDF-6642B0D09A0A}"/>
                </a:ext>
              </a:extLst>
            </p:cNvPr>
            <p:cNvSpPr/>
            <p:nvPr/>
          </p:nvSpPr>
          <p:spPr>
            <a:xfrm>
              <a:off x="1999416" y="2683143"/>
              <a:ext cx="1240414" cy="1044287"/>
            </a:xfrm>
            <a:prstGeom prst="rect">
              <a:avLst/>
            </a:prstGeom>
            <a:solidFill>
              <a:srgbClr val="0C0C0C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99AB4755-A150-4D47-A155-CC1AB92E8A73}"/>
                </a:ext>
              </a:extLst>
            </p:cNvPr>
            <p:cNvSpPr/>
            <p:nvPr/>
          </p:nvSpPr>
          <p:spPr>
            <a:xfrm>
              <a:off x="1999416" y="3811841"/>
              <a:ext cx="1240414" cy="1044287"/>
            </a:xfrm>
            <a:prstGeom prst="rect">
              <a:avLst/>
            </a:prstGeom>
            <a:solidFill>
              <a:srgbClr val="0C0C0C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BF381F94-93F4-4BE3-9D26-34CC61F9E52D}"/>
                </a:ext>
              </a:extLst>
            </p:cNvPr>
            <p:cNvSpPr/>
            <p:nvPr/>
          </p:nvSpPr>
          <p:spPr>
            <a:xfrm>
              <a:off x="1999416" y="4919194"/>
              <a:ext cx="1240414" cy="1044287"/>
            </a:xfrm>
            <a:prstGeom prst="rect">
              <a:avLst/>
            </a:prstGeom>
            <a:solidFill>
              <a:srgbClr val="0C0C0C">
                <a:lumMod val="10000"/>
                <a:lumOff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8452BA25-873F-4F36-A62D-2BECFC435EC5}"/>
                </a:ext>
              </a:extLst>
            </p:cNvPr>
            <p:cNvSpPr/>
            <p:nvPr/>
          </p:nvSpPr>
          <p:spPr>
            <a:xfrm>
              <a:off x="1998858" y="2155560"/>
              <a:ext cx="1240414" cy="443172"/>
            </a:xfrm>
            <a:prstGeom prst="rect">
              <a:avLst/>
            </a:prstGeom>
            <a:solidFill>
              <a:srgbClr val="4D69A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9EFAA5A1-EDD6-46A8-8D79-3FF43AEA164D}"/>
                </a:ext>
              </a:extLst>
            </p:cNvPr>
            <p:cNvSpPr/>
            <p:nvPr/>
          </p:nvSpPr>
          <p:spPr>
            <a:xfrm>
              <a:off x="3324352" y="2158876"/>
              <a:ext cx="4659461" cy="443173"/>
            </a:xfrm>
            <a:prstGeom prst="rect">
              <a:avLst/>
            </a:prstGeom>
            <a:solidFill>
              <a:srgbClr val="4D69A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F1C8FEE1-DB25-4B47-9D38-1DB5B153934B}"/>
                </a:ext>
              </a:extLst>
            </p:cNvPr>
            <p:cNvSpPr/>
            <p:nvPr/>
          </p:nvSpPr>
          <p:spPr>
            <a:xfrm>
              <a:off x="7502743" y="2512813"/>
              <a:ext cx="3268924" cy="3250480"/>
            </a:xfrm>
            <a:prstGeom prst="ellipse">
              <a:avLst/>
            </a:prstGeom>
            <a:solidFill>
              <a:srgbClr val="FFFFFF"/>
            </a:solidFill>
            <a:ln w="146050" cap="flat" cmpd="sng" algn="ctr">
              <a:solidFill>
                <a:srgbClr val="4D69A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retendard Light"/>
                <a:ea typeface="Pretendard Light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CF0BB41-9F78-4EC0-AE60-296D4A8077F9}"/>
                </a:ext>
              </a:extLst>
            </p:cNvPr>
            <p:cNvSpPr txBox="1"/>
            <p:nvPr/>
          </p:nvSpPr>
          <p:spPr>
            <a:xfrm>
              <a:off x="2238809" y="3017799"/>
              <a:ext cx="454801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b="1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항목 </a:t>
              </a:r>
              <a:r>
                <a:rPr lang="en-US" altLang="ko-KR" sz="2000" b="1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1</a:t>
              </a:r>
              <a:endParaRPr lang="en-US" altLang="ko-KR" sz="2000" b="1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190081F-2749-4A20-93B7-72C0D184432B}"/>
                </a:ext>
              </a:extLst>
            </p:cNvPr>
            <p:cNvSpPr txBox="1"/>
            <p:nvPr/>
          </p:nvSpPr>
          <p:spPr>
            <a:xfrm>
              <a:off x="2238809" y="4146497"/>
              <a:ext cx="474901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b="1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항목 </a:t>
              </a:r>
              <a:r>
                <a:rPr lang="en-US" altLang="ko-KR" sz="2000" b="1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2</a:t>
              </a:r>
              <a:endParaRPr lang="en-US" altLang="ko-KR" sz="2000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838F27-FE0B-45EA-A756-31E48A014837}"/>
                </a:ext>
              </a:extLst>
            </p:cNvPr>
            <p:cNvSpPr txBox="1"/>
            <p:nvPr/>
          </p:nvSpPr>
          <p:spPr>
            <a:xfrm>
              <a:off x="2238809" y="5253849"/>
              <a:ext cx="478555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b="1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항목 </a:t>
              </a:r>
              <a:r>
                <a:rPr lang="en-US" altLang="ko-KR" sz="2000" b="1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3</a:t>
              </a:r>
              <a:endParaRPr lang="en-US" altLang="ko-KR" sz="2000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9B1E863-8C4C-45FC-AD6D-05569EB97056}"/>
                </a:ext>
              </a:extLst>
            </p:cNvPr>
            <p:cNvSpPr txBox="1"/>
            <p:nvPr/>
          </p:nvSpPr>
          <p:spPr>
            <a:xfrm>
              <a:off x="2286093" y="2255434"/>
              <a:ext cx="603721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spc="-20" dirty="0">
                  <a:ln>
                    <a:solidFill>
                      <a:srgbClr val="0C0C0C">
                        <a:alpha val="0"/>
                      </a:srgbClr>
                    </a:solidFill>
                  </a:ln>
                  <a:solidFill>
                    <a:srgbClr val="FFFFFF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투자항목</a:t>
              </a:r>
              <a:endParaRPr lang="en-US" altLang="ko-KR" sz="2000" spc="-20" dirty="0">
                <a:ln>
                  <a:solidFill>
                    <a:srgbClr val="0C0C0C">
                      <a:alpha val="0"/>
                    </a:srgbClr>
                  </a:solidFill>
                </a:ln>
                <a:solidFill>
                  <a:srgbClr val="FFFFFF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74C7BA0-AD70-4741-9E7F-3ED599434E6A}"/>
                </a:ext>
              </a:extLst>
            </p:cNvPr>
            <p:cNvSpPr txBox="1"/>
            <p:nvPr/>
          </p:nvSpPr>
          <p:spPr>
            <a:xfrm>
              <a:off x="5401557" y="2273322"/>
              <a:ext cx="603721" cy="231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2000" spc="-20" dirty="0">
                  <a:ln>
                    <a:solidFill>
                      <a:srgbClr val="0C0C0C">
                        <a:alpha val="0"/>
                      </a:srgbClr>
                    </a:solidFill>
                  </a:ln>
                  <a:solidFill>
                    <a:srgbClr val="FFFFFF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세부내용</a:t>
              </a:r>
              <a:endParaRPr lang="en-US" altLang="ko-KR" sz="2000" spc="-20" dirty="0">
                <a:ln>
                  <a:solidFill>
                    <a:srgbClr val="0C0C0C">
                      <a:alpha val="0"/>
                    </a:srgbClr>
                  </a:solidFill>
                </a:ln>
                <a:solidFill>
                  <a:srgbClr val="FFFFFF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38F3CDD-6392-48BB-9267-F317E0611B07}"/>
                </a:ext>
              </a:extLst>
            </p:cNvPr>
            <p:cNvSpPr txBox="1"/>
            <p:nvPr/>
          </p:nvSpPr>
          <p:spPr>
            <a:xfrm>
              <a:off x="3394702" y="3017799"/>
              <a:ext cx="4361886" cy="1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 투자유치 성공 시 자금 활용 계획에 대한 상세 내용 기술</a:t>
              </a:r>
              <a:endParaRPr lang="id-ID" altLang="ko-KR" sz="14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AAB195C-D7F9-487A-9FA0-53D17361EA9A}"/>
                </a:ext>
              </a:extLst>
            </p:cNvPr>
            <p:cNvSpPr txBox="1"/>
            <p:nvPr/>
          </p:nvSpPr>
          <p:spPr>
            <a:xfrm>
              <a:off x="8261184" y="3592761"/>
              <a:ext cx="1819897" cy="321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10000"/>
                </a:lnSpc>
              </a:pPr>
              <a:r>
                <a:rPr lang="ko-KR" altLang="en-US" sz="3000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4D69A9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투자유치 희망 금액</a:t>
              </a:r>
              <a:endParaRPr lang="en-US" altLang="ko-KR" sz="30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4D69A9"/>
                </a:solidFill>
                <a:latin typeface="Pretendard Medium" panose="02000603000000020004" pitchFamily="2" charset="-127"/>
                <a:ea typeface="Pretendard Medium" panose="02000603000000020004" pitchFamily="2" charset="-127"/>
                <a:cs typeface="Pretendard Medium" panose="02000603000000020004" pitchFamily="2" charset="-127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84A6D54-0FF8-4929-A6C1-1C33BE83840B}"/>
                </a:ext>
              </a:extLst>
            </p:cNvPr>
            <p:cNvSpPr txBox="1"/>
            <p:nvPr/>
          </p:nvSpPr>
          <p:spPr>
            <a:xfrm>
              <a:off x="8621740" y="3887231"/>
              <a:ext cx="1030932" cy="57887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6600" spc="-3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/>
                  <a:ea typeface="Pretendard ExtraBold"/>
                  <a:cs typeface="Pretendard Black" panose="02000A03000000020004" pitchFamily="50" charset="-127"/>
                </a:rPr>
                <a:t>00</a:t>
              </a:r>
              <a:r>
                <a:rPr lang="ko-KR" altLang="en-US" sz="4800" spc="-3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/>
                  </a:solidFill>
                  <a:latin typeface="Pretendard ExtraBold"/>
                  <a:ea typeface="Pretendard ExtraBold"/>
                  <a:cs typeface="Pretendard Black" panose="02000A03000000020004" pitchFamily="50" charset="-127"/>
                </a:rPr>
                <a:t> 원</a:t>
              </a:r>
              <a:endParaRPr lang="en-US" altLang="ko-KR" sz="6600" spc="-3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/>
                <a:ea typeface="Pretendard ExtraBold"/>
                <a:cs typeface="Pretendard Black" panose="02000A03000000020004" pitchFamily="50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32DCD6C-D141-4FEF-8286-13BDFF21F2F5}"/>
                </a:ext>
              </a:extLst>
            </p:cNvPr>
            <p:cNvSpPr txBox="1"/>
            <p:nvPr/>
          </p:nvSpPr>
          <p:spPr>
            <a:xfrm>
              <a:off x="8421611" y="4652479"/>
              <a:ext cx="1514054" cy="2484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20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0000</a:t>
              </a:r>
              <a:r>
                <a:rPr lang="ko-KR" altLang="en-US" sz="20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년까지 유치 목표</a:t>
              </a:r>
              <a:endParaRPr lang="en-US" altLang="ko-KR" sz="20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392E4DE1-00A1-4FD4-B349-9779882FF7D1}"/>
                </a:ext>
              </a:extLst>
            </p:cNvPr>
            <p:cNvCxnSpPr>
              <a:cxnSpLocks/>
            </p:cNvCxnSpPr>
            <p:nvPr/>
          </p:nvCxnSpPr>
          <p:spPr>
            <a:xfrm>
              <a:off x="8200558" y="4535197"/>
              <a:ext cx="1873295" cy="0"/>
            </a:xfrm>
            <a:prstGeom prst="line">
              <a:avLst/>
            </a:prstGeom>
            <a:noFill/>
            <a:ln w="12700" cap="flat" cmpd="sng" algn="ctr">
              <a:solidFill>
                <a:srgbClr val="4D69A9"/>
              </a:solidFill>
              <a:prstDash val="solid"/>
              <a:miter lim="800000"/>
            </a:ln>
            <a:effectLst/>
          </p:spPr>
        </p:cxnSp>
        <p:pic>
          <p:nvPicPr>
            <p:cNvPr id="28" name="그래픽 27">
              <a:extLst>
                <a:ext uri="{FF2B5EF4-FFF2-40B4-BE49-F238E27FC236}">
                  <a16:creationId xmlns:a16="http://schemas.microsoft.com/office/drawing/2014/main" id="{AFBCF91F-8721-47B2-AE72-E187ADF1B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917401" y="3084090"/>
              <a:ext cx="439608" cy="439608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C5829D4-8801-4526-BAA0-189DCE4D3195}"/>
                </a:ext>
              </a:extLst>
            </p:cNvPr>
            <p:cNvSpPr txBox="1"/>
            <p:nvPr/>
          </p:nvSpPr>
          <p:spPr>
            <a:xfrm>
              <a:off x="2083937" y="3345970"/>
              <a:ext cx="1150562" cy="29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예시</a:t>
              </a: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인건비</a:t>
              </a:r>
              <a:endParaRPr lang="id-ID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640A0E-7E03-4DBF-9A43-440893B41565}"/>
                </a:ext>
              </a:extLst>
            </p:cNvPr>
            <p:cNvSpPr txBox="1"/>
            <p:nvPr/>
          </p:nvSpPr>
          <p:spPr>
            <a:xfrm>
              <a:off x="2015961" y="4524601"/>
              <a:ext cx="1163820" cy="29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예시</a:t>
              </a: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시설비</a:t>
              </a:r>
              <a:endParaRPr lang="id-ID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32002BA-E6E4-4976-AE20-8AF159D4A86F}"/>
                </a:ext>
              </a:extLst>
            </p:cNvPr>
            <p:cNvSpPr txBox="1"/>
            <p:nvPr/>
          </p:nvSpPr>
          <p:spPr>
            <a:xfrm>
              <a:off x="2015961" y="5614021"/>
              <a:ext cx="1218538" cy="29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예시</a:t>
              </a: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마케팅비</a:t>
              </a:r>
              <a:endParaRPr lang="id-ID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44F1817-27FD-4AD1-ABCF-2E93BB139E57}"/>
                </a:ext>
              </a:extLst>
            </p:cNvPr>
            <p:cNvSpPr txBox="1"/>
            <p:nvPr/>
          </p:nvSpPr>
          <p:spPr>
            <a:xfrm>
              <a:off x="3394282" y="4227194"/>
              <a:ext cx="4361886" cy="1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 투자유치 성공 시 자금 활용 계획에 대한 상세 내용 기술</a:t>
              </a:r>
              <a:endParaRPr lang="id-ID" altLang="ko-KR" sz="14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B857D0E-F5BA-464C-9405-1DF25EC9AE7D}"/>
                </a:ext>
              </a:extLst>
            </p:cNvPr>
            <p:cNvSpPr txBox="1"/>
            <p:nvPr/>
          </p:nvSpPr>
          <p:spPr>
            <a:xfrm>
              <a:off x="3394702" y="5321482"/>
              <a:ext cx="4361886" cy="189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C0C0C">
                      <a:lumMod val="75000"/>
                      <a:lumOff val="2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 투자유치 성공 시 자금 활용 계획에 대한 상세 내용 기술</a:t>
              </a:r>
              <a:endParaRPr lang="id-ID" altLang="ko-KR" sz="14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5212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4-2.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비전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04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872AF1D-C94F-4A74-A3A1-9E9065C65567}"/>
              </a:ext>
            </a:extLst>
          </p:cNvPr>
          <p:cNvSpPr txBox="1"/>
          <p:nvPr/>
        </p:nvSpPr>
        <p:spPr>
          <a:xfrm>
            <a:off x="6094379" y="4958834"/>
            <a:ext cx="6099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i="1" spc="-80" dirty="0">
                <a:solidFill>
                  <a:srgbClr val="0070C0"/>
                </a:solidFill>
                <a:latin typeface="+mn-ea"/>
              </a:rPr>
              <a:t>※ </a:t>
            </a:r>
            <a:r>
              <a:rPr lang="ko-KR" altLang="en-US" i="1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70C0"/>
                </a:solidFill>
                <a:latin typeface="+mn-ea"/>
                <a:cs typeface="Pretendard Light" panose="02000403000000020004" pitchFamily="50" charset="-127"/>
              </a:rPr>
              <a:t>기업 중장기 비전</a:t>
            </a:r>
            <a:r>
              <a:rPr lang="en-US" altLang="ko-KR" i="1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70C0"/>
                </a:solidFill>
                <a:latin typeface="+mn-ea"/>
                <a:cs typeface="Pretendard Light" panose="02000403000000020004" pitchFamily="50" charset="-127"/>
              </a:rPr>
              <a:t> / Identity </a:t>
            </a:r>
            <a:r>
              <a:rPr lang="ko-KR" altLang="en-US" i="1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70C0"/>
                </a:solidFill>
                <a:latin typeface="+mn-ea"/>
                <a:cs typeface="Pretendard Light" panose="02000403000000020004" pitchFamily="50" charset="-127"/>
              </a:rPr>
              <a:t>에 대하여 자유롭게 작성</a:t>
            </a:r>
          </a:p>
        </p:txBody>
      </p:sp>
    </p:spTree>
    <p:extLst>
      <p:ext uri="{BB962C8B-B14F-4D97-AF65-F5344CB8AC3E}">
        <p14:creationId xmlns:p14="http://schemas.microsoft.com/office/powerpoint/2010/main" val="1945888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6057900"/>
            <a:ext cx="7505700" cy="254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6959600"/>
            <a:ext cx="7505700" cy="2540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sp>
        <p:nvSpPr>
          <p:cNvPr id="10" name="TextBox 10"/>
          <p:cNvSpPr txBox="1"/>
          <p:nvPr/>
        </p:nvSpPr>
        <p:spPr>
          <a:xfrm>
            <a:off x="4330700" y="3543300"/>
            <a:ext cx="9626600" cy="1689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1220"/>
              </a:lnSpc>
            </a:pPr>
            <a:r>
              <a:rPr lang="ko-KR" altLang="en-US" sz="9500" b="0" i="0" u="none" strike="noStrike" spc="-300" dirty="0">
                <a:solidFill>
                  <a:srgbClr val="3F6179"/>
                </a:solidFill>
                <a:ea typeface="Pretendard SemiBold"/>
              </a:rPr>
              <a:t>감사합니다</a:t>
            </a:r>
            <a:endParaRPr lang="ko-KR" sz="1500" b="0" i="0" u="none" strike="noStrike" spc="-300" dirty="0">
              <a:solidFill>
                <a:srgbClr val="3F6179"/>
              </a:solidFill>
              <a:ea typeface="Pretendard Semi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200900" y="6235700"/>
            <a:ext cx="34671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ko-KR" altLang="en-US" sz="3000" b="0" i="0" u="none" strike="noStrike" dirty="0">
                <a:solidFill>
                  <a:srgbClr val="3F6179"/>
                </a:solidFill>
                <a:ea typeface="Pretendard Medium"/>
              </a:rPr>
              <a:t>기업명</a:t>
            </a:r>
            <a:endParaRPr lang="ko-KR" sz="3000" b="0" i="0" u="none" strike="noStrike" dirty="0">
              <a:solidFill>
                <a:srgbClr val="3F6179"/>
              </a:solidFill>
              <a:ea typeface="Pretendar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75014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b="0" i="0" u="none" strike="noStrike" spc="-300" dirty="0">
                <a:solidFill>
                  <a:srgbClr val="3F6179"/>
                </a:solidFill>
                <a:ea typeface="Pretendard Bold"/>
              </a:rPr>
              <a:t>1-1. </a:t>
            </a:r>
            <a:r>
              <a:rPr lang="ko-KR" altLang="en-US" sz="2600" b="0" i="0" u="none" strike="noStrike" spc="-300" dirty="0">
                <a:solidFill>
                  <a:srgbClr val="3F6179"/>
                </a:solidFill>
                <a:ea typeface="Pretendard Bold"/>
              </a:rPr>
              <a:t>아이템의 배경 및 필요성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>
                <a:solidFill>
                  <a:srgbClr val="3F6179"/>
                </a:solidFill>
                <a:latin typeface="Pretendard Black"/>
              </a:rPr>
              <a:t>01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F4FE57C-68BE-4995-B928-76D8566D7DBE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66349F91-0C4E-4AAA-ACFA-5BA3BD1D40CD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AD956CDA-5FB9-4ACD-8DF4-A6DDBDC4A59E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8977EAB-1326-460D-A1D7-F4217BAA2510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55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사업아이템을 개발하게 된 사회적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/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시장적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/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기술적 배경</a:t>
              </a:r>
            </a:p>
            <a:p>
              <a:pPr latinLnBrk="0">
                <a:lnSpc>
                  <a:spcPct val="130000"/>
                </a:lnSpc>
              </a:pP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*나의 사업아이템을 잘 부각시킬 수 있는 관점에서 접근하여 강조</a:t>
              </a:r>
            </a:p>
            <a:p>
              <a:pPr latinLnBrk="0">
                <a:lnSpc>
                  <a:spcPct val="130000"/>
                </a:lnSpc>
              </a:pPr>
              <a:endParaRPr lang="ko-KR" altLang="en-US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사회적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사회문제 해결에 기여하는 기술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or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메가트렌드에 따르는 기술 등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시장성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최근 인기가 많거나 수요가 증가하고 있는 기술 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기술적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기존의 기술적 문제를 해결하는 경우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or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해당 아이템을 개발할 수 있는 기술적 기반이 조성된 경우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(AI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기술 융복합 등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</a:t>
              </a:r>
              <a:endPara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0C6E111-0308-461E-B69C-38F81B7F3771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b="0" i="0" u="none" strike="noStrike" spc="-300" dirty="0">
                <a:solidFill>
                  <a:srgbClr val="3F6179"/>
                </a:solidFill>
                <a:ea typeface="Pretendard Bold"/>
              </a:rPr>
              <a:t>1-2. </a:t>
            </a:r>
            <a:r>
              <a:rPr lang="ko-KR" altLang="en-US" sz="2600" b="0" i="0" u="none" strike="noStrike" spc="-300" dirty="0">
                <a:solidFill>
                  <a:srgbClr val="3F6179"/>
                </a:solidFill>
                <a:ea typeface="Pretendard Bold"/>
              </a:rPr>
              <a:t>아이템의 목표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시장</a:t>
            </a: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(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고객</a:t>
            </a: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)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현황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dirty="0">
                <a:solidFill>
                  <a:srgbClr val="3F6179"/>
                </a:solidFill>
                <a:latin typeface="Pretendard Black"/>
              </a:rPr>
              <a:t>01</a:t>
            </a:r>
            <a:endParaRPr lang="en-US" sz="6300" b="0" i="0" u="none" strike="noStrike" dirty="0">
              <a:solidFill>
                <a:srgbClr val="3F6179"/>
              </a:solidFill>
              <a:latin typeface="Pretendard Black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607B9594-2ABD-4D6C-9091-F89F3170664C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D36B051-C26C-4563-9F2D-8CD73DCA2AE8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12B603E-3624-433B-9E3F-6D79D2D33EEE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5F93B3E-7EC8-49E7-BAA5-C07078A9AF4B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149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진입한 또는 진출하고자 하는 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에 대한 설정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 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규모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경쟁 강도 등 주요현황과 요구사항에 대한 조사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분석 결과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목표시장의 규모가 사업을 추진하기에 충분히 크고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향후에도 충분한 성장성이 있음을 나타내는 것이 중요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0F55B36-4AB4-4C2F-941A-0995C6727331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3784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2</a:t>
            </a:r>
            <a:r>
              <a:rPr lang="en-US" altLang="ko-KR" sz="2600" b="0" i="0" u="none" strike="noStrike" spc="-300" dirty="0">
                <a:solidFill>
                  <a:srgbClr val="3F6179"/>
                </a:solidFill>
                <a:ea typeface="Pretendard Bold"/>
              </a:rPr>
              <a:t>-1. </a:t>
            </a:r>
            <a:r>
              <a:rPr lang="ko-KR" altLang="en-US" sz="2600" b="0" i="0" u="none" strike="noStrike" spc="-300" dirty="0">
                <a:solidFill>
                  <a:srgbClr val="3F6179"/>
                </a:solidFill>
                <a:ea typeface="Pretendard Bold"/>
              </a:rPr>
              <a:t>비즈니스 모델 소개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02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EB4E517-88DF-4C99-922A-CFC9BEAF71F0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7C79FCC3-665E-4C0D-A0B6-A1CBDCCB5F96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73E328B1-6652-4627-9BA5-3C25F1277E4A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FFC51B6-B357-4FA2-B57B-593C77847A4D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29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서비스의 수익 창출을 위한 비즈니스 모델 소개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제조업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- 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무엇을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누구에게 얼마에 파는지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  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서비스업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내가 제공하는 서비스가 무엇이며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이용자는 누구이며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어떻게 수익을 창출하는지를 도식화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9A6A016-4D10-400D-8791-EF260C8EA8F4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2456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2</a:t>
            </a:r>
            <a:r>
              <a:rPr lang="en-US" altLang="ko-KR" sz="2600" b="0" i="0" u="none" strike="noStrike" spc="-300" dirty="0">
                <a:solidFill>
                  <a:srgbClr val="3F6179"/>
                </a:solidFill>
                <a:ea typeface="Pretendard Bold"/>
              </a:rPr>
              <a:t>-2. </a:t>
            </a:r>
            <a:r>
              <a:rPr lang="ko-KR" altLang="en-US" sz="2600" b="0" i="0" u="none" strike="noStrike" spc="-300" dirty="0">
                <a:solidFill>
                  <a:srgbClr val="3F6179"/>
                </a:solidFill>
                <a:ea typeface="Pretendard Bold"/>
              </a:rPr>
              <a:t>사업화 실현 및 구체화 전략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02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CE98669C-FEDB-478C-B39D-474110A0DAC1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49DD602-1365-4A06-A59F-1381EADCDE52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05C9E170-EBD5-4AF4-A387-722EF1ED4B7A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65CDAB-6839-4924-86CD-C39352D301F8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906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의 요구사항 분석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문제점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에 대한 개발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개선 방안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추가 기술개발 계획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해당 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3.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보유역량 기반 경쟁사 대비 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 차별성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경쟁력 확보방안 등 기술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F617B65-018F-4B83-9B5B-0792BC7379AA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6473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3-1.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기업 구성 및 보유역량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03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C9928247-4E81-4636-8806-78B3A6270688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DD78B085-61D3-4598-9C72-893CC1E49BF7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F08D35C-ED47-416C-8519-3560E1EEEF55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1142648-A8BB-4F54-8B91-5F4B1378B26F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66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보유 인력 현황 및 추가 인력 고용계획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스타트업은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man power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가 중요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현재 인력의 전문성을 강조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추가 인력에 대해서는 포지션과 역할을 구체적으로 제시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지식재산권 보유 현황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E7B9F21-E81E-446B-9F0E-416B188EC5D0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338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3-2.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사업화 추진 현황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03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39FD43E0-C07A-4195-9D67-B59FFED3F2EB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0627AF9C-905C-4168-95DC-879AEA8157F7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C9E9DF5-6869-4875-8401-2BB341E2C27D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B2C293-A2AC-4519-9766-9D08C9017380}"/>
                </a:ext>
              </a:extLst>
            </p:cNvPr>
            <p:cNvSpPr txBox="1"/>
            <p:nvPr/>
          </p:nvSpPr>
          <p:spPr>
            <a:xfrm>
              <a:off x="2780201" y="3189927"/>
              <a:ext cx="7421507" cy="1106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 </a:t>
              </a: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or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서비스의 사업화 진행 현황</a:t>
              </a:r>
              <a:b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kumimoji="0" lang="en-US" altLang="ko-KR" sz="1200" b="0" i="0" u="none" strike="noStrike" kern="1200" cap="none" spc="-50" normalizeH="0" baseline="0" noProof="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kumimoji="0" lang="ko-KR" altLang="en-US" sz="1200" b="0" i="0" u="none" strike="noStrike" kern="1200" cap="none" spc="-50" normalizeH="0" baseline="0" noProof="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사업화 진행이 안된 상태일수록 투자자에게는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모험</a:t>
              </a:r>
              <a:r>
                <a:rPr lang="en-US" altLang="ko-KR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– 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지금까지의 성과를 최대한 </a:t>
              </a:r>
              <a:r>
                <a:rPr lang="ko-KR" altLang="en-US" sz="1200" spc="-50" dirty="0" err="1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의미있게</a:t>
              </a:r>
              <a:r>
                <a:rPr lang="ko-KR" altLang="en-US" sz="12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나타내기</a:t>
              </a:r>
              <a:endPara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-50" normalizeH="0" baseline="0" noProof="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업무파트너</a:t>
              </a: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협력기업</a:t>
              </a: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현황 및 협력 계획</a:t>
              </a:r>
              <a:r>
                <a:rPr lang="en-US" altLang="ko-KR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 </a:t>
              </a:r>
              <a:r>
                <a:rPr lang="ko-KR" altLang="en-US" sz="1400" spc="-5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등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47B782D-9211-4F50-84DC-77241C580244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5029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3-3.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시장 진출</a:t>
            </a: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(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확대</a:t>
            </a: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)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전략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03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3B348F65-5CD3-4660-8B95-E5225493C501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62062542-36A0-4F1F-9F46-E930CE63BCC3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D041AFDD-64D9-4B82-B972-771941E87CAD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89CD7AB-31B3-47A9-A946-955684A10279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109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내 입지 확보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 확보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마케팅 전략 등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향후 고객 확대 전략 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고객 확대 전략 </a:t>
              </a: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기존 타겟에서 점유율을 확대할것인지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? /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새로운 고객군을 발굴하여 확장해 나갈것인지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?</a:t>
              </a:r>
              <a:b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새로운 제품이나 서비스에 대한 개발 계획이 있다면 로드맵 함께 제시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중장기적 성장성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endParaRPr lang="ko-KR" altLang="en-US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3DB110E-D5A6-4747-AA6E-8FEDC4DB2FD1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3012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787400"/>
            <a:ext cx="15773400" cy="25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65300" y="901700"/>
            <a:ext cx="40386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altLang="ko-KR" sz="2600" spc="-300" dirty="0">
                <a:solidFill>
                  <a:srgbClr val="3F6179"/>
                </a:solidFill>
                <a:ea typeface="Pretendard Bold"/>
              </a:rPr>
              <a:t>3-4. </a:t>
            </a:r>
            <a:r>
              <a:rPr lang="ko-KR" altLang="en-US" sz="2600" spc="-300" dirty="0">
                <a:solidFill>
                  <a:srgbClr val="3F6179"/>
                </a:solidFill>
                <a:ea typeface="Pretendard Bold"/>
              </a:rPr>
              <a:t>매출목표</a:t>
            </a:r>
            <a:endParaRPr lang="ko-KR" sz="2600" b="0" i="0" u="none" strike="noStrike" spc="-300" dirty="0">
              <a:solidFill>
                <a:srgbClr val="3F6179"/>
              </a:solidFill>
              <a:ea typeface="Pretendar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4200" y="469900"/>
            <a:ext cx="1600200" cy="1117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6300" b="0" i="0" u="none" strike="noStrike" dirty="0">
                <a:solidFill>
                  <a:srgbClr val="3F6179"/>
                </a:solidFill>
                <a:latin typeface="Pretendard Black"/>
              </a:rPr>
              <a:t>03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147483647" y="2147483647"/>
            <a:ext cx="2147483647" cy="2147483647"/>
            <a:chOff x="0" y="0"/>
            <a:chExt cx="0" cy="0"/>
          </a:xfrm>
        </p:grpSpPr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1142B51A-2FAC-4058-847B-579BB6DEDDCE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0776EFEB-BFAC-4711-AF52-94E13137BF10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07313757-2A4A-4C9B-81BF-2C9BFD8DC804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BA49E8C-F943-4A7A-BC68-D3C0D8F77849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29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1. 5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개년 매출 계획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연도별로 제시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</a:p>
            <a:p>
              <a:pPr latinLnBrk="0">
                <a:lnSpc>
                  <a:spcPct val="130000"/>
                </a:lnSpc>
              </a:pP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 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제조업 </a:t>
              </a: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판매 제품별 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[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가격 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X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수량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]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서비스업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수익모델에 따른 매출 산정 내역을 제시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endParaRPr lang="ko-KR" altLang="en-US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A4D7F0-32F7-45EA-ABC9-991DCDA60AD5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 dirty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2193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lIns="0" tIns="0" rIns="0" bIns="0" rtlCol="0" anchor="t"/>
      <a:lstStyle>
        <a:defPPr algn="ctr">
          <a:lnSpc>
            <a:spcPct val="111220"/>
          </a:lnSpc>
          <a:defRPr sz="9500" b="0" i="0" u="none" strike="noStrike" spc="-300" dirty="0" smtClean="0">
            <a:solidFill>
              <a:srgbClr val="3F6179"/>
            </a:solidFill>
            <a:ea typeface="Pretendard SemiBold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536</Words>
  <Application>Microsoft Office PowerPoint</Application>
  <PresentationFormat>사용자 지정</PresentationFormat>
  <Paragraphs>76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3" baseType="lpstr">
      <vt:lpstr>Pretendard SemiBold</vt:lpstr>
      <vt:lpstr>Pretendard Black</vt:lpstr>
      <vt:lpstr>HY울릉도M</vt:lpstr>
      <vt:lpstr>Calibri</vt:lpstr>
      <vt:lpstr>Arial</vt:lpstr>
      <vt:lpstr>Pretendard Light</vt:lpstr>
      <vt:lpstr>맑은 고딕</vt:lpstr>
      <vt:lpstr>Pretendard ExtraBold</vt:lpstr>
      <vt:lpstr>Pretendard Bold</vt:lpstr>
      <vt:lpstr>Pretendard Medium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10</cp:revision>
  <dcterms:created xsi:type="dcterms:W3CDTF">2006-08-16T00:00:00Z</dcterms:created>
  <dcterms:modified xsi:type="dcterms:W3CDTF">2025-04-02T01:42:29Z</dcterms:modified>
</cp:coreProperties>
</file>