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3" r:id="rId3"/>
    <p:sldId id="276" r:id="rId4"/>
    <p:sldId id="277" r:id="rId5"/>
    <p:sldId id="278" r:id="rId6"/>
    <p:sldId id="260" r:id="rId7"/>
    <p:sldId id="261" r:id="rId8"/>
    <p:sldId id="279" r:id="rId9"/>
    <p:sldId id="280" r:id="rId10"/>
    <p:sldId id="263" r:id="rId11"/>
    <p:sldId id="281" r:id="rId12"/>
    <p:sldId id="283" r:id="rId13"/>
    <p:sldId id="284" r:id="rId14"/>
    <p:sldId id="285" r:id="rId15"/>
    <p:sldId id="286" r:id="rId16"/>
    <p:sldId id="287" r:id="rId17"/>
  </p:sldIdLst>
  <p:sldSz cx="9144000" cy="6858000" type="screen4x3"/>
  <p:notesSz cx="6807200" cy="9939338"/>
  <p:embeddedFontLst>
    <p:embeddedFont>
      <p:font typeface="맑은 고딕" panose="020B0503020000020004" pitchFamily="50" charset="-127"/>
      <p:regular r:id="rId20"/>
      <p:bold r:id="rId2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7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046" autoAdjust="0"/>
  </p:normalViewPr>
  <p:slideViewPr>
    <p:cSldViewPr>
      <p:cViewPr varScale="1">
        <p:scale>
          <a:sx n="110" d="100"/>
          <a:sy n="110" d="100"/>
        </p:scale>
        <p:origin x="92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3EE54C-B0CC-434D-ACD8-32D433B12BBF}" type="datetimeFigureOut">
              <a:rPr lang="ko-KR" altLang="en-US" smtClean="0"/>
              <a:pPr/>
              <a:t>2023-04-18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55EB1-7786-4BC7-AE36-09C528A137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41848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EFEBD-6902-45DC-ACE7-40D07E6BD624}" type="datetimeFigureOut">
              <a:rPr lang="ko-KR" altLang="en-US" smtClean="0"/>
              <a:t>2023-04-18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A9EEE1-825E-4D56-8C85-D62D3F49EEA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4800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3D8535-C79D-4914-9ECE-D3791564FB4C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1246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3D8535-C79D-4914-9ECE-D3791564FB4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2883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2023-04-18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2023-04-18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2023-04-18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2023-04-18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2023-04-18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0275-5B96-4BE1-AAAB-19F6063A753D}" type="datetimeFigureOut">
              <a:rPr lang="ko-KR" altLang="en-US" smtClean="0"/>
              <a:pPr/>
              <a:t>2023-04-18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B0275-5B96-4BE1-AAAB-19F6063A753D}" type="datetimeFigureOut">
              <a:rPr lang="ko-KR" altLang="en-US" smtClean="0"/>
              <a:pPr/>
              <a:t>2023-04-18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2A90A-9247-44F6-96C0-E4B6C2EBEFA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dsc.webhard.co.kr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207294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409575" marR="0" lvl="0" indent="-409575" algn="ctr" defTabSz="1090613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600" b="1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인천광역시 중소기업 디자인개발지원사업 선정평가 발표자료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49113" y="836712"/>
            <a:ext cx="8374062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0" marR="0" lvl="0" indent="0" algn="l" defTabSz="1090613" rtl="0" eaLnBrk="1" fontAlgn="base" latinLnBrk="1" hangingPunct="1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◾</a:t>
            </a: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1" lang="ko-KR" altLang="en-US" sz="14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작성방법</a:t>
            </a:r>
          </a:p>
          <a:p>
            <a:pPr marL="0" marR="0" lvl="0" indent="0" algn="l" defTabSz="1090613" rtl="0" eaLnBrk="1" fontAlgn="base" latinLnBrk="1" hangingPunct="1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 -  </a:t>
            </a:r>
            <a:r>
              <a:rPr kumimoji="1" lang="ko-KR" altLang="en-US" sz="1200" b="1" i="0" u="none" strike="noStrike" kern="1200" cap="none" spc="-13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디자인및구성</a:t>
            </a:r>
            <a:r>
              <a:rPr kumimoji="1" lang="ko-KR" altLang="en-US" sz="1200" b="1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 </a:t>
            </a:r>
            <a:r>
              <a:rPr kumimoji="1" lang="ko-KR" altLang="en-US" sz="1050" b="1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페이지 디자인 및 레이아웃 </a:t>
            </a:r>
            <a:r>
              <a:rPr kumimoji="1" lang="ko-KR" altLang="en-US" sz="105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등은 자유롭게 구성</a:t>
            </a:r>
            <a:endParaRPr kumimoji="1" lang="en-US" altLang="ko-KR" sz="1050" b="0" i="0" u="none" strike="noStrike" kern="1200" cap="none" spc="-13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1090613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 -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</a:t>
            </a:r>
            <a:r>
              <a:rPr kumimoji="1" lang="ko-KR" altLang="en-US" sz="1200" b="1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발  표  내  용 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 </a:t>
            </a:r>
            <a:r>
              <a:rPr kumimoji="1" lang="ko-KR" altLang="en-US" sz="105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예시자료의 </a:t>
            </a:r>
            <a:r>
              <a:rPr kumimoji="1" lang="ko-KR" altLang="en-US" sz="1050" b="1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구성내용</a:t>
            </a:r>
            <a:r>
              <a:rPr kumimoji="1" lang="ko-KR" altLang="en-US" sz="105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을 빠짐없이 작성</a:t>
            </a:r>
          </a:p>
          <a:p>
            <a:pPr marL="0" marR="0" lvl="0" indent="0" algn="l" defTabSz="1090613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-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</a:t>
            </a:r>
            <a:r>
              <a:rPr kumimoji="1" lang="ko-KR" altLang="en-US" sz="1200" b="1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분량  및  형식 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1" lang="en-US" altLang="ko-KR" sz="105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25page </a:t>
            </a:r>
            <a:r>
              <a:rPr kumimoji="1" lang="ko-KR" altLang="en-US" sz="105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이내</a:t>
            </a:r>
            <a:r>
              <a:rPr kumimoji="1" lang="en-US" altLang="ko-KR" sz="105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PPT</a:t>
            </a:r>
            <a:r>
              <a:rPr kumimoji="1" lang="ko-KR" altLang="en-US" sz="105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파일 </a:t>
            </a:r>
            <a:endParaRPr kumimoji="1" lang="en-US" altLang="ko-KR" sz="1050" b="0" i="0" u="none" strike="noStrike" kern="1200" cap="none" spc="-13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1090613" rtl="0" eaLnBrk="1" fontAlgn="base" latinLnBrk="1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-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</a:t>
            </a:r>
            <a:r>
              <a:rPr kumimoji="1" lang="ko-KR" altLang="en-US" sz="1200" b="1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발  표  시  간 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1" lang="en-US" altLang="ko-KR" sz="1050" b="0" i="0" u="none" strike="noStrike" kern="1200" cap="none" spc="-13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15</a:t>
            </a:r>
            <a:r>
              <a:rPr kumimoji="1" lang="ko-KR" altLang="en-US" sz="1050" b="0" i="0" u="none" strike="noStrike" kern="1200" cap="none" spc="-13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분 </a:t>
            </a:r>
            <a:r>
              <a:rPr kumimoji="1" lang="ko-KR" altLang="en-US" sz="105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내외 </a:t>
            </a:r>
            <a:r>
              <a:rPr kumimoji="1" lang="en-US" altLang="ko-KR" sz="105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(</a:t>
            </a:r>
            <a:r>
              <a:rPr kumimoji="1" lang="ko-KR" altLang="en-US" sz="105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발표 </a:t>
            </a:r>
            <a:r>
              <a:rPr lang="en-US" altLang="ko-KR" sz="105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kumimoji="1" lang="ko-KR" altLang="en-US" sz="1050" b="0" i="0" u="none" strike="noStrike" kern="1200" cap="none" spc="-13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분 </a:t>
            </a:r>
            <a:r>
              <a:rPr kumimoji="1" lang="en-US" altLang="ko-KR" sz="105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+ </a:t>
            </a:r>
            <a:r>
              <a:rPr kumimoji="1" lang="ko-KR" altLang="en-US" sz="105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질의응답 </a:t>
            </a:r>
            <a:r>
              <a:rPr lang="en-US" altLang="ko-KR" sz="105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kumimoji="1" lang="ko-KR" altLang="en-US" sz="1050" b="0" i="0" u="none" strike="noStrike" kern="1200" cap="none" spc="-13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분 </a:t>
            </a:r>
            <a:r>
              <a:rPr kumimoji="1" lang="ko-KR" altLang="en-US" sz="105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내외</a:t>
            </a:r>
            <a:r>
              <a:rPr kumimoji="1" lang="en-US" altLang="ko-KR" sz="105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) ※ </a:t>
            </a:r>
            <a:r>
              <a:rPr kumimoji="1" lang="ko-KR" altLang="en-US" sz="1050" b="0" i="0" u="none" strike="noStrike" kern="1200" cap="none" spc="-13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시간엄수 바랍니다</a:t>
            </a:r>
            <a:r>
              <a:rPr kumimoji="1" lang="en-US" altLang="ko-KR" sz="1050" b="0" i="0" u="none" strike="noStrike" kern="1200" cap="none" spc="-13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6242847" y="1232430"/>
            <a:ext cx="2189236" cy="583942"/>
          </a:xfrm>
          <a:prstGeom prst="rect">
            <a:avLst/>
          </a:prstGeom>
          <a:solidFill>
            <a:srgbClr val="D71733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1" i="0" u="none" strike="noStrike" kern="1200" cap="none" spc="-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PT</a:t>
            </a: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자료 작성 시 </a:t>
            </a:r>
            <a:endParaRPr kumimoji="1" lang="en-US" altLang="ko-KR" sz="1400" b="1" i="0" u="none" strike="noStrike" kern="1200" cap="none" spc="-1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본 페이지는 삭제 요망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249113" y="2492896"/>
            <a:ext cx="87153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0" marR="0" lvl="0" indent="0" algn="l" defTabSz="1090613" rtl="0" eaLnBrk="1" fontAlgn="base" latinLnBrk="1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◾ </a:t>
            </a: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평가항목 </a:t>
            </a:r>
            <a:r>
              <a:rPr kumimoji="1" lang="en-US" altLang="ko-KR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※ </a:t>
            </a:r>
            <a:r>
              <a:rPr kumimoji="1" lang="ko-KR" altLang="en-US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과제평가 </a:t>
            </a:r>
            <a:r>
              <a:rPr kumimoji="1" lang="en-US" altLang="ko-KR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70</a:t>
            </a:r>
            <a:r>
              <a:rPr kumimoji="1" lang="ko-KR" altLang="en-US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점 </a:t>
            </a:r>
            <a:r>
              <a:rPr kumimoji="1" lang="en-US" altLang="ko-KR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+ </a:t>
            </a:r>
            <a:r>
              <a:rPr kumimoji="1" lang="ko-KR" altLang="en-US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주관기관 평가 </a:t>
            </a:r>
            <a:r>
              <a:rPr kumimoji="1" lang="en-US" altLang="ko-KR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30</a:t>
            </a:r>
            <a:r>
              <a:rPr kumimoji="1" lang="ko-KR" altLang="en-US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점 </a:t>
            </a:r>
            <a:r>
              <a:rPr kumimoji="1" lang="en-US" altLang="ko-KR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+ </a:t>
            </a:r>
            <a:r>
              <a:rPr kumimoji="1" lang="ko-KR" altLang="en-US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가점 </a:t>
            </a:r>
            <a:r>
              <a:rPr kumimoji="1" lang="en-US" altLang="ko-KR" sz="1000" b="0" i="0" u="none" strike="noStrike" kern="1200" cap="none" spc="-13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(4</a:t>
            </a:r>
            <a:r>
              <a:rPr kumimoji="1" lang="ko-KR" altLang="en-US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점</a:t>
            </a:r>
            <a:r>
              <a:rPr kumimoji="1" lang="en-US" altLang="ko-KR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) = </a:t>
            </a:r>
            <a:r>
              <a:rPr kumimoji="1" lang="ko-KR" altLang="en-US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최종점수 </a:t>
            </a:r>
            <a:r>
              <a:rPr kumimoji="1" lang="en-US" altLang="ko-KR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(</a:t>
            </a:r>
            <a:r>
              <a:rPr kumimoji="1" lang="en-US" altLang="ko-KR" sz="1000" b="0" i="0" u="none" strike="noStrike" kern="1200" cap="none" spc="-13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104</a:t>
            </a:r>
            <a:r>
              <a:rPr kumimoji="1" lang="ko-KR" altLang="en-US" sz="1000" b="0" i="0" u="none" strike="noStrike" kern="1200" cap="none" spc="-13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점 </a:t>
            </a:r>
            <a:r>
              <a:rPr kumimoji="1" lang="ko-KR" altLang="en-US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만점</a:t>
            </a:r>
            <a:r>
              <a:rPr kumimoji="1" lang="en-US" altLang="ko-KR" sz="10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)</a:t>
            </a:r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973764"/>
              </p:ext>
            </p:extLst>
          </p:nvPr>
        </p:nvGraphicFramePr>
        <p:xfrm>
          <a:off x="535753" y="2924945"/>
          <a:ext cx="8072494" cy="1953059"/>
        </p:xfrm>
        <a:graphic>
          <a:graphicData uri="http://schemas.openxmlformats.org/drawingml/2006/table">
            <a:tbl>
              <a:tblPr firstRow="1">
                <a:tableStyleId>{21E4AEA4-8DFA-4A89-87EB-49C32662AFE0}</a:tableStyleId>
              </a:tblPr>
              <a:tblGrid>
                <a:gridCol w="4762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859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524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3578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20896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-1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평가항목</a:t>
                      </a:r>
                      <a:endParaRPr lang="ko-KR" altLang="en-US" sz="1000" b="1" spc="-1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73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-1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배점</a:t>
                      </a:r>
                      <a:endParaRPr lang="ko-KR" altLang="en-US" sz="1000" b="1" spc="-1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-1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세부항목</a:t>
                      </a:r>
                      <a:endParaRPr lang="ko-KR" altLang="en-US" sz="1000" b="1" spc="-1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6188">
                <a:tc rowSpan="5">
                  <a:txBody>
                    <a:bodyPr/>
                    <a:lstStyle/>
                    <a:p>
                      <a:pPr algn="ctr"/>
                      <a:r>
                        <a:rPr lang="ko-KR" altLang="en-US" sz="1100" b="1" spc="-100" dirty="0">
                          <a:latin typeface="맑은 고딕" pitchFamily="50" charset="-127"/>
                          <a:ea typeface="맑은 고딕" pitchFamily="50" charset="-127"/>
                        </a:rPr>
                        <a:t>과제</a:t>
                      </a:r>
                      <a:endParaRPr lang="en-US" altLang="ko-KR" sz="1100" b="1" spc="-100" dirty="0"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algn="ctr"/>
                      <a:r>
                        <a:rPr lang="ko-KR" altLang="en-US" sz="1100" b="1" spc="-100" dirty="0">
                          <a:latin typeface="맑은 고딕" pitchFamily="50" charset="-127"/>
                          <a:ea typeface="맑은 고딕" pitchFamily="50" charset="-127"/>
                        </a:rPr>
                        <a:t>평가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-100" dirty="0">
                          <a:latin typeface="맑은 고딕" pitchFamily="50" charset="-127"/>
                          <a:ea typeface="맑은 고딕" pitchFamily="50" charset="-127"/>
                        </a:rPr>
                        <a:t>개발내용 및 사업비 적정성</a:t>
                      </a:r>
                      <a:endParaRPr lang="ko-KR" altLang="en-US" sz="110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15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1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개발목표와 계획의 </a:t>
                      </a:r>
                      <a:r>
                        <a:rPr lang="ko-KR" altLang="en-US" sz="1100" b="1" spc="-100" dirty="0" err="1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일치성</a:t>
                      </a:r>
                      <a:r>
                        <a:rPr lang="en-US" altLang="ko-KR" sz="1100" b="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b="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개발기간 및 비용의 적정성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61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17907" marR="17907" marT="17907" marB="1790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-1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디자인지원 </a:t>
                      </a:r>
                      <a:r>
                        <a:rPr lang="ko-KR" altLang="en-US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필요 정도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15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신규 </a:t>
                      </a:r>
                      <a:r>
                        <a:rPr lang="ko-KR" altLang="en-US" sz="1100" b="1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디자인개발 필요성</a:t>
                      </a:r>
                      <a:r>
                        <a:rPr lang="en-US" altLang="ko-KR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디자인 기여도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61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17907" marR="17907" marT="17907" marB="1790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실행가능성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15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1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양산</a:t>
                      </a:r>
                      <a:r>
                        <a:rPr lang="en-US" altLang="ko-KR" sz="1100" b="1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spc="-100" dirty="0" err="1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런칭</a:t>
                      </a:r>
                      <a:r>
                        <a:rPr lang="en-US" altLang="ko-KR" sz="1100" b="1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r>
                        <a:rPr lang="ko-KR" altLang="en-US" sz="1100" b="1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가능성</a:t>
                      </a:r>
                      <a:r>
                        <a:rPr lang="en-US" altLang="ko-KR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관련 시장상황</a:t>
                      </a:r>
                      <a:r>
                        <a:rPr lang="en-US" altLang="ko-KR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마케팅계획</a:t>
                      </a:r>
                      <a:r>
                        <a:rPr lang="en-US" altLang="ko-KR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거래처 현황 등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61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17907" marR="17907" marT="17907" marB="1790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특화 및 차별화 정도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15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경쟁사 및 경쟁제품 대비 </a:t>
                      </a:r>
                      <a:r>
                        <a:rPr lang="ko-KR" altLang="en-US" sz="1100" b="1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차별화 정도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6188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17907" marR="17907" marT="17907" marB="17907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기대효과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고유브랜드 또는 고유상품으로의 </a:t>
                      </a:r>
                      <a:r>
                        <a:rPr lang="ko-KR" altLang="en-US" sz="1100" b="1" spc="-10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발전 가능성</a:t>
                      </a: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spc="-100" baseline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등</a:t>
                      </a:r>
                      <a:endParaRPr lang="ko-KR" altLang="en-US" sz="110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6188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-100" dirty="0">
                          <a:latin typeface="맑은 고딕" pitchFamily="50" charset="-127"/>
                          <a:ea typeface="맑은 고딕" pitchFamily="50" charset="-127"/>
                        </a:rPr>
                        <a:t>주관기관 역량평가</a:t>
                      </a:r>
                      <a:endParaRPr lang="ko-KR" altLang="en-US" sz="1100" b="1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-100" dirty="0">
                          <a:latin typeface="맑은 고딕" pitchFamily="50" charset="-127"/>
                          <a:ea typeface="맑은 고딕" pitchFamily="50" charset="-127"/>
                        </a:rPr>
                        <a:t>30</a:t>
                      </a:r>
                      <a:endParaRPr lang="en-US" sz="1100" b="0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-100" baseline="0" dirty="0"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spc="-100" dirty="0">
                          <a:latin typeface="맑은 고딕" pitchFamily="50" charset="-127"/>
                          <a:ea typeface="맑은 고딕" pitchFamily="50" charset="-127"/>
                        </a:rPr>
                        <a:t>신청과제와 </a:t>
                      </a:r>
                      <a:r>
                        <a:rPr lang="ko-KR" altLang="en-US" sz="1100" b="1" spc="-100" dirty="0">
                          <a:latin typeface="맑은 고딕" pitchFamily="50" charset="-127"/>
                          <a:ea typeface="맑은 고딕" pitchFamily="50" charset="-127"/>
                        </a:rPr>
                        <a:t>주관기관의 전문성 일치</a:t>
                      </a:r>
                      <a:r>
                        <a:rPr lang="en-US" altLang="ko-KR" sz="1100" spc="-100" dirty="0"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spc="-100" dirty="0">
                          <a:latin typeface="맑은 고딕" pitchFamily="50" charset="-127"/>
                          <a:ea typeface="맑은 고딕" pitchFamily="50" charset="-127"/>
                        </a:rPr>
                        <a:t>디자인개발 </a:t>
                      </a:r>
                      <a:r>
                        <a:rPr lang="ko-KR" altLang="en-US" sz="1100" b="1" spc="-100" dirty="0">
                          <a:latin typeface="맑은 고딕" pitchFamily="50" charset="-127"/>
                          <a:ea typeface="맑은 고딕" pitchFamily="50" charset="-127"/>
                        </a:rPr>
                        <a:t>추진 능력</a:t>
                      </a:r>
                      <a:endParaRPr lang="ko-KR" altLang="en-US" sz="1100" b="1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6188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spc="-1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100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spc="-1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직사각형 19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선정평가 발표자료 </a:t>
            </a:r>
            <a:r>
              <a:rPr kumimoji="0" lang="en-US" altLang="ko-KR" sz="8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SAMPLE</a:t>
            </a:r>
            <a:r>
              <a:rPr kumimoji="0" lang="ko-KR" altLang="en-US" sz="8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  <p:sp>
        <p:nvSpPr>
          <p:cNvPr id="13" name="Text Box 17">
            <a:extLst>
              <a:ext uri="{FF2B5EF4-FFF2-40B4-BE49-F238E27FC236}">
                <a16:creationId xmlns="" xmlns:a16="http://schemas.microsoft.com/office/drawing/2014/main" id="{6DED2566-64B3-4E11-86B2-57E04C73C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112" y="4941168"/>
            <a:ext cx="8374061" cy="927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0" marR="0" lvl="0" indent="0" algn="l" defTabSz="1090613" rtl="0" eaLnBrk="1" fontAlgn="base" latinLnBrk="1" hangingPunct="1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◾ </a:t>
            </a:r>
            <a:r>
              <a:rPr kumimoji="1" lang="ko-KR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제출방법</a:t>
            </a:r>
          </a:p>
          <a:p>
            <a:pPr marL="0" marR="0" lvl="0" indent="0" algn="l" defTabSz="1090613" rtl="0" eaLnBrk="1" fontAlgn="base" latinLnBrk="1" hangingPunct="1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 </a:t>
            </a:r>
            <a:r>
              <a:rPr kumimoji="1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 </a:t>
            </a:r>
            <a:r>
              <a:rPr kumimoji="1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- </a:t>
            </a:r>
            <a:r>
              <a:rPr kumimoji="1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</a:t>
            </a:r>
            <a:r>
              <a:rPr kumimoji="1" lang="ko-KR" alt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제출일시</a:t>
            </a:r>
            <a:r>
              <a:rPr kumimoji="1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 </a:t>
            </a:r>
            <a:r>
              <a:rPr kumimoji="1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:  </a:t>
            </a:r>
            <a:r>
              <a:rPr kumimoji="1" lang="ko-KR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서류심사 통과과제에 한해 별도공지</a:t>
            </a:r>
            <a:endParaRPr kumimoji="1" lang="en-US" altLang="ko-KR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  <a:p>
            <a:pPr marL="0" marR="0" lvl="0" indent="0" algn="l" defTabSz="1090613" rtl="0" eaLnBrk="1" fontAlgn="base" latinLnBrk="1" hangingPunct="1">
              <a:lnSpc>
                <a:spcPct val="12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  -  </a:t>
            </a:r>
            <a:r>
              <a:rPr kumimoji="1" lang="ko-K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제출방법  </a:t>
            </a:r>
            <a:r>
              <a:rPr kumimoji="1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:  </a:t>
            </a:r>
            <a:r>
              <a:rPr kumimoji="1" lang="ko-KR" altLang="en-US" sz="105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웹하드</a:t>
            </a:r>
            <a:r>
              <a:rPr kumimoji="1" lang="ko-KR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제출  </a:t>
            </a:r>
            <a:r>
              <a:rPr kumimoji="1" lang="en-US" altLang="ko-KR" sz="105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  <a:hlinkClick r:id="rId3"/>
              </a:rPr>
              <a:t>http://idsc.webhard.co.kr</a:t>
            </a:r>
            <a:r>
              <a:rPr kumimoji="1" lang="en-US" altLang="ko-KR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  ID: idsc0238 / PW: 2222    ※ </a:t>
            </a:r>
            <a:r>
              <a:rPr kumimoji="1" lang="ko-KR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파일명 </a:t>
            </a:r>
            <a:r>
              <a:rPr kumimoji="1" lang="en-US" altLang="ko-KR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: </a:t>
            </a:r>
            <a:r>
              <a:rPr kumimoji="1" lang="ko-KR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참여기업명</a:t>
            </a:r>
            <a:r>
              <a:rPr kumimoji="1" lang="en-US" altLang="ko-KR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.pdf(</a:t>
            </a:r>
            <a:r>
              <a:rPr kumimoji="1" lang="ko-KR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또는 </a:t>
            </a:r>
            <a:r>
              <a:rPr kumimoji="1" lang="en-US" altLang="ko-KR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ppt)</a:t>
            </a:r>
          </a:p>
        </p:txBody>
      </p:sp>
      <p:sp>
        <p:nvSpPr>
          <p:cNvPr id="35" name="TextBox 12">
            <a:extLst>
              <a:ext uri="{FF2B5EF4-FFF2-40B4-BE49-F238E27FC236}">
                <a16:creationId xmlns="" xmlns:a16="http://schemas.microsoft.com/office/drawing/2014/main" id="{33264487-5ECB-4A72-A27C-165C87C22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297" y="5936202"/>
            <a:ext cx="1080120" cy="27546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웹하드</a:t>
            </a:r>
            <a:r>
              <a:rPr kumimoji="1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접속</a:t>
            </a:r>
          </a:p>
        </p:txBody>
      </p:sp>
      <p:sp>
        <p:nvSpPr>
          <p:cNvPr id="36" name="TextBox 12">
            <a:extLst>
              <a:ext uri="{FF2B5EF4-FFF2-40B4-BE49-F238E27FC236}">
                <a16:creationId xmlns="" xmlns:a16="http://schemas.microsoft.com/office/drawing/2014/main" id="{333DF32C-FA39-41CB-A829-59C5883D7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0453" y="5936202"/>
            <a:ext cx="1152129" cy="27546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게스트폴더</a:t>
            </a:r>
          </a:p>
        </p:txBody>
      </p:sp>
      <p:sp>
        <p:nvSpPr>
          <p:cNvPr id="37" name="TextBox 12">
            <a:extLst>
              <a:ext uri="{FF2B5EF4-FFF2-40B4-BE49-F238E27FC236}">
                <a16:creationId xmlns="" xmlns:a16="http://schemas.microsoft.com/office/drawing/2014/main" id="{E8F6FFAD-0DEC-4B36-ADE9-1220EA51A3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618" y="5936202"/>
            <a:ext cx="1152129" cy="27546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올리기 전용</a:t>
            </a:r>
          </a:p>
        </p:txBody>
      </p:sp>
      <p:sp>
        <p:nvSpPr>
          <p:cNvPr id="38" name="TextBox 12">
            <a:extLst>
              <a:ext uri="{FF2B5EF4-FFF2-40B4-BE49-F238E27FC236}">
                <a16:creationId xmlns="" xmlns:a16="http://schemas.microsoft.com/office/drawing/2014/main" id="{66984181-F83E-405D-8597-9E617C629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6784" y="5936202"/>
            <a:ext cx="2277624" cy="29546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noProof="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뷰티</a:t>
            </a:r>
            <a:r>
              <a:rPr lang="ko-KR" altLang="en-US" sz="110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산업</a:t>
            </a:r>
            <a:r>
              <a:rPr lang="ko-KR" altLang="en-US" sz="1100" noProof="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1" lang="ko-KR" alt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지원분야 </a:t>
            </a:r>
            <a:r>
              <a:rPr kumimoji="1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폴더</a:t>
            </a:r>
          </a:p>
        </p:txBody>
      </p:sp>
      <p:sp>
        <p:nvSpPr>
          <p:cNvPr id="39" name="화살표: 오른쪽 38">
            <a:extLst>
              <a:ext uri="{FF2B5EF4-FFF2-40B4-BE49-F238E27FC236}">
                <a16:creationId xmlns="" xmlns:a16="http://schemas.microsoft.com/office/drawing/2014/main" id="{1137FFAB-4C54-4684-BDEA-6BBF89F804FF}"/>
              </a:ext>
            </a:extLst>
          </p:cNvPr>
          <p:cNvSpPr/>
          <p:nvPr/>
        </p:nvSpPr>
        <p:spPr>
          <a:xfrm>
            <a:off x="2714423" y="5995638"/>
            <a:ext cx="216024" cy="144016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0" name="화살표: 오른쪽 39">
            <a:extLst>
              <a:ext uri="{FF2B5EF4-FFF2-40B4-BE49-F238E27FC236}">
                <a16:creationId xmlns="" xmlns:a16="http://schemas.microsoft.com/office/drawing/2014/main" id="{AF799781-50BC-4552-84B2-9CF14D69F04B}"/>
              </a:ext>
            </a:extLst>
          </p:cNvPr>
          <p:cNvSpPr/>
          <p:nvPr/>
        </p:nvSpPr>
        <p:spPr>
          <a:xfrm>
            <a:off x="4202588" y="5995638"/>
            <a:ext cx="216024" cy="144016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1" name="화살표: 오른쪽 40">
            <a:extLst>
              <a:ext uri="{FF2B5EF4-FFF2-40B4-BE49-F238E27FC236}">
                <a16:creationId xmlns="" xmlns:a16="http://schemas.microsoft.com/office/drawing/2014/main" id="{12D626CE-5487-4FF1-ADB1-9DE361B2DBB0}"/>
              </a:ext>
            </a:extLst>
          </p:cNvPr>
          <p:cNvSpPr/>
          <p:nvPr/>
        </p:nvSpPr>
        <p:spPr>
          <a:xfrm>
            <a:off x="5690753" y="5995638"/>
            <a:ext cx="216024" cy="144016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207294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06</a:t>
            </a:r>
            <a:r>
              <a:rPr kumimoji="1" lang="en-US" altLang="ko-KR" sz="1600" b="1" i="0" u="none" strike="noStrike" kern="1200" cap="none" spc="-13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 </a:t>
            </a:r>
            <a:r>
              <a:rPr kumimoji="1" lang="ko-KR" altLang="en-US" sz="16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소비자</a:t>
            </a:r>
            <a:r>
              <a:rPr kumimoji="1" lang="en-US" altLang="ko-KR" sz="16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(</a:t>
            </a:r>
            <a:r>
              <a:rPr kumimoji="1" lang="ko-KR" altLang="en-US" sz="16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사용자</a:t>
            </a:r>
            <a:r>
              <a:rPr kumimoji="1" lang="en-US" altLang="ko-KR" sz="16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) </a:t>
            </a:r>
            <a:r>
              <a:rPr kumimoji="1" lang="ko-KR" altLang="en-US" sz="16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분석 </a:t>
            </a:r>
            <a:r>
              <a:rPr kumimoji="1" lang="en-US" altLang="ko-KR" sz="16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– STP </a:t>
            </a:r>
            <a:r>
              <a:rPr kumimoji="1" lang="ko-KR" altLang="en-US" sz="16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분석</a:t>
            </a:r>
          </a:p>
        </p:txBody>
      </p:sp>
      <p:sp>
        <p:nvSpPr>
          <p:cNvPr id="30" name="Round Same Side Corner Rectangle 3"/>
          <p:cNvSpPr/>
          <p:nvPr/>
        </p:nvSpPr>
        <p:spPr>
          <a:xfrm rot="5400000">
            <a:off x="4555351" y="-400938"/>
            <a:ext cx="463756" cy="571065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71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1" i="0" u="none" strike="noStrike" kern="1200" cap="none" spc="-13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31" name="AutoShape 92"/>
          <p:cNvSpPr>
            <a:spLocks noChangeAspect="1" noChangeArrowheads="1"/>
          </p:cNvSpPr>
          <p:nvPr/>
        </p:nvSpPr>
        <p:spPr bwMode="auto">
          <a:xfrm rot="16200000" flipH="1">
            <a:off x="1619672" y="2145252"/>
            <a:ext cx="618272" cy="618272"/>
          </a:xfrm>
          <a:prstGeom prst="ellipse">
            <a:avLst/>
          </a:prstGeom>
          <a:solidFill>
            <a:schemeClr val="bg1"/>
          </a:solidFill>
          <a:ln w="50800">
            <a:solidFill>
              <a:srgbClr val="D7173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1" i="0" u="none" strike="noStrike" kern="1200" cap="none" spc="-1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32" name="TextBox 5"/>
          <p:cNvSpPr txBox="1"/>
          <p:nvPr/>
        </p:nvSpPr>
        <p:spPr>
          <a:xfrm>
            <a:off x="1622998" y="2269722"/>
            <a:ext cx="611619" cy="369332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Arial" pitchFamily="34" charset="0"/>
              </a:rPr>
              <a:t>01</a:t>
            </a:r>
          </a:p>
        </p:txBody>
      </p:sp>
      <p:sp>
        <p:nvSpPr>
          <p:cNvPr id="33" name="TextBox 6"/>
          <p:cNvSpPr txBox="1"/>
          <p:nvPr/>
        </p:nvSpPr>
        <p:spPr bwMode="auto">
          <a:xfrm>
            <a:off x="2352018" y="2292512"/>
            <a:ext cx="5101311" cy="307777"/>
          </a:xfrm>
          <a:prstGeom prst="rect">
            <a:avLst/>
          </a:prstGeom>
          <a:noFill/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-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Segmentation (</a:t>
            </a:r>
            <a:r>
              <a:rPr kumimoji="0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시장 세분화</a:t>
            </a:r>
            <a:r>
              <a:rPr kumimoji="0" lang="en-US" altLang="ko-KR" sz="1400" b="1" i="0" u="none" strike="noStrike" kern="1200" cap="none" spc="-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)</a:t>
            </a:r>
          </a:p>
        </p:txBody>
      </p:sp>
      <p:sp>
        <p:nvSpPr>
          <p:cNvPr id="17" name="TextBox 13"/>
          <p:cNvSpPr txBox="1"/>
          <p:nvPr/>
        </p:nvSpPr>
        <p:spPr>
          <a:xfrm>
            <a:off x="2221648" y="2708920"/>
            <a:ext cx="5141259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소비자의 기본적 속성 및 문화적 속성 </a:t>
            </a:r>
            <a:r>
              <a:rPr kumimoji="0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</a:t>
            </a: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소비자 선호도</a:t>
            </a:r>
            <a:r>
              <a:rPr kumimoji="0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(</a:t>
            </a: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소비자 </a:t>
            </a:r>
            <a:r>
              <a:rPr kumimoji="0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needs),  </a:t>
            </a: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현재 소비자 </a:t>
            </a:r>
            <a:endParaRPr kumimoji="0" lang="en-US" altLang="ko-KR" sz="1200" b="0" i="0" u="none" strike="noStrike" kern="1200" cap="none" spc="-13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3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트렌드</a:t>
            </a: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등</a:t>
            </a:r>
            <a:endParaRPr kumimoji="0" lang="en-US" altLang="ko-KR" sz="1200" b="0" i="0" u="none" strike="noStrike" kern="1200" cap="none" spc="-13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6" name="Round Same Side Corner Rectangle 14"/>
          <p:cNvSpPr/>
          <p:nvPr/>
        </p:nvSpPr>
        <p:spPr>
          <a:xfrm rot="5400000">
            <a:off x="4555351" y="594778"/>
            <a:ext cx="463756" cy="571065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71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1" i="0" u="none" strike="noStrike" kern="1200" cap="none" spc="-13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7" name="AutoShape 92"/>
          <p:cNvSpPr>
            <a:spLocks noChangeAspect="1" noChangeArrowheads="1"/>
          </p:cNvSpPr>
          <p:nvPr/>
        </p:nvSpPr>
        <p:spPr bwMode="auto">
          <a:xfrm rot="16200000" flipH="1">
            <a:off x="1619672" y="3140968"/>
            <a:ext cx="618272" cy="618272"/>
          </a:xfrm>
          <a:prstGeom prst="ellipse">
            <a:avLst/>
          </a:prstGeom>
          <a:solidFill>
            <a:schemeClr val="bg1"/>
          </a:solidFill>
          <a:ln w="50800">
            <a:solidFill>
              <a:srgbClr val="D7173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1" i="0" u="none" strike="noStrike" kern="1200" cap="none" spc="-1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1622998" y="3265438"/>
            <a:ext cx="611619" cy="369332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Arial" pitchFamily="34" charset="0"/>
              </a:rPr>
              <a:t>02</a:t>
            </a:r>
          </a:p>
        </p:txBody>
      </p:sp>
      <p:sp>
        <p:nvSpPr>
          <p:cNvPr id="29" name="TextBox 17"/>
          <p:cNvSpPr txBox="1"/>
          <p:nvPr/>
        </p:nvSpPr>
        <p:spPr bwMode="auto">
          <a:xfrm>
            <a:off x="2352018" y="3288228"/>
            <a:ext cx="5101311" cy="307777"/>
          </a:xfrm>
          <a:prstGeom prst="rect">
            <a:avLst/>
          </a:prstGeom>
          <a:noFill/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-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Targeting (</a:t>
            </a:r>
            <a:r>
              <a:rPr kumimoji="0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목표대상 설정</a:t>
            </a:r>
            <a:r>
              <a:rPr kumimoji="0" lang="en-US" altLang="ko-KR" sz="1400" b="1" i="0" u="none" strike="noStrike" kern="1200" cap="none" spc="-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) – Sales Point</a:t>
            </a:r>
            <a:endParaRPr kumimoji="0" lang="en-US" altLang="ko-KR" sz="1400" b="1" i="0" u="none" strike="noStrike" kern="1200" cap="none" spc="-1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21641" y="3717032"/>
            <a:ext cx="514126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소비자 세분화 및 </a:t>
            </a:r>
            <a:r>
              <a:rPr kumimoji="0" lang="ko-KR" altLang="en-US" sz="1200" b="0" i="0" u="none" strike="noStrike" kern="1200" cap="none" spc="-13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타겟</a:t>
            </a: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설정 </a:t>
            </a:r>
            <a:r>
              <a:rPr kumimoji="0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(</a:t>
            </a: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연령대</a:t>
            </a:r>
            <a:r>
              <a:rPr kumimoji="0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성별</a:t>
            </a:r>
            <a:r>
              <a:rPr kumimoji="0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국가 등</a:t>
            </a:r>
            <a:r>
              <a:rPr kumimoji="0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)</a:t>
            </a:r>
          </a:p>
        </p:txBody>
      </p:sp>
      <p:sp>
        <p:nvSpPr>
          <p:cNvPr id="22" name="Round Same Side Corner Rectangle 19"/>
          <p:cNvSpPr/>
          <p:nvPr/>
        </p:nvSpPr>
        <p:spPr>
          <a:xfrm rot="5400000">
            <a:off x="4555351" y="1591594"/>
            <a:ext cx="463756" cy="571065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D71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1" i="0" u="none" strike="noStrike" kern="1200" cap="none" spc="-13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3" name="AutoShape 92"/>
          <p:cNvSpPr>
            <a:spLocks noChangeAspect="1" noChangeArrowheads="1"/>
          </p:cNvSpPr>
          <p:nvPr/>
        </p:nvSpPr>
        <p:spPr bwMode="auto">
          <a:xfrm rot="16200000" flipH="1">
            <a:off x="1619672" y="4137784"/>
            <a:ext cx="618272" cy="618272"/>
          </a:xfrm>
          <a:prstGeom prst="ellipse">
            <a:avLst/>
          </a:prstGeom>
          <a:solidFill>
            <a:schemeClr val="bg1"/>
          </a:solidFill>
          <a:ln w="50800">
            <a:solidFill>
              <a:srgbClr val="D7173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1" i="0" u="none" strike="noStrike" kern="1200" cap="none" spc="-1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24" name="TextBox 21"/>
          <p:cNvSpPr txBox="1"/>
          <p:nvPr/>
        </p:nvSpPr>
        <p:spPr>
          <a:xfrm>
            <a:off x="1622998" y="4262254"/>
            <a:ext cx="611619" cy="369332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4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Arial" pitchFamily="34" charset="0"/>
              </a:rPr>
              <a:t>03</a:t>
            </a:r>
          </a:p>
        </p:txBody>
      </p:sp>
      <p:sp>
        <p:nvSpPr>
          <p:cNvPr id="25" name="TextBox 22"/>
          <p:cNvSpPr txBox="1"/>
          <p:nvPr/>
        </p:nvSpPr>
        <p:spPr bwMode="auto">
          <a:xfrm>
            <a:off x="2352018" y="4285044"/>
            <a:ext cx="5101311" cy="307777"/>
          </a:xfrm>
          <a:prstGeom prst="rect">
            <a:avLst/>
          </a:prstGeom>
          <a:noFill/>
          <a:effectLst/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-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Positioning (</a:t>
            </a:r>
            <a:r>
              <a:rPr kumimoji="0" lang="ko-KR" altLang="en-US" sz="1400" b="1" i="0" u="none" strike="noStrike" kern="1200" cap="none" spc="-13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포지셔닝</a:t>
            </a:r>
            <a:r>
              <a:rPr kumimoji="0" lang="en-US" altLang="ko-KR" sz="1400" b="1" i="0" u="none" strike="noStrike" kern="1200" cap="none" spc="-1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)</a:t>
            </a:r>
            <a:endParaRPr kumimoji="0" lang="en-US" altLang="ko-KR" sz="1400" b="1" i="0" u="none" strike="noStrike" kern="1200" cap="none" spc="-1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2221641" y="4725144"/>
            <a:ext cx="514126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타사 제품과의 차별화 요소 발굴</a:t>
            </a:r>
            <a:r>
              <a:rPr kumimoji="0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가격대</a:t>
            </a:r>
            <a:r>
              <a:rPr kumimoji="0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, </a:t>
            </a: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자사만의 </a:t>
            </a:r>
            <a:r>
              <a:rPr kumimoji="0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Identity </a:t>
            </a:r>
            <a:r>
              <a:rPr kumimoji="0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구축 전략 등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선정평가 발표자료 </a:t>
            </a:r>
            <a:r>
              <a:rPr kumimoji="0" lang="en-US" altLang="ko-KR" sz="8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SAMPLE</a:t>
            </a:r>
            <a:r>
              <a:rPr kumimoji="0" lang="ko-KR" altLang="en-US" sz="8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 bwMode="auto">
          <a:xfrm>
            <a:off x="508036" y="1232421"/>
            <a:ext cx="8127928" cy="2331495"/>
          </a:xfrm>
          <a:prstGeom prst="rect">
            <a:avLst/>
          </a:prstGeom>
          <a:noFill/>
          <a:ln w="12700"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ko-KR" sz="1400" spc="-130" dirty="0">
              <a:solidFill>
                <a:prstClr val="black">
                  <a:lumMod val="95000"/>
                  <a:lumOff val="5000"/>
                </a:prstClr>
              </a:solidFill>
            </a:endParaRPr>
          </a:p>
          <a:p>
            <a:endParaRPr lang="en-US" altLang="ko-KR" sz="1400" b="0" dirty="0">
              <a:solidFill>
                <a:prstClr val="black"/>
              </a:solidFill>
            </a:endParaRPr>
          </a:p>
          <a:p>
            <a:r>
              <a:rPr lang="ko-KR" altLang="en-US" sz="1400" dirty="0">
                <a:solidFill>
                  <a:srgbClr val="D71733"/>
                </a:solidFill>
              </a:rPr>
              <a:t>◾ </a:t>
            </a:r>
            <a:r>
              <a:rPr lang="ko-KR" altLang="en-US" sz="1400" dirty="0">
                <a:solidFill>
                  <a:prstClr val="black"/>
                </a:solidFill>
              </a:rPr>
              <a:t>시각디자인 </a:t>
            </a:r>
            <a:r>
              <a:rPr lang="ko-KR" altLang="en-US" sz="1400" b="0" dirty="0">
                <a:solidFill>
                  <a:prstClr val="black"/>
                </a:solidFill>
              </a:rPr>
              <a:t> </a:t>
            </a:r>
            <a:r>
              <a:rPr lang="en-US" altLang="ko-KR" sz="1400" b="0" dirty="0">
                <a:solidFill>
                  <a:prstClr val="black"/>
                </a:solidFill>
              </a:rPr>
              <a:t>:  </a:t>
            </a:r>
            <a:r>
              <a:rPr lang="en-US" altLang="ko-KR" sz="1200" b="0" dirty="0">
                <a:solidFill>
                  <a:prstClr val="black"/>
                </a:solidFill>
              </a:rPr>
              <a:t>Brand Value, Image Keywords, Motive, </a:t>
            </a:r>
            <a:r>
              <a:rPr lang="ko-KR" altLang="en-US" sz="1200" b="0" dirty="0">
                <a:solidFill>
                  <a:prstClr val="black"/>
                </a:solidFill>
              </a:rPr>
              <a:t>브랜딩 방향</a:t>
            </a:r>
            <a:r>
              <a:rPr lang="en-US" altLang="ko-KR" sz="1200" b="0" dirty="0">
                <a:solidFill>
                  <a:prstClr val="black"/>
                </a:solidFill>
              </a:rPr>
              <a:t>(</a:t>
            </a:r>
            <a:r>
              <a:rPr lang="ko-KR" altLang="en-US" sz="1200" b="0" dirty="0">
                <a:solidFill>
                  <a:prstClr val="black"/>
                </a:solidFill>
              </a:rPr>
              <a:t>워드마크</a:t>
            </a:r>
            <a:r>
              <a:rPr lang="en-US" altLang="ko-KR" sz="1200" b="0" dirty="0">
                <a:solidFill>
                  <a:prstClr val="black"/>
                </a:solidFill>
              </a:rPr>
              <a:t>, </a:t>
            </a:r>
            <a:r>
              <a:rPr lang="ko-KR" altLang="en-US" sz="1200" b="0" dirty="0">
                <a:solidFill>
                  <a:prstClr val="black"/>
                </a:solidFill>
              </a:rPr>
              <a:t>심볼</a:t>
            </a:r>
            <a:r>
              <a:rPr lang="en-US" altLang="ko-KR" sz="1200" b="0" dirty="0">
                <a:solidFill>
                  <a:prstClr val="black"/>
                </a:solidFill>
              </a:rPr>
              <a:t>, </a:t>
            </a:r>
            <a:r>
              <a:rPr lang="ko-KR" altLang="en-US" sz="1200" b="0" dirty="0" err="1">
                <a:solidFill>
                  <a:prstClr val="black"/>
                </a:solidFill>
              </a:rPr>
              <a:t>시그니처</a:t>
            </a:r>
            <a:r>
              <a:rPr lang="ko-KR" altLang="en-US" sz="1200" b="0" dirty="0">
                <a:solidFill>
                  <a:prstClr val="black"/>
                </a:solidFill>
              </a:rPr>
              <a:t> 등</a:t>
            </a:r>
            <a:r>
              <a:rPr lang="en-US" altLang="ko-KR" sz="1200" b="0" dirty="0">
                <a:solidFill>
                  <a:prstClr val="black"/>
                </a:solidFill>
              </a:rPr>
              <a:t>) </a:t>
            </a:r>
            <a:r>
              <a:rPr lang="ko-KR" altLang="en-US" sz="1200" b="0" dirty="0">
                <a:solidFill>
                  <a:prstClr val="black"/>
                </a:solidFill>
              </a:rPr>
              <a:t>등</a:t>
            </a:r>
            <a:endParaRPr lang="en-US" altLang="ko-KR" sz="1200" b="0" dirty="0">
              <a:solidFill>
                <a:prstClr val="black"/>
              </a:solidFill>
            </a:endParaRPr>
          </a:p>
          <a:p>
            <a:endParaRPr lang="en-US" altLang="ko-KR" sz="1400" b="0" dirty="0">
              <a:solidFill>
                <a:prstClr val="black"/>
              </a:solidFill>
            </a:endParaRPr>
          </a:p>
          <a:p>
            <a:r>
              <a:rPr lang="ko-KR" altLang="en-US" sz="1400" dirty="0">
                <a:solidFill>
                  <a:srgbClr val="D71733"/>
                </a:solidFill>
              </a:rPr>
              <a:t>◾ </a:t>
            </a:r>
            <a:r>
              <a:rPr lang="ko-KR" altLang="en-US" sz="1400" dirty="0">
                <a:solidFill>
                  <a:prstClr val="black"/>
                </a:solidFill>
              </a:rPr>
              <a:t>포장디자인 </a:t>
            </a:r>
            <a:r>
              <a:rPr lang="ko-KR" altLang="en-US" sz="1400" b="0" dirty="0">
                <a:solidFill>
                  <a:prstClr val="black"/>
                </a:solidFill>
              </a:rPr>
              <a:t> </a:t>
            </a:r>
            <a:r>
              <a:rPr lang="en-US" altLang="ko-KR" sz="1400" b="0" dirty="0">
                <a:solidFill>
                  <a:prstClr val="black"/>
                </a:solidFill>
              </a:rPr>
              <a:t>:  </a:t>
            </a:r>
            <a:r>
              <a:rPr lang="en-US" altLang="ko-KR" sz="1200" b="0" dirty="0">
                <a:solidFill>
                  <a:prstClr val="black"/>
                </a:solidFill>
              </a:rPr>
              <a:t>Motive, Structure (</a:t>
            </a:r>
            <a:r>
              <a:rPr lang="ko-KR" altLang="en-US" sz="1200" b="0" dirty="0" err="1">
                <a:solidFill>
                  <a:prstClr val="black"/>
                </a:solidFill>
              </a:rPr>
              <a:t>보호성</a:t>
            </a:r>
            <a:r>
              <a:rPr lang="en-US" altLang="ko-KR" sz="1200" b="0" dirty="0">
                <a:solidFill>
                  <a:prstClr val="black"/>
                </a:solidFill>
              </a:rPr>
              <a:t>, </a:t>
            </a:r>
            <a:r>
              <a:rPr lang="ko-KR" altLang="en-US" sz="1200" b="0" dirty="0">
                <a:solidFill>
                  <a:prstClr val="black"/>
                </a:solidFill>
              </a:rPr>
              <a:t>편리성</a:t>
            </a:r>
            <a:r>
              <a:rPr lang="en-US" altLang="ko-KR" sz="1200" b="0" dirty="0">
                <a:solidFill>
                  <a:prstClr val="black"/>
                </a:solidFill>
              </a:rPr>
              <a:t>,  </a:t>
            </a:r>
            <a:r>
              <a:rPr lang="ko-KR" altLang="en-US" sz="1200" b="0" dirty="0">
                <a:solidFill>
                  <a:prstClr val="black"/>
                </a:solidFill>
              </a:rPr>
              <a:t>상품성</a:t>
            </a:r>
            <a:r>
              <a:rPr lang="en-US" altLang="ko-KR" sz="1200" b="0" dirty="0">
                <a:solidFill>
                  <a:prstClr val="black"/>
                </a:solidFill>
              </a:rPr>
              <a:t>, </a:t>
            </a:r>
            <a:r>
              <a:rPr lang="ko-KR" altLang="en-US" sz="1200" b="0" dirty="0">
                <a:solidFill>
                  <a:prstClr val="black"/>
                </a:solidFill>
              </a:rPr>
              <a:t>생산성 등</a:t>
            </a:r>
            <a:r>
              <a:rPr lang="en-US" altLang="ko-KR" sz="1200" b="0" dirty="0">
                <a:solidFill>
                  <a:prstClr val="black"/>
                </a:solidFill>
              </a:rPr>
              <a:t>), </a:t>
            </a:r>
            <a:r>
              <a:rPr lang="ko-KR" altLang="en-US" sz="1200" b="0" dirty="0">
                <a:solidFill>
                  <a:prstClr val="black"/>
                </a:solidFill>
              </a:rPr>
              <a:t>포장재질</a:t>
            </a:r>
            <a:r>
              <a:rPr lang="en-US" altLang="ko-KR" sz="1200" b="0" dirty="0">
                <a:solidFill>
                  <a:prstClr val="black"/>
                </a:solidFill>
              </a:rPr>
              <a:t>, </a:t>
            </a:r>
            <a:r>
              <a:rPr lang="ko-KR" altLang="en-US" sz="1200" b="0" dirty="0">
                <a:solidFill>
                  <a:prstClr val="black"/>
                </a:solidFill>
              </a:rPr>
              <a:t>지기구조</a:t>
            </a:r>
            <a:r>
              <a:rPr lang="en-US" altLang="ko-KR" sz="1200" b="0" dirty="0">
                <a:solidFill>
                  <a:prstClr val="black"/>
                </a:solidFill>
              </a:rPr>
              <a:t>, </a:t>
            </a:r>
            <a:r>
              <a:rPr lang="ko-KR" altLang="en-US" sz="1200" b="0" dirty="0">
                <a:solidFill>
                  <a:prstClr val="black"/>
                </a:solidFill>
              </a:rPr>
              <a:t>인쇄공정방식 등 </a:t>
            </a:r>
            <a:endParaRPr lang="en-US" altLang="ko-KR" sz="1200" b="0" dirty="0">
              <a:solidFill>
                <a:prstClr val="black"/>
              </a:solidFill>
            </a:endParaRPr>
          </a:p>
          <a:p>
            <a:endParaRPr lang="en-US" altLang="ko-KR" sz="1400" b="0" dirty="0">
              <a:solidFill>
                <a:prstClr val="black"/>
              </a:solidFill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207294" y="556865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en-US" altLang="ko-KR" sz="160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07. </a:t>
            </a:r>
            <a:r>
              <a:rPr lang="ko-KR" altLang="en-US" sz="160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디자인개발 </a:t>
            </a:r>
            <a:r>
              <a:rPr lang="en-US" altLang="ko-KR" sz="160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Concept</a:t>
            </a:r>
            <a:endParaRPr lang="ko-KR" altLang="en-US" sz="1600" spc="-13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sp>
        <p:nvSpPr>
          <p:cNvPr id="6" name="직사각형 5"/>
          <p:cNvSpPr/>
          <p:nvPr/>
        </p:nvSpPr>
        <p:spPr bwMode="auto">
          <a:xfrm>
            <a:off x="485546" y="1232421"/>
            <a:ext cx="8172908" cy="2340595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8" name="직사각형 7"/>
          <p:cNvSpPr/>
          <p:nvPr/>
        </p:nvSpPr>
        <p:spPr bwMode="auto">
          <a:xfrm>
            <a:off x="485546" y="2704370"/>
            <a:ext cx="8127928" cy="864096"/>
          </a:xfrm>
          <a:prstGeom prst="rect">
            <a:avLst/>
          </a:prstGeom>
          <a:noFill/>
          <a:ln w="12700"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Char char="•"/>
            </a:pPr>
            <a:endParaRPr lang="en-US" altLang="ko-KR" sz="1400" b="0" spc="-13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400" b="0" spc="-130" dirty="0" err="1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400" b="0" spc="-130" dirty="0" err="1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400" b="0" spc="-130" dirty="0" err="1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400" b="0" spc="-130" dirty="0" err="1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400" b="0" spc="-130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※ </a:t>
            </a:r>
            <a:r>
              <a:rPr lang="ko-KR" altLang="en-US" sz="1200" b="0" spc="-130" dirty="0" smtClean="0">
                <a:latin typeface="맑은 고딕" pitchFamily="50" charset="-127"/>
                <a:ea typeface="맑은 고딕" pitchFamily="50" charset="-127"/>
              </a:rPr>
              <a:t>주관기관별 </a:t>
            </a:r>
            <a:r>
              <a:rPr lang="ko-KR" altLang="en-US" sz="1200" b="0" spc="-130" dirty="0" err="1" smtClean="0">
                <a:latin typeface="맑은 고딕" pitchFamily="50" charset="-127"/>
                <a:ea typeface="맑은 고딕" pitchFamily="50" charset="-127"/>
              </a:rPr>
              <a:t>컨셉</a:t>
            </a:r>
            <a:r>
              <a:rPr lang="ko-KR" altLang="en-US" sz="1200" b="0" spc="-130" dirty="0" smtClean="0">
                <a:latin typeface="맑은 고딕" pitchFamily="50" charset="-127"/>
                <a:ea typeface="맑은 고딕" pitchFamily="50" charset="-127"/>
              </a:rPr>
              <a:t> 도출 방식 또는 </a:t>
            </a:r>
            <a:r>
              <a:rPr lang="ko-KR" altLang="en-US" sz="1200" spc="-130" dirty="0" smtClean="0">
                <a:latin typeface="맑은 고딕" pitchFamily="50" charset="-127"/>
                <a:ea typeface="맑은 고딕" pitchFamily="50" charset="-127"/>
              </a:rPr>
              <a:t>차별화된 개발 프로세스에 따라 자유롭게 기재</a:t>
            </a:r>
            <a:endParaRPr lang="en-US" altLang="ko-KR" sz="1200" spc="-13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200" b="0" spc="-100" dirty="0" smtClean="0">
              <a:latin typeface="맑은 고딕" pitchFamily="50" charset="-127"/>
            </a:endParaRPr>
          </a:p>
          <a:p>
            <a:pPr algn="ctr"/>
            <a:endParaRPr lang="en-US" altLang="ko-KR" sz="1200" spc="-130" dirty="0" smtClean="0">
              <a:solidFill>
                <a:srgbClr val="0000FF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20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디자인 방향을 </a:t>
            </a:r>
            <a:r>
              <a:rPr lang="ko-KR" altLang="en-US" sz="1200" spc="-130" dirty="0" err="1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레퍼런스</a:t>
            </a:r>
            <a:r>
              <a:rPr lang="ko-KR" altLang="en-US" sz="120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 이미지 등을 활용하여 시각적으로 표현</a:t>
            </a:r>
            <a:endParaRPr lang="en-US" altLang="ko-KR" sz="1200" spc="-130" dirty="0" smtClean="0">
              <a:solidFill>
                <a:srgbClr val="D71733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200" b="0" spc="-130" dirty="0" smtClean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텍스트 위주의 </a:t>
            </a:r>
            <a:r>
              <a:rPr lang="ko-KR" altLang="en-US" sz="1200" b="0" spc="-130" dirty="0" err="1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컨셉표현을</a:t>
            </a:r>
            <a:r>
              <a:rPr lang="ko-KR" altLang="en-US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 지양하며</a:t>
            </a:r>
            <a:r>
              <a:rPr lang="en-US" altLang="ko-KR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spc="-130" dirty="0" err="1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레퍼런스</a:t>
            </a:r>
            <a:r>
              <a:rPr lang="ko-KR" altLang="en-US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 이미지를 활용한 시각적 </a:t>
            </a:r>
            <a:r>
              <a:rPr lang="ko-KR" altLang="en-US" sz="1200" b="0" spc="-130" dirty="0" err="1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컨셉표현을</a:t>
            </a:r>
            <a:r>
              <a:rPr lang="ko-KR" altLang="en-US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0" spc="-130" dirty="0" err="1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권장드립니다</a:t>
            </a:r>
            <a:r>
              <a:rPr lang="en-US" altLang="ko-KR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.)</a:t>
            </a:r>
            <a:endParaRPr lang="en-US" altLang="ko-KR" sz="1200" b="0" spc="-130" dirty="0">
              <a:solidFill>
                <a:srgbClr val="D71733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7366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207294" y="556865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08. </a:t>
            </a:r>
            <a:r>
              <a:rPr lang="ko-KR" altLang="en-US" sz="1600" spc="-130" dirty="0">
                <a:latin typeface="맑은 고딕" pitchFamily="50" charset="-127"/>
                <a:ea typeface="맑은 고딕" pitchFamily="50" charset="-127"/>
              </a:rPr>
              <a:t>디자인개발 후 기대효과</a:t>
            </a:r>
          </a:p>
        </p:txBody>
      </p:sp>
      <p:sp>
        <p:nvSpPr>
          <p:cNvPr id="4" name="직사각형 3"/>
          <p:cNvSpPr/>
          <p:nvPr/>
        </p:nvSpPr>
        <p:spPr bwMode="auto">
          <a:xfrm>
            <a:off x="539552" y="1484784"/>
            <a:ext cx="8127928" cy="1872208"/>
          </a:xfrm>
          <a:prstGeom prst="rect">
            <a:avLst/>
          </a:prstGeom>
          <a:ln w="127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ko-KR" sz="1200" spc="-13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endParaRPr lang="en-US" altLang="ko-KR" sz="1200" spc="-13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40000"/>
              </a:lnSpc>
              <a:buFontTx/>
              <a:buChar char="•"/>
            </a:pPr>
            <a:r>
              <a:rPr lang="en-US" altLang="ko-KR" sz="1200" spc="-130" dirty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결과물에 대한 양산 계획</a:t>
            </a:r>
            <a:r>
              <a:rPr lang="en-US" altLang="ko-KR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판매 계획 등 구체적인 활용 계획 기재</a:t>
            </a:r>
            <a:endParaRPr lang="en-US" altLang="ko-KR" sz="1200" b="0" spc="-13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40000"/>
              </a:lnSpc>
              <a:buFontTx/>
              <a:buChar char="•"/>
            </a:pPr>
            <a:r>
              <a:rPr lang="ko-KR" altLang="en-US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 개발 완료 이후 </a:t>
            </a:r>
            <a:r>
              <a:rPr lang="en-US" altLang="ko-KR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00</a:t>
            </a:r>
            <a:r>
              <a:rPr lang="ko-KR" altLang="en-US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00</a:t>
            </a:r>
            <a:r>
              <a:rPr lang="ko-KR" altLang="en-US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월 양산계획</a:t>
            </a:r>
            <a:r>
              <a:rPr lang="en-US" altLang="ko-KR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spc="-130" dirty="0" err="1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기구축된</a:t>
            </a:r>
            <a:r>
              <a:rPr lang="ko-KR" altLang="en-US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00 </a:t>
            </a:r>
            <a:r>
              <a:rPr lang="ko-KR" altLang="en-US" sz="1200" b="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유통망 활용 예정</a:t>
            </a:r>
            <a:endParaRPr lang="en-US" altLang="ko-KR" sz="1200" b="0" spc="-130" dirty="0" smtClean="0">
              <a:solidFill>
                <a:srgbClr val="D71733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40000"/>
              </a:lnSpc>
              <a:buFontTx/>
              <a:buChar char="•"/>
            </a:pPr>
            <a:endParaRPr lang="en-US" altLang="ko-KR" sz="1200" b="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40000"/>
              </a:lnSpc>
            </a:pPr>
            <a:r>
              <a:rPr lang="en-US" altLang="ko-KR" sz="1200" b="0" spc="-130" dirty="0" smtClean="0">
                <a:solidFill>
                  <a:srgbClr val="D71733"/>
                </a:solidFill>
                <a:latin typeface="맑은 고딕" pitchFamily="50" charset="-127"/>
              </a:rPr>
              <a:t> ※ </a:t>
            </a:r>
            <a:r>
              <a:rPr lang="ko-KR" altLang="en-US" sz="1200" b="0" spc="-130" dirty="0">
                <a:solidFill>
                  <a:srgbClr val="D71733"/>
                </a:solidFill>
                <a:latin typeface="맑은 고딕" pitchFamily="50" charset="-127"/>
              </a:rPr>
              <a:t>정량적 </a:t>
            </a:r>
            <a:r>
              <a:rPr lang="en-US" altLang="ko-KR" sz="1200" b="0" spc="-130" dirty="0">
                <a:solidFill>
                  <a:srgbClr val="D71733"/>
                </a:solidFill>
                <a:latin typeface="맑은 고딕" pitchFamily="50" charset="-127"/>
              </a:rPr>
              <a:t>· </a:t>
            </a:r>
            <a:r>
              <a:rPr lang="ko-KR" altLang="en-US" sz="1200" b="0" spc="-130" dirty="0">
                <a:solidFill>
                  <a:srgbClr val="D71733"/>
                </a:solidFill>
                <a:latin typeface="맑은 고딕" pitchFamily="50" charset="-127"/>
              </a:rPr>
              <a:t>구체적으로 기재</a:t>
            </a:r>
            <a:endParaRPr lang="en-US" altLang="ko-KR" sz="1200" b="0" spc="-130" dirty="0">
              <a:solidFill>
                <a:srgbClr val="D71733"/>
              </a:solidFill>
              <a:latin typeface="맑은 고딕" pitchFamily="50" charset="-127"/>
            </a:endParaRPr>
          </a:p>
          <a:p>
            <a:pPr>
              <a:lnSpc>
                <a:spcPct val="140000"/>
              </a:lnSpc>
            </a:pPr>
            <a:endParaRPr lang="en-US" altLang="ko-KR" sz="1200" b="0" spc="-13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40000"/>
              </a:lnSpc>
              <a:buFontTx/>
              <a:buChar char="•"/>
            </a:pPr>
            <a:endParaRPr lang="en-US" altLang="ko-KR" sz="1200" spc="-13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endParaRPr lang="en-US" altLang="ko-KR" sz="1200" b="0" spc="-13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275856" y="1268760"/>
            <a:ext cx="2592288" cy="432048"/>
          </a:xfrm>
          <a:prstGeom prst="rect">
            <a:avLst/>
          </a:prstGeom>
          <a:solidFill>
            <a:srgbClr val="D71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spc="-130" dirty="0" smtClean="0">
                <a:latin typeface="맑은 고딕" pitchFamily="50" charset="-127"/>
                <a:ea typeface="맑은 고딕" pitchFamily="50" charset="-127"/>
              </a:rPr>
              <a:t>활용 계획</a:t>
            </a:r>
            <a:endParaRPr lang="ko-KR" altLang="en-US" sz="1400" b="1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sp>
        <p:nvSpPr>
          <p:cNvPr id="12" name="직사각형 11"/>
          <p:cNvSpPr/>
          <p:nvPr/>
        </p:nvSpPr>
        <p:spPr bwMode="auto">
          <a:xfrm>
            <a:off x="524297" y="3861048"/>
            <a:ext cx="8127928" cy="1872208"/>
          </a:xfrm>
          <a:prstGeom prst="rect">
            <a:avLst/>
          </a:prstGeom>
          <a:ln w="127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ko-KR" sz="1200" spc="-13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endParaRPr lang="en-US" altLang="ko-KR" sz="1200" spc="-13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40000"/>
              </a:lnSpc>
              <a:buFontTx/>
              <a:buChar char="•"/>
            </a:pPr>
            <a:r>
              <a:rPr lang="en-US" altLang="ko-KR" sz="1200" spc="-130" dirty="0">
                <a:solidFill>
                  <a:schemeClr val="tx1">
                    <a:lumMod val="95000"/>
                    <a:lumOff val="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우수한 </a:t>
            </a:r>
            <a:r>
              <a:rPr lang="ko-KR" altLang="en-US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디자인과 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참여기업의 풍부한 제품 제작 경험을 활용하여 경쟁력 있는 </a:t>
            </a:r>
            <a:r>
              <a:rPr lang="ko-KR" altLang="en-US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제품개발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및 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양산이 </a:t>
            </a:r>
            <a:r>
              <a:rPr lang="ko-KR" altLang="en-US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가능</a:t>
            </a:r>
            <a:endParaRPr lang="en-US" altLang="ko-KR" sz="1200" b="0" spc="-13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40000"/>
              </a:lnSpc>
              <a:buFontTx/>
              <a:buChar char="•"/>
            </a:pPr>
            <a:r>
              <a:rPr lang="ko-KR" altLang="en-US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국내 시장에서 </a:t>
            </a:r>
            <a:r>
              <a:rPr lang="ko-KR" altLang="en-US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연 </a:t>
            </a:r>
            <a:r>
              <a:rPr lang="en-US" altLang="ko-KR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500</a:t>
            </a:r>
            <a:r>
              <a:rPr lang="ko-KR" altLang="en-US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대</a:t>
            </a:r>
            <a:r>
              <a:rPr lang="en-US" altLang="ko-KR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약 </a:t>
            </a:r>
            <a:r>
              <a:rPr lang="en-US" altLang="ko-KR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20</a:t>
            </a:r>
            <a:r>
              <a:rPr lang="ko-KR" altLang="en-US" sz="1200" b="0" spc="-130" dirty="0" err="1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억원의</a:t>
            </a:r>
            <a:r>
              <a:rPr lang="ko-KR" altLang="en-US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수입대체 효과</a:t>
            </a:r>
            <a:r>
              <a:rPr lang="ko-KR" altLang="en-US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가 기대되며</a:t>
            </a:r>
            <a:r>
              <a:rPr lang="en-US" altLang="ko-KR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중국 및 동남아시아 시장</a:t>
            </a:r>
            <a:r>
              <a:rPr lang="en-US" altLang="ko-KR" sz="1200" b="0" spc="-13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연간 </a:t>
            </a:r>
            <a:r>
              <a:rPr lang="en-US" altLang="ko-KR" sz="120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100</a:t>
            </a:r>
            <a:r>
              <a:rPr lang="ko-KR" altLang="en-US" sz="120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만</a:t>
            </a:r>
            <a:r>
              <a:rPr lang="en-US" altLang="ko-KR" sz="120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US$</a:t>
            </a:r>
            <a:r>
              <a:rPr lang="ko-KR" altLang="en-US" sz="120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의  수출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가능 전망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.  </a:t>
            </a:r>
            <a:endParaRPr lang="en-US" altLang="ko-KR" sz="1200" b="0" spc="-13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40000"/>
              </a:lnSpc>
              <a:buFontTx/>
              <a:buChar char="•"/>
            </a:pPr>
            <a:endParaRPr lang="en-US" altLang="ko-KR" sz="1200" b="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40000"/>
              </a:lnSpc>
            </a:pPr>
            <a:r>
              <a:rPr lang="en-US" altLang="ko-KR" sz="1200" b="0" spc="-13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※ </a:t>
            </a:r>
            <a:r>
              <a:rPr lang="ko-KR" altLang="en-US" sz="120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정량적 </a:t>
            </a:r>
            <a:r>
              <a:rPr lang="en-US" altLang="ko-KR" sz="120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200" b="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구체적으로 기재</a:t>
            </a:r>
            <a:endParaRPr lang="en-US" altLang="ko-KR" sz="1200" b="0" spc="-13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endParaRPr lang="en-US" altLang="ko-KR" sz="1200" spc="-13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endParaRPr lang="en-US" altLang="ko-KR" sz="1200" b="0" spc="-13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260601" y="3645024"/>
            <a:ext cx="2592288" cy="432048"/>
          </a:xfrm>
          <a:prstGeom prst="rect">
            <a:avLst/>
          </a:prstGeom>
          <a:solidFill>
            <a:srgbClr val="D71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spc="-130" dirty="0" smtClean="0">
                <a:latin typeface="맑은 고딕" pitchFamily="50" charset="-127"/>
                <a:ea typeface="맑은 고딕" pitchFamily="50" charset="-127"/>
              </a:rPr>
              <a:t>기대 효과</a:t>
            </a:r>
            <a:endParaRPr lang="ko-KR" altLang="en-US" sz="1400" b="1" spc="-13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89647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54"/>
          <p:cNvSpPr txBox="1">
            <a:spLocks noChangeArrowheads="1"/>
          </p:cNvSpPr>
          <p:nvPr/>
        </p:nvSpPr>
        <p:spPr bwMode="auto">
          <a:xfrm>
            <a:off x="389782" y="980728"/>
            <a:ext cx="5427448" cy="907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9pPr>
          </a:lstStyle>
          <a:p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디자인 결과물 </a:t>
            </a:r>
            <a:r>
              <a:rPr lang="en-US" altLang="ko-KR" sz="1100" dirty="0">
                <a:solidFill>
                  <a:srgbClr val="C00000"/>
                </a:solidFill>
              </a:rPr>
              <a:t>※ </a:t>
            </a:r>
            <a:r>
              <a:rPr lang="ko-KR" altLang="en-US" sz="110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추후 계약 및 협약 시 재확인하오니 구체적으로 정확히 기재바랍니다</a:t>
            </a:r>
            <a:r>
              <a:rPr lang="en-US" altLang="ko-KR" sz="1100" spc="-13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100" b="0" spc="-130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spcBef>
                <a:spcPts val="1200"/>
              </a:spcBef>
            </a:pPr>
            <a:r>
              <a:rPr lang="ko-KR" altLang="en-US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 1. </a:t>
            </a:r>
            <a:r>
              <a:rPr lang="ko-KR" altLang="en-US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시장조사 분석내용 </a:t>
            </a:r>
            <a:r>
              <a:rPr lang="en-US" altLang="ko-KR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부  </a:t>
            </a:r>
            <a:r>
              <a:rPr lang="en-US" altLang="ko-KR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2. </a:t>
            </a:r>
            <a:r>
              <a:rPr lang="ko-KR" altLang="en-US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아이디어 </a:t>
            </a:r>
            <a:r>
              <a:rPr lang="ko-KR" altLang="en-US" sz="1200" b="0" spc="-130" dirty="0" err="1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정리안</a:t>
            </a:r>
            <a:r>
              <a:rPr lang="ko-KR" altLang="en-US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안</a:t>
            </a:r>
            <a:r>
              <a:rPr lang="en-US" altLang="ko-KR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3. </a:t>
            </a:r>
            <a:r>
              <a:rPr lang="ko-KR" altLang="en-US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아이디어 구체화 </a:t>
            </a:r>
            <a:r>
              <a:rPr lang="ko-KR" altLang="en-US" sz="1200" b="0" spc="-13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랜더링안</a:t>
            </a:r>
            <a:r>
              <a:rPr lang="ko-KR" altLang="en-US" sz="1200" b="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안 </a:t>
            </a:r>
          </a:p>
          <a:p>
            <a:pPr>
              <a:spcBef>
                <a:spcPts val="600"/>
              </a:spcBef>
            </a:pPr>
            <a:r>
              <a:rPr lang="en-US" altLang="ko-KR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    4. </a:t>
            </a:r>
            <a:r>
              <a:rPr lang="ko-KR" altLang="en-US" sz="1200" b="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최종 </a:t>
            </a:r>
            <a:r>
              <a:rPr lang="ko-KR" altLang="en-US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디자인 </a:t>
            </a:r>
            <a:r>
              <a:rPr lang="en-US" altLang="ko-KR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Mock-up </a:t>
            </a:r>
            <a:r>
              <a:rPr lang="en-US" altLang="ko-KR" sz="1200" b="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1Set  5. </a:t>
            </a:r>
            <a:r>
              <a:rPr lang="ko-KR" altLang="en-US" sz="1200" b="0" spc="-130" dirty="0" err="1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매뉴얼북</a:t>
            </a:r>
            <a:r>
              <a:rPr lang="ko-KR" altLang="en-US" sz="1200" b="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200" b="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부 </a:t>
            </a:r>
            <a:r>
              <a:rPr lang="en-US" altLang="ko-KR" sz="1200" b="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등</a:t>
            </a:r>
            <a:endParaRPr lang="en-US" altLang="ko-KR" sz="1200" b="0" spc="-13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7380312" y="1962641"/>
            <a:ext cx="134384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9pPr>
          </a:lstStyle>
          <a:p>
            <a:pPr algn="r"/>
            <a:r>
              <a:rPr lang="en-US" altLang="ko-KR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단위 </a:t>
            </a:r>
            <a:r>
              <a:rPr lang="en-US" altLang="ko-KR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원</a:t>
            </a:r>
            <a:r>
              <a:rPr lang="en-US" altLang="ko-KR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부가세 별도</a:t>
            </a:r>
            <a:r>
              <a:rPr lang="en-US" altLang="ko-KR" sz="1000" b="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sp>
        <p:nvSpPr>
          <p:cNvPr id="6" name="Text Box 154"/>
          <p:cNvSpPr txBox="1">
            <a:spLocks noChangeArrowheads="1"/>
          </p:cNvSpPr>
          <p:nvPr/>
        </p:nvSpPr>
        <p:spPr bwMode="auto">
          <a:xfrm>
            <a:off x="389781" y="1916832"/>
            <a:ext cx="763860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pitchFamily="50" charset="-127"/>
                <a:cs typeface="+mn-cs"/>
              </a:defRPr>
            </a:lvl9pPr>
          </a:lstStyle>
          <a:p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사업예산 </a:t>
            </a:r>
            <a:r>
              <a:rPr lang="en-US" altLang="ko-KR" sz="1100" dirty="0">
                <a:solidFill>
                  <a:prstClr val="black"/>
                </a:solidFill>
                <a:latin typeface="맑은 고딕"/>
              </a:rPr>
              <a:t>※</a:t>
            </a:r>
            <a:r>
              <a:rPr lang="ko-KR" altLang="en-US" sz="110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 예시를 참고하여 실제 소요내역으로 수정하여 기재</a:t>
            </a:r>
            <a:endParaRPr lang="en-US" altLang="ko-KR" sz="1100" b="0" spc="-13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207294" y="556865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en-US" altLang="ko-KR" sz="1600" spc="-130" dirty="0" smtClean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09</a:t>
            </a:r>
            <a:r>
              <a:rPr lang="en-US" altLang="ko-KR" sz="160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rPr>
              <a:t>디자인 결과물 및 사업예산</a:t>
            </a:r>
            <a:endParaRPr lang="ko-KR" altLang="en-US" sz="1400" spc="-130" dirty="0">
              <a:solidFill>
                <a:prstClr val="black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252427"/>
              </p:ext>
            </p:extLst>
          </p:nvPr>
        </p:nvGraphicFramePr>
        <p:xfrm>
          <a:off x="467544" y="2251233"/>
          <a:ext cx="8208000" cy="4038617"/>
        </p:xfrm>
        <a:graphic>
          <a:graphicData uri="http://schemas.openxmlformats.org/drawingml/2006/table">
            <a:tbl>
              <a:tblPr/>
              <a:tblGrid>
                <a:gridCol w="10782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379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996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1882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4332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2256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0096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18726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719168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215593">
                <a:tc rowSpan="2"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         목</a:t>
                      </a:r>
                    </a:p>
                  </a:txBody>
                  <a:tcPr marL="144000" marR="144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소요금액</a:t>
                      </a:r>
                    </a:p>
                  </a:txBody>
                  <a:tcPr marL="144000" marR="144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 율</a:t>
                      </a:r>
                    </a:p>
                  </a:txBody>
                  <a:tcPr marL="72000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   고</a:t>
                      </a:r>
                    </a:p>
                  </a:txBody>
                  <a:tcPr marL="144000" marR="144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소요내역 </a:t>
                      </a:r>
                      <a:r>
                        <a:rPr kumimoji="0" lang="en-US" altLang="ko-KR" sz="11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0" lang="ko-KR" altLang="en-US" sz="11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예시</a:t>
                      </a:r>
                      <a:r>
                        <a:rPr kumimoji="0" lang="en-US" altLang="ko-KR" sz="11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0" lang="ko-KR" altLang="en-US" sz="1100" b="1" i="0" u="none" strike="noStrike" cap="none" spc="-13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100" b="1" i="0" u="none" strike="noStrike" cap="none" spc="-13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100" b="1" i="0" u="none" strike="noStrike" cap="none" spc="-13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100" b="1" i="0" u="none" strike="noStrike" cap="none" spc="-13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64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세부내역</a:t>
                      </a: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금    액</a:t>
                      </a: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산출내역</a:t>
                      </a:r>
                    </a:p>
                  </a:txBody>
                  <a:tcPr marL="612000" marR="61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1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    고</a:t>
                      </a:r>
                    </a:p>
                  </a:txBody>
                  <a:tcPr marL="108000" marR="108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인건비 </a:t>
                      </a: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6000" algn="l"/>
                        </a:tabLst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11,900,000  </a:t>
                      </a:r>
                      <a:endParaRPr kumimoji="0" lang="ko-KR" altLang="en-US" sz="1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70%</a:t>
                      </a:r>
                      <a:endParaRPr kumimoji="0" lang="ko-KR" altLang="en-US" sz="1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70% </a:t>
                      </a:r>
                      <a:r>
                        <a:rPr kumimoji="0" lang="ko-KR" altLang="en-US" sz="10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이내</a:t>
                      </a:r>
                      <a:endParaRPr kumimoji="0" lang="en-US" altLang="ko-KR" sz="1000" b="1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인건비</a:t>
                      </a: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11,900,000 </a:t>
                      </a:r>
                      <a:r>
                        <a:rPr kumimoji="0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0 0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 참여 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특급 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 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고급 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 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 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중급 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0000">
                <a:tc rowSpan="3"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직접연구비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6000" algn="l"/>
                        </a:tabLst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2,500,000</a:t>
                      </a:r>
                      <a:r>
                        <a:rPr kumimoji="0" lang="ko-KR" altLang="en-US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endParaRPr kumimoji="0" lang="ko-KR" altLang="en-US" sz="1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15%</a:t>
                      </a:r>
                      <a:endParaRPr kumimoji="0" lang="ko-KR" altLang="en-US" sz="1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디자인목업비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1,800,000 </a:t>
                      </a:r>
                      <a:r>
                        <a:rPr kumimoji="0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kumimoji="0" lang="ko-KR" altLang="en-US" sz="1000" b="0" i="0" u="none" strike="noStrike" cap="none" spc="-130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매뉴얼북</a:t>
                      </a:r>
                      <a:r>
                        <a:rPr kumimoji="0" lang="ko-KR" altLang="en-US" sz="1000" b="0" i="0" u="none" strike="noStrike" cap="none" spc="-13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en-US" altLang="ko-KR" sz="1000" b="0" i="0" u="none" strike="noStrike" cap="none" spc="-13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kumimoji="0" lang="ko-KR" altLang="en-US" sz="1000" b="0" i="0" u="none" strike="noStrike" cap="none" spc="-13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부</a:t>
                      </a:r>
                      <a:r>
                        <a:rPr kumimoji="0" lang="en-US" altLang="ko-KR" sz="1000" b="0" i="0" u="none" strike="noStrike" cap="none" spc="-13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1000" b="0" i="0" u="none" strike="noStrike" cap="none" spc="-13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디자인 </a:t>
                      </a:r>
                      <a:r>
                        <a:rPr kumimoji="0" lang="ko-KR" altLang="en-US" sz="1000" b="0" i="0" u="none" strike="noStrike" cap="none" spc="-130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목업</a:t>
                      </a:r>
                      <a:r>
                        <a:rPr kumimoji="0" lang="ko-KR" altLang="en-US" sz="1000" b="0" i="0" u="none" strike="noStrike" cap="none" spc="-13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en-US" altLang="ko-KR" sz="1000" b="0" i="0" u="none" strike="noStrike" cap="none" spc="-13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1set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재료구입비</a:t>
                      </a: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200,000 </a:t>
                      </a:r>
                      <a:r>
                        <a:rPr kumimoji="0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재료 구매 등</a:t>
                      </a: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기자재사용료</a:t>
                      </a: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500,000 </a:t>
                      </a:r>
                      <a:r>
                        <a:rPr kumimoji="0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컴퓨터 및 프린터기 등</a:t>
                      </a: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spc="-13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총개발비</a:t>
                      </a:r>
                      <a:endParaRPr kumimoji="0" lang="en-US" altLang="ko-KR" sz="1000" b="1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5 % </a:t>
                      </a: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이내</a:t>
                      </a: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70000">
                <a:tc rowSpan="5"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간접연구비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6000" algn="l"/>
                        </a:tabLst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900,000</a:t>
                      </a:r>
                      <a:r>
                        <a:rPr kumimoji="0" lang="ko-KR" altLang="en-US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endParaRPr kumimoji="0" lang="ko-KR" altLang="en-US" sz="1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5%</a:t>
                      </a:r>
                      <a:endParaRPr kumimoji="0" lang="ko-KR" altLang="en-US" sz="1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10%</a:t>
                      </a:r>
                      <a:r>
                        <a:rPr kumimoji="0" lang="ko-KR" altLang="en-US" sz="10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이내</a:t>
                      </a:r>
                      <a:endParaRPr kumimoji="0" lang="en-US" altLang="ko-KR" sz="1000" b="1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여비</a:t>
                      </a: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150,000 </a:t>
                      </a:r>
                      <a:r>
                        <a:rPr kumimoji="0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출장 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X 10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회 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 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인당 일일 최대 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20,000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 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각 </a:t>
                      </a:r>
                      <a:r>
                        <a:rPr kumimoji="0" lang="ko-KR" altLang="en-US" sz="1000" b="1" i="0" u="none" strike="noStrike" cap="none" spc="-13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비목별</a:t>
                      </a:r>
                      <a:endParaRPr kumimoji="0" lang="en-US" altLang="ko-KR" sz="1000" b="1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간접비의</a:t>
                      </a:r>
                      <a:endParaRPr kumimoji="0" lang="en-US" altLang="ko-KR" sz="1000" b="1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20 % </a:t>
                      </a: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이내</a:t>
                      </a: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잡비</a:t>
                      </a: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+mn-ea"/>
                        </a:rPr>
                        <a:t>150,000 </a:t>
                      </a:r>
                      <a:r>
                        <a:rPr kumimoji="0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+mn-ea"/>
                        </a:rPr>
                        <a:t>원</a:t>
                      </a: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우편요금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1000" b="0" i="0" u="none" strike="noStrike" cap="none" spc="-13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사무용품비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등</a:t>
                      </a: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기술정보활동비</a:t>
                      </a: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+mn-ea"/>
                        </a:rPr>
                        <a:t>100,000 </a:t>
                      </a:r>
                      <a:r>
                        <a:rPr kumimoji="0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+mn-ea"/>
                        </a:rPr>
                        <a:t>원</a:t>
                      </a: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회의비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도서구입비 등</a:t>
                      </a: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+mn-ea"/>
                        </a:rPr>
                        <a:t>위탁회계정산비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250,000 </a:t>
                      </a:r>
                      <a:r>
                        <a:rPr kumimoji="0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위탁정산수수료</a:t>
                      </a: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70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지식재산권 </a:t>
                      </a:r>
                      <a:endParaRPr kumimoji="0" lang="en-US" altLang="ko-KR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출원 및 등록비</a:t>
                      </a: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250,000 </a:t>
                      </a:r>
                      <a:r>
                        <a:rPr kumimoji="0" lang="ko-KR" altLang="en-US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출원 수수료 및 저작권 등록비</a:t>
                      </a: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창    작    </a:t>
                      </a:r>
                      <a:r>
                        <a:rPr kumimoji="0" lang="ko-KR" altLang="en-US" sz="1000" b="1" i="0" u="none" strike="noStrike" cap="none" spc="-13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료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6000" algn="l"/>
                        </a:tabLst>
                      </a:pPr>
                      <a:r>
                        <a:rPr kumimoji="0" lang="en-US" altLang="ko-KR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en-US" altLang="ko-KR" sz="10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1,700,000</a:t>
                      </a:r>
                      <a:endParaRPr kumimoji="0" lang="ko-KR" altLang="en-US" sz="1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10%</a:t>
                      </a:r>
                      <a:endParaRPr kumimoji="0" lang="ko-KR" altLang="en-US" sz="1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5~10%</a:t>
                      </a:r>
                      <a:r>
                        <a:rPr kumimoji="0" lang="ko-KR" altLang="en-US" sz="10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이내</a:t>
                      </a:r>
                      <a:endParaRPr kumimoji="0" lang="en-US" altLang="ko-KR" sz="1000" b="1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디자인 </a:t>
                      </a:r>
                      <a:r>
                        <a:rPr kumimoji="0" lang="ko-KR" altLang="en-US" sz="1000" b="0" i="0" u="none" strike="noStrike" cap="none" spc="-130" normalizeH="0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창작료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0" lang="ko-KR" altLang="en-US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주관기관 이윤</a:t>
                      </a:r>
                      <a:r>
                        <a:rPr kumimoji="0" lang="en-US" altLang="ko-KR" sz="1000" b="0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44000" marR="144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42953">
                <a:tc rowSpan="2"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총           계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dist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(VAT </a:t>
                      </a: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미포함</a:t>
                      </a:r>
                      <a:r>
                        <a:rPr kumimoji="0" lang="en-US" altLang="ko-KR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0" lang="ko-KR" altLang="en-US" sz="1000" b="0" i="0" u="none" strike="noStrike" cap="none" spc="-13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80000" marR="180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6000" algn="l"/>
                        </a:tabLst>
                      </a:pPr>
                      <a:r>
                        <a:rPr kumimoji="0" lang="en-US" altLang="ko-KR" sz="10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en-US" altLang="ko-KR" sz="10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17,000,000</a:t>
                      </a:r>
                      <a:endParaRPr kumimoji="0" lang="ko-KR" altLang="en-US" sz="1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72000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100%</a:t>
                      </a:r>
                      <a:endParaRPr kumimoji="0" lang="ko-KR" altLang="en-US" sz="1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-</a:t>
                      </a: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시 지원금 </a:t>
                      </a:r>
                      <a:r>
                        <a:rPr kumimoji="0" lang="en-US" altLang="ko-KR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 </a:t>
                      </a:r>
                      <a:r>
                        <a:rPr kumimoji="0" lang="en-US" altLang="ko-KR" sz="1000" b="1" i="0" u="none" strike="noStrike" cap="none" spc="-13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90</a:t>
                      </a:r>
                      <a:r>
                        <a:rPr kumimoji="0" lang="en-US" altLang="ko-KR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% </a:t>
                      </a: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이하 </a:t>
                      </a:r>
                      <a:r>
                        <a:rPr kumimoji="0" lang="en-US" altLang="ko-KR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0" lang="ko-KR" altLang="en-US" sz="1000" b="1" i="0" u="none" strike="noStrike" cap="none" spc="-13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기업부담금 </a:t>
                      </a:r>
                      <a:r>
                        <a:rPr kumimoji="0" lang="en-US" altLang="ko-KR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 </a:t>
                      </a:r>
                      <a:r>
                        <a:rPr kumimoji="0" lang="en-US" altLang="ko-KR" sz="1000" b="1" i="0" u="none" strike="noStrike" cap="none" spc="-13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  <a:r>
                        <a:rPr kumimoji="0" lang="en-US" altLang="ko-KR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% </a:t>
                      </a:r>
                      <a:r>
                        <a:rPr kumimoji="0" lang="ko-KR" altLang="en-US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이상 </a:t>
                      </a:r>
                      <a:r>
                        <a:rPr kumimoji="0" lang="en-US" altLang="ko-KR" sz="1000" b="1" i="0" u="none" strike="noStrike" cap="none" spc="-1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0" lang="ko-KR" altLang="en-US" sz="1000" b="1" i="0" u="none" strike="noStrike" cap="none" spc="-13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173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429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17,000,000</a:t>
                      </a:r>
                      <a:endParaRPr kumimoji="0" lang="en-US" altLang="ko-KR" sz="1000" b="1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2,000,000</a:t>
                      </a:r>
                      <a:endParaRPr kumimoji="0" lang="en-US" altLang="ko-KR" sz="1000" b="1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634" marR="17634" marT="17634" marB="17634" anchor="ctr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60925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429000"/>
            <a:ext cx="56412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ko-KR" altLang="en-US" sz="3600" b="1" spc="-100" dirty="0" err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기지원과제</a:t>
            </a:r>
            <a:r>
              <a:rPr lang="ko-KR" altLang="en-US" sz="3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활용현황</a:t>
            </a:r>
            <a:endParaRPr lang="en-US" altLang="ko-KR" sz="3600" b="1" spc="-1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just"/>
            <a:r>
              <a:rPr lang="en-US" altLang="ko-KR" sz="3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____</a:t>
            </a:r>
            <a:r>
              <a:rPr lang="ko-KR" altLang="en-US" sz="3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사 </a:t>
            </a:r>
            <a:r>
              <a:rPr lang="en-US" altLang="ko-KR" sz="3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____</a:t>
            </a:r>
            <a:r>
              <a:rPr lang="ko-KR" altLang="en-US" sz="3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디자인</a:t>
            </a:r>
            <a:r>
              <a:rPr lang="ko-KR" altLang="en-US" sz="3600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개발</a:t>
            </a:r>
            <a:endParaRPr lang="en-US" altLang="ko-KR" sz="3600" spc="-1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선정평가 발표자료</a:t>
            </a:r>
            <a:r>
              <a:rPr lang="en-US" altLang="ko-KR" sz="1600" b="1" spc="-100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 SAMPLE</a:t>
            </a:r>
            <a:endParaRPr lang="ko-KR" altLang="en-US" sz="1600" b="1" spc="-1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5893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표 8"/>
          <p:cNvGraphicFramePr>
            <a:graphicFrameLocks noGrp="1"/>
          </p:cNvGraphicFramePr>
          <p:nvPr>
            <p:extLst/>
          </p:nvPr>
        </p:nvGraphicFramePr>
        <p:xfrm>
          <a:off x="433385" y="3270674"/>
          <a:ext cx="8277230" cy="593236"/>
        </p:xfrm>
        <a:graphic>
          <a:graphicData uri="http://schemas.openxmlformats.org/drawingml/2006/table">
            <a:tbl>
              <a:tblPr firstRow="1" lastCol="1">
                <a:tableStyleId>{E8034E78-7F5D-4C2E-B375-FC64B27BC917}</a:tableStyleId>
              </a:tblPr>
              <a:tblGrid>
                <a:gridCol w="15463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903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023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상품화 </a:t>
                      </a:r>
                      <a:r>
                        <a:rPr lang="ko-KR" altLang="en-US" sz="1100" b="0" spc="-100" baseline="0" dirty="0" err="1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준비중</a:t>
                      </a:r>
                      <a:endParaRPr lang="ko-KR" altLang="en-US" sz="1100" b="0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상품화 완료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 판매개시일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상품화 보류</a:t>
                      </a:r>
                      <a:r>
                        <a:rPr lang="en-US" altLang="ko-KR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중단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상품화 실패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13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  <a:endParaRPr lang="ko-KR" altLang="en-US" sz="1100" b="1" spc="-10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2022</a:t>
                      </a: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 </a:t>
                      </a: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월 </a:t>
                      </a: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30</a:t>
                      </a: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일</a:t>
                      </a: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251520" y="933924"/>
            <a:ext cx="624840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지원과제 개요</a:t>
            </a:r>
            <a:endParaRPr lang="en-US" altLang="ko-KR" sz="1400" b="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 err="1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과제명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○○○ 제품디자인 개발</a:t>
            </a:r>
            <a:endParaRPr lang="ko-KR" altLang="en-US" sz="1200" b="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참여기업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○○○사</a:t>
            </a:r>
            <a:endParaRPr lang="en-US" altLang="ko-KR" sz="1200" b="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주관기관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○○○사</a:t>
            </a:r>
            <a:endParaRPr lang="en-US" altLang="ko-KR" sz="1200" b="0" spc="-130" dirty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개발기간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en-US" altLang="ko-KR" sz="1200" b="0" spc="-130" dirty="0" smtClean="0"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200" b="0" spc="-13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03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12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일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~ </a:t>
            </a:r>
            <a:r>
              <a:rPr lang="en-US" altLang="ko-KR" sz="1200" b="0" spc="-130" dirty="0" smtClean="0"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200" b="0" spc="-13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06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11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일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총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90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일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개  발  비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24,750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천원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인천市지원금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18,000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천원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기업부담금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6,750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천원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(VAT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포함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))</a:t>
            </a:r>
          </a:p>
          <a:p>
            <a:pPr>
              <a:lnSpc>
                <a:spcPct val="150000"/>
              </a:lnSpc>
            </a:pPr>
            <a:endParaRPr lang="ko-KR" altLang="en-US" sz="120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51520" y="4054337"/>
            <a:ext cx="6521450" cy="32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상품화 보류 및 실패 사유</a:t>
            </a:r>
            <a:r>
              <a:rPr lang="en-US" altLang="ko-KR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해당시</a:t>
            </a:r>
            <a:r>
              <a:rPr lang="ko-KR" altLang="en-US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작성</a:t>
            </a:r>
            <a:r>
              <a:rPr lang="en-US" altLang="ko-KR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251520" y="2881410"/>
            <a:ext cx="2860675" cy="331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개발과제 활용현황</a:t>
            </a: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1010939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409575" indent="-409575" algn="ctr" defTabSz="1090613">
              <a:lnSpc>
                <a:spcPct val="120000"/>
              </a:lnSpc>
            </a:pPr>
            <a:r>
              <a:rPr lang="en-US" altLang="ko-KR" sz="1600" spc="-8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10. </a:t>
            </a:r>
            <a:r>
              <a:rPr lang="ko-KR" altLang="en-US" sz="1600" spc="-8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기지원 </a:t>
            </a:r>
            <a:r>
              <a:rPr lang="ko-KR" altLang="en-US" sz="1600" spc="-8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과제 활용현황 </a:t>
            </a:r>
            <a:r>
              <a:rPr lang="en-US" altLang="ko-KR" sz="1600" spc="-8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8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제품</a:t>
            </a:r>
            <a:r>
              <a:rPr lang="en-US" altLang="ko-KR" sz="1600" spc="-80" dirty="0">
                <a:latin typeface="맑은 고딕" pitchFamily="50" charset="-127"/>
                <a:ea typeface="맑은 고딕" pitchFamily="50" charset="-127"/>
              </a:rPr>
              <a:t> ·</a:t>
            </a:r>
            <a:r>
              <a:rPr lang="ko-KR" altLang="en-US" sz="1600" spc="-80" dirty="0">
                <a:latin typeface="맑은 고딕" pitchFamily="50" charset="-127"/>
                <a:ea typeface="맑은 고딕" pitchFamily="50" charset="-127"/>
              </a:rPr>
              <a:t>포장</a:t>
            </a:r>
            <a:r>
              <a:rPr lang="ko-KR" altLang="en-US" sz="1600" spc="-8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디자인 개발과제</a:t>
            </a:r>
            <a:r>
              <a:rPr lang="en-US" altLang="ko-KR" sz="1600" spc="-8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000" b="0" spc="-8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최근 </a:t>
            </a:r>
            <a:r>
              <a:rPr lang="en-US" altLang="ko-KR" sz="1000" b="0" spc="-8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000" b="0" spc="-8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년 이내 기지원 받은 과제</a:t>
            </a:r>
            <a:r>
              <a:rPr lang="en-US" altLang="ko-KR" sz="1000" b="0" spc="-8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1000" b="0" spc="-8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000" b="0" spc="-8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년도 </a:t>
            </a:r>
            <a:r>
              <a:rPr lang="ko-KR" altLang="en-US" sz="1000" b="0" spc="-8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이후</a:t>
            </a:r>
            <a:r>
              <a:rPr lang="en-US" altLang="ko-KR" sz="1000" b="0" spc="-8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000" spc="-8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431799" y="4416313"/>
          <a:ext cx="8280402" cy="524855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20519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284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91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상품화 보류 </a:t>
                      </a:r>
                      <a:r>
                        <a:rPr kumimoji="1" lang="en-US" altLang="ko-KR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 </a:t>
                      </a: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중단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지원기업 </a:t>
                      </a:r>
                      <a:r>
                        <a:rPr kumimoji="1" lang="en-US" altLang="ko-KR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기관</a:t>
                      </a:r>
                      <a:r>
                        <a:rPr kumimoji="1" lang="en-US" altLang="ko-KR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en-US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상품화 실패</a:t>
                      </a: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251520" y="5155256"/>
            <a:ext cx="6521450" cy="32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개발과제 활용현황</a:t>
            </a: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431799" y="5517232"/>
          <a:ext cx="8280402" cy="790630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11878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282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291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   분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   수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   출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주요 거래처</a:t>
                      </a: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 출 액</a:t>
                      </a: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00 </a:t>
                      </a:r>
                      <a:r>
                        <a:rPr kumimoji="1" lang="ko-KR" altLang="en-US" sz="1100" b="0" i="0" u="none" strike="noStrike" cap="none" spc="-9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백만원</a:t>
                      </a: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00 </a:t>
                      </a:r>
                      <a:r>
                        <a:rPr kumimoji="1" lang="ko-KR" altLang="en-US" sz="1100" b="0" i="0" u="none" strike="noStrike" cap="none" spc="-9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백만원</a:t>
                      </a: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100" b="0" spc="-13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○○○사</a:t>
                      </a:r>
                      <a:endParaRPr kumimoji="1" lang="en-US" altLang="ko-KR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향 후 </a:t>
                      </a:r>
                      <a:r>
                        <a:rPr kumimoji="1" lang="ko-KR" altLang="en-US" sz="1100" b="0" i="0" u="none" strike="noStrike" cap="none" spc="-9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계약액</a:t>
                      </a: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00 </a:t>
                      </a:r>
                      <a:r>
                        <a:rPr kumimoji="1" lang="ko-KR" altLang="en-US" sz="1100" b="0" i="0" u="none" strike="noStrike" cap="none" spc="-9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백만원</a:t>
                      </a: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00 </a:t>
                      </a:r>
                      <a:r>
                        <a:rPr kumimoji="1" lang="ko-KR" altLang="en-US" sz="1100" b="0" i="0" u="none" strike="noStrike" cap="none" spc="-9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백만원</a:t>
                      </a: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100" b="0" spc="-13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○○○사</a:t>
                      </a:r>
                      <a:endParaRPr kumimoji="1" lang="en-US" altLang="ko-KR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80580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표 8"/>
          <p:cNvGraphicFramePr>
            <a:graphicFrameLocks noGrp="1"/>
          </p:cNvGraphicFramePr>
          <p:nvPr>
            <p:extLst/>
          </p:nvPr>
        </p:nvGraphicFramePr>
        <p:xfrm>
          <a:off x="433385" y="3270674"/>
          <a:ext cx="8277230" cy="593236"/>
        </p:xfrm>
        <a:graphic>
          <a:graphicData uri="http://schemas.openxmlformats.org/drawingml/2006/table">
            <a:tbl>
              <a:tblPr firstRow="1" lastCol="1">
                <a:tableStyleId>{E8034E78-7F5D-4C2E-B375-FC64B27BC917}</a:tableStyleId>
              </a:tblPr>
              <a:tblGrid>
                <a:gridCol w="15463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903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0234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상품화 </a:t>
                      </a:r>
                      <a:r>
                        <a:rPr lang="ko-KR" altLang="en-US" sz="1100" b="0" spc="-100" baseline="0" dirty="0" err="1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준비중</a:t>
                      </a:r>
                      <a:endParaRPr lang="ko-KR" altLang="en-US" sz="1100" b="0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상품화 완료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 판매개시일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상품화 보류</a:t>
                      </a:r>
                      <a:r>
                        <a:rPr lang="en-US" altLang="ko-KR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중단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상품화 실패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-13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  <a:endParaRPr lang="ko-KR" altLang="en-US" sz="1100" b="1" spc="-10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2022</a:t>
                      </a: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년 </a:t>
                      </a: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월 </a:t>
                      </a:r>
                      <a:r>
                        <a:rPr lang="en-US" altLang="ko-KR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30</a:t>
                      </a:r>
                      <a:r>
                        <a:rPr lang="ko-KR" altLang="en-US" sz="1100" b="0" spc="-10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일</a:t>
                      </a: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1" name="Text Box 18"/>
          <p:cNvSpPr txBox="1">
            <a:spLocks noChangeArrowheads="1"/>
          </p:cNvSpPr>
          <p:nvPr/>
        </p:nvSpPr>
        <p:spPr bwMode="auto">
          <a:xfrm>
            <a:off x="251520" y="933924"/>
            <a:ext cx="624840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지원과제 개요</a:t>
            </a:r>
            <a:endParaRPr lang="en-US" altLang="ko-KR" sz="1400" b="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 err="1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과제명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○○○ 시각디자인 개발</a:t>
            </a:r>
            <a:endParaRPr lang="ko-KR" altLang="en-US" sz="1200" b="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참여기업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○○○사</a:t>
            </a:r>
            <a:endParaRPr lang="en-US" altLang="ko-KR" sz="1200" b="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주관기관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○○○사</a:t>
            </a:r>
            <a:endParaRPr lang="en-US" altLang="ko-KR" sz="1200" b="0" spc="-130" dirty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개발기간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en-US" altLang="ko-KR" sz="1200" b="0" spc="-130" dirty="0" smtClean="0"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200" b="0" spc="-13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03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sz="1200" b="0" spc="-130" dirty="0" smtClean="0"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200" b="0" spc="-130" dirty="0" smtClean="0">
                <a:latin typeface="맑은 고딕" pitchFamily="50" charset="-127"/>
                <a:ea typeface="맑은 고딕" pitchFamily="50" charset="-127"/>
              </a:rPr>
              <a:t>일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~ </a:t>
            </a:r>
            <a:r>
              <a:rPr lang="en-US" altLang="ko-KR" sz="1200" b="0" spc="-130" dirty="0" smtClean="0"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200" b="0" spc="-13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05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sz="1200" b="0" spc="-130" dirty="0" smtClean="0">
                <a:latin typeface="맑은 고딕" pitchFamily="50" charset="-127"/>
                <a:ea typeface="맑은 고딕" pitchFamily="50" charset="-127"/>
              </a:rPr>
              <a:t>09</a:t>
            </a:r>
            <a:r>
              <a:rPr lang="ko-KR" altLang="en-US" sz="1200" b="0" spc="-130" dirty="0" smtClean="0">
                <a:latin typeface="맑은 고딕" pitchFamily="50" charset="-127"/>
                <a:ea typeface="맑은 고딕" pitchFamily="50" charset="-127"/>
              </a:rPr>
              <a:t>일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총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60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일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개  발  비</a:t>
            </a:r>
            <a:r>
              <a:rPr lang="ko-KR" altLang="en-US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13,750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천원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인천市지원금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10,000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천원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+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기업부담금 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3,750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천원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(VAT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포함</a:t>
            </a:r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))</a:t>
            </a:r>
          </a:p>
          <a:p>
            <a:pPr>
              <a:lnSpc>
                <a:spcPct val="150000"/>
              </a:lnSpc>
            </a:pPr>
            <a:endParaRPr lang="ko-KR" altLang="en-US" sz="120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51520" y="4054337"/>
            <a:ext cx="6521450" cy="32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상품화 보류 및 실패 사유</a:t>
            </a:r>
            <a:r>
              <a:rPr lang="en-US" altLang="ko-KR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3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해당시</a:t>
            </a:r>
            <a:r>
              <a:rPr lang="ko-KR" altLang="en-US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작성</a:t>
            </a:r>
            <a:r>
              <a:rPr lang="en-US" altLang="ko-KR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251520" y="2881410"/>
            <a:ext cx="2860675" cy="331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개발과제 활용현황</a:t>
            </a: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1010939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409575" indent="-409575" algn="ctr" defTabSz="1090613">
              <a:lnSpc>
                <a:spcPct val="120000"/>
              </a:lnSpc>
            </a:pPr>
            <a:r>
              <a:rPr lang="en-US" altLang="ko-KR" sz="1600" spc="-8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10. </a:t>
            </a:r>
            <a:r>
              <a:rPr lang="ko-KR" altLang="en-US" sz="1600" spc="-8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기지원 </a:t>
            </a:r>
            <a:r>
              <a:rPr lang="ko-KR" altLang="en-US" sz="1600" spc="-8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과제 활용현황 </a:t>
            </a:r>
            <a:r>
              <a:rPr lang="en-US" altLang="ko-KR" sz="1600" spc="-8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8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시각</a:t>
            </a:r>
            <a:r>
              <a:rPr lang="en-US" altLang="ko-KR" sz="1600" spc="-80" dirty="0"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spc="-8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멀티디자인 개발과제</a:t>
            </a:r>
            <a:r>
              <a:rPr lang="en-US" altLang="ko-KR" sz="1600" spc="-8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600" b="0" spc="-8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b="0" spc="-8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최근 </a:t>
            </a:r>
            <a:r>
              <a:rPr lang="en-US" altLang="ko-KR" sz="1000" b="0" spc="-8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000" b="0" spc="-8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년 이내 기지원 받은 과제</a:t>
            </a:r>
            <a:r>
              <a:rPr lang="en-US" altLang="ko-KR" sz="1000" b="0" spc="-8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1000" b="0" spc="-8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2021</a:t>
            </a:r>
            <a:r>
              <a:rPr lang="ko-KR" altLang="en-US" sz="1000" b="0" spc="-80" dirty="0" smtClean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년도 </a:t>
            </a:r>
            <a:r>
              <a:rPr lang="ko-KR" altLang="en-US" sz="1000" b="0" spc="-8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이후</a:t>
            </a:r>
            <a:r>
              <a:rPr lang="en-US" altLang="ko-KR" sz="1000" b="0" spc="-80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431799" y="4416313"/>
          <a:ext cx="8280402" cy="524855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20519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284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91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상품화 보류 </a:t>
                      </a:r>
                      <a:r>
                        <a:rPr kumimoji="1" lang="en-US" altLang="ko-KR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 </a:t>
                      </a: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중단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지원기업 </a:t>
                      </a:r>
                      <a:r>
                        <a:rPr kumimoji="1" lang="en-US" altLang="ko-KR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기관</a:t>
                      </a:r>
                      <a:r>
                        <a:rPr kumimoji="1" lang="en-US" altLang="ko-KR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en-US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상품화 실패</a:t>
                      </a: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251520" y="5155256"/>
            <a:ext cx="6521450" cy="32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개발과제 활용현황</a:t>
            </a: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431799" y="5517232"/>
          <a:ext cx="8030106" cy="790630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22679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699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560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291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활용내용 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활용개시일 및 예정일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   용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   고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</a:t>
                      </a: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kumimoji="1" lang="ko-KR" altLang="en-US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현수막 제작</a:t>
                      </a: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00 </a:t>
                      </a:r>
                      <a:r>
                        <a:rPr kumimoji="1" lang="ko-KR" altLang="en-US" sz="1100" b="0" i="0" u="none" strike="noStrike" cap="none" spc="-9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백만원</a:t>
                      </a: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00 </a:t>
                      </a:r>
                      <a:r>
                        <a:rPr kumimoji="1" lang="ko-KR" altLang="en-US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천원</a:t>
                      </a: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</a:t>
                      </a: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 </a:t>
                      </a:r>
                      <a:r>
                        <a:rPr kumimoji="1" lang="ko-KR" altLang="en-US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○○전시회 참여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00 </a:t>
                      </a:r>
                      <a:r>
                        <a:rPr kumimoji="1" lang="ko-KR" altLang="en-US" sz="1100" b="0" i="0" u="none" strike="noStrike" cap="none" spc="-9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백만원</a:t>
                      </a: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00 </a:t>
                      </a:r>
                      <a:r>
                        <a:rPr kumimoji="1" lang="ko-KR" altLang="en-US" sz="1100" b="0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천원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78698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79512" y="3429000"/>
            <a:ext cx="5641207" cy="968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____</a:t>
            </a:r>
            <a:r>
              <a:rPr kumimoji="0" lang="ko-KR" altLang="en-US" sz="3600" b="1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사 </a:t>
            </a:r>
            <a:r>
              <a:rPr kumimoji="0" lang="en-US" altLang="ko-KR" sz="3600" b="1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____</a:t>
            </a:r>
            <a:r>
              <a:rPr kumimoji="0" lang="ko-KR" altLang="en-US" sz="3600" b="1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디자인</a:t>
            </a:r>
            <a:r>
              <a:rPr kumimoji="0" lang="ko-KR" altLang="en-US" sz="3600" b="0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개발</a:t>
            </a:r>
            <a:endParaRPr kumimoji="0" lang="en-US" altLang="ko-KR" sz="3600" b="0" i="0" u="none" strike="noStrike" kern="1200" cap="none" spc="-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  <a:p>
            <a:pPr marL="0" marR="0" lvl="0" indent="0" algn="just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선정평가 발표자료</a:t>
            </a:r>
            <a:r>
              <a:rPr kumimoji="0" lang="en-US" altLang="ko-KR" sz="1600" b="1" i="0" u="none" strike="noStrike" kern="1200" cap="none" spc="-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SAMPLE</a:t>
            </a:r>
            <a:endParaRPr kumimoji="0" lang="ko-KR" altLang="en-US" sz="1600" b="1" i="0" u="none" strike="noStrike" kern="1200" cap="none" spc="-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193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1207294" y="48485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409575" indent="-409575" algn="ctr" defTabSz="1090613">
              <a:lnSpc>
                <a:spcPct val="120000"/>
              </a:lnSpc>
            </a:pPr>
            <a:r>
              <a:rPr lang="ko-KR" altLang="en-US" sz="16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목  차</a:t>
            </a:r>
            <a:endParaRPr lang="ko-KR" altLang="en-US" sz="1600" b="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046787" y="2426417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주관기관 </a:t>
            </a:r>
            <a:r>
              <a:rPr lang="ko-KR" altLang="en-US" sz="1300" b="1" dirty="0">
                <a:solidFill>
                  <a:schemeClr val="bg1"/>
                </a:solidFill>
                <a:latin typeface="맑은 고딕" pitchFamily="50" charset="-127"/>
              </a:rPr>
              <a:t>개요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046787" y="1609158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참여기업 개요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모서리가 둥근 직사각형 12"/>
          <p:cNvSpPr/>
          <p:nvPr/>
        </p:nvSpPr>
        <p:spPr>
          <a:xfrm>
            <a:off x="1046787" y="3243676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주관기관 유사실적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3982610" y="1625353"/>
            <a:ext cx="2053999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시장상황 및 경쟁사 분석</a:t>
            </a:r>
            <a:endParaRPr lang="en-US" altLang="ko-KR" sz="1300" b="1" dirty="0" smtClean="0">
              <a:solidFill>
                <a:schemeClr val="bg1"/>
              </a:solidFill>
              <a:latin typeface="맑은 고딕" pitchFamily="50" charset="-127"/>
            </a:endParaRPr>
          </a:p>
          <a:p>
            <a:pPr algn="ctr"/>
            <a:r>
              <a:rPr lang="en-US" altLang="ko-KR" sz="1300" b="1" dirty="0" smtClean="0">
                <a:solidFill>
                  <a:schemeClr val="bg1"/>
                </a:solidFill>
              </a:rPr>
              <a:t>(STP</a:t>
            </a:r>
            <a:r>
              <a:rPr lang="en-US" altLang="ko-KR" sz="1300" b="1" dirty="0" smtClean="0">
                <a:solidFill>
                  <a:schemeClr val="bg1"/>
                </a:solidFill>
              </a:rPr>
              <a:t>)</a:t>
            </a:r>
            <a:endParaRPr lang="en-US" altLang="ko-KR" sz="1300" b="1" dirty="0">
              <a:solidFill>
                <a:schemeClr val="bg1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1046787" y="4060935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제품</a:t>
            </a:r>
            <a:r>
              <a:rPr lang="en-US" altLang="ko-KR" sz="1300" b="1" dirty="0" smtClean="0">
                <a:solidFill>
                  <a:schemeClr val="bg1"/>
                </a:solidFill>
                <a:latin typeface="맑은 고딕" pitchFamily="50" charset="-127"/>
              </a:rPr>
              <a:t>(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브랜드</a:t>
            </a:r>
            <a:r>
              <a:rPr lang="en-US" altLang="ko-KR" sz="1300" b="1" dirty="0" smtClean="0">
                <a:solidFill>
                  <a:schemeClr val="bg1"/>
                </a:solidFill>
                <a:latin typeface="맑은 고딕" pitchFamily="50" charset="-127"/>
              </a:rPr>
              <a:t>·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포장</a:t>
            </a:r>
            <a:r>
              <a:rPr lang="en-US" altLang="ko-KR" sz="1300" b="1" dirty="0" smtClean="0">
                <a:solidFill>
                  <a:schemeClr val="bg1"/>
                </a:solidFill>
                <a:latin typeface="맑은 고딕" pitchFamily="50" charset="-127"/>
              </a:rPr>
              <a:t>)</a:t>
            </a:r>
            <a:endParaRPr lang="en-US" altLang="ko-KR" sz="1300" b="1" dirty="0" smtClean="0">
              <a:solidFill>
                <a:schemeClr val="bg1"/>
              </a:solidFill>
              <a:latin typeface="맑은 고딕" pitchFamily="50" charset="-127"/>
            </a:endParaRPr>
          </a:p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용도 및 특성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3528" y="1587725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C00000"/>
                </a:solidFill>
              </a:rPr>
              <a:t>01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3528" y="2405377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C00000"/>
                </a:solidFill>
              </a:rPr>
              <a:t>02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3528" y="3223029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C00000"/>
                </a:solidFill>
              </a:rPr>
              <a:t>03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23528" y="4040681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C00000"/>
                </a:solidFill>
              </a:rPr>
              <a:t>04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11053" y="4858331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C00000"/>
                </a:solidFill>
              </a:rPr>
              <a:t>05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50" name="모서리가 둥근 직사각형 49"/>
          <p:cNvSpPr/>
          <p:nvPr/>
        </p:nvSpPr>
        <p:spPr>
          <a:xfrm>
            <a:off x="3975328" y="3251135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디자인개발 후 기대효과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51" name="모서리가 둥근 직사각형 50"/>
          <p:cNvSpPr/>
          <p:nvPr/>
        </p:nvSpPr>
        <p:spPr>
          <a:xfrm>
            <a:off x="3975328" y="2438244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디자인개발 </a:t>
            </a:r>
            <a:r>
              <a:rPr lang="ko-KR" altLang="en-US" sz="1300" b="1" dirty="0" err="1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컨셉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2" name="모서리가 둥근 직사각형 51"/>
          <p:cNvSpPr/>
          <p:nvPr/>
        </p:nvSpPr>
        <p:spPr>
          <a:xfrm>
            <a:off x="1046787" y="4878196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기술자가진단 및 </a:t>
            </a:r>
            <a:endParaRPr lang="en-US" altLang="ko-KR" sz="1300" b="1" dirty="0" smtClean="0">
              <a:solidFill>
                <a:schemeClr val="bg1"/>
              </a:solidFill>
              <a:latin typeface="맑은 고딕" pitchFamily="50" charset="-127"/>
            </a:endParaRPr>
          </a:p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특허</a:t>
            </a:r>
            <a:r>
              <a:rPr lang="en-US" altLang="ko-KR" sz="1300" b="1" dirty="0" smtClean="0">
                <a:solidFill>
                  <a:schemeClr val="bg1"/>
                </a:solidFill>
                <a:latin typeface="맑은 고딕" pitchFamily="50" charset="-127"/>
              </a:rPr>
              <a:t> </a:t>
            </a:r>
            <a:r>
              <a:rPr lang="en-US" altLang="ko-KR" sz="1300" b="1" dirty="0">
                <a:solidFill>
                  <a:schemeClr val="bg1"/>
                </a:solidFill>
                <a:latin typeface="맑은 고딕" pitchFamily="50" charset="-127"/>
              </a:rPr>
              <a:t>· 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거래처 현황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53" name="모서리가 둥근 직사각형 52"/>
          <p:cNvSpPr/>
          <p:nvPr/>
        </p:nvSpPr>
        <p:spPr>
          <a:xfrm>
            <a:off x="3982610" y="4876918"/>
            <a:ext cx="2053999" cy="485592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err="1" smtClean="0">
                <a:solidFill>
                  <a:schemeClr val="bg1"/>
                </a:solidFill>
                <a:latin typeface="맑은 고딕" pitchFamily="50" charset="-127"/>
              </a:rPr>
              <a:t>기지원과제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 활용현황</a:t>
            </a:r>
            <a:endParaRPr lang="en-US" altLang="ko-KR" sz="1300" b="1" dirty="0" smtClean="0">
              <a:solidFill>
                <a:schemeClr val="bg1"/>
              </a:solidFill>
              <a:latin typeface="맑은 고딕" pitchFamily="50" charset="-127"/>
            </a:endParaRPr>
          </a:p>
          <a:p>
            <a:pPr algn="ctr"/>
            <a:r>
              <a:rPr lang="en-US" altLang="ko-KR" sz="1300" b="1" dirty="0" smtClean="0">
                <a:solidFill>
                  <a:schemeClr val="bg1"/>
                </a:solidFill>
                <a:latin typeface="맑은 고딕" pitchFamily="50" charset="-127"/>
              </a:rPr>
              <a:t>(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최근 </a:t>
            </a:r>
            <a:r>
              <a:rPr lang="en-US" altLang="ko-KR" sz="1300" b="1" dirty="0" smtClean="0">
                <a:solidFill>
                  <a:schemeClr val="bg1"/>
                </a:solidFill>
                <a:latin typeface="맑은 고딕" pitchFamily="50" charset="-127"/>
              </a:rPr>
              <a:t>2</a:t>
            </a:r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년 이내</a:t>
            </a:r>
            <a:r>
              <a:rPr lang="en-US" altLang="ko-KR" sz="1300" b="1" dirty="0" smtClean="0">
                <a:solidFill>
                  <a:schemeClr val="bg1"/>
                </a:solidFill>
                <a:latin typeface="맑은 고딕" pitchFamily="50" charset="-127"/>
              </a:rPr>
              <a:t>)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54" name="모서리가 둥근 직사각형 53"/>
          <p:cNvSpPr/>
          <p:nvPr/>
        </p:nvSpPr>
        <p:spPr>
          <a:xfrm>
            <a:off x="3975328" y="4064026"/>
            <a:ext cx="2068562" cy="485592"/>
          </a:xfrm>
          <a:prstGeom prst="roundRect">
            <a:avLst>
              <a:gd name="adj" fmla="val 0"/>
            </a:avLst>
          </a:prstGeom>
          <a:solidFill>
            <a:srgbClr val="D71733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ko-KR" altLang="en-US" sz="1300" b="1" dirty="0" smtClean="0">
                <a:solidFill>
                  <a:schemeClr val="bg1"/>
                </a:solidFill>
                <a:latin typeface="맑은 고딕" pitchFamily="50" charset="-127"/>
              </a:rPr>
              <a:t>디자인결과물 및 예산</a:t>
            </a:r>
            <a:endParaRPr lang="ko-KR" altLang="en-US" sz="1300" dirty="0">
              <a:solidFill>
                <a:schemeClr val="bg1"/>
              </a:solidFill>
              <a:latin typeface="맑은 고딕" pitchFamily="50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59995" y="1588710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C00000"/>
                </a:solidFill>
              </a:rPr>
              <a:t>06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259995" y="2406115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C00000"/>
                </a:solidFill>
              </a:rPr>
              <a:t>07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59995" y="3223520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C00000"/>
                </a:solidFill>
              </a:rPr>
              <a:t>08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259995" y="4040925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rgbClr val="C00000"/>
                </a:solidFill>
              </a:rPr>
              <a:t>09</a:t>
            </a:r>
            <a:endParaRPr lang="ko-KR" altLang="en-US" sz="2800" b="1" spc="-100" dirty="0">
              <a:solidFill>
                <a:srgbClr val="C0000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259995" y="4858331"/>
            <a:ext cx="72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800" b="1" spc="-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</a:t>
            </a:r>
            <a:endParaRPr lang="ko-KR" altLang="en-US" sz="2800" b="1" spc="-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0" name="직사각형 59"/>
          <p:cNvSpPr/>
          <p:nvPr/>
        </p:nvSpPr>
        <p:spPr bwMode="auto">
          <a:xfrm>
            <a:off x="6382079" y="1609158"/>
            <a:ext cx="2357407" cy="3753352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82079" y="1700808"/>
            <a:ext cx="23663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1000" spc="-130" dirty="0">
                <a:solidFill>
                  <a:srgbClr val="D71733"/>
                </a:solidFill>
                <a:latin typeface="맑은 고딕" pitchFamily="50" charset="-127"/>
              </a:rPr>
              <a:t>◾ </a:t>
            </a:r>
            <a:r>
              <a:rPr lang="ko-KR" altLang="en-US" sz="1000" spc="-130" dirty="0" smtClean="0">
                <a:solidFill>
                  <a:srgbClr val="D71733"/>
                </a:solidFill>
                <a:latin typeface="맑은 고딕" pitchFamily="50" charset="-127"/>
              </a:rPr>
              <a:t> </a:t>
            </a:r>
            <a:r>
              <a:rPr lang="en-US" altLang="ko-KR" sz="1000" b="1" dirty="0" smtClean="0">
                <a:latin typeface="+mn-ea"/>
              </a:rPr>
              <a:t>01 – 09 </a:t>
            </a:r>
            <a:r>
              <a:rPr lang="ko-KR" altLang="en-US" sz="1000" dirty="0" smtClean="0">
                <a:latin typeface="+mn-ea"/>
              </a:rPr>
              <a:t>까지 해당내용 필수기재</a:t>
            </a:r>
            <a:endParaRPr lang="en-US" altLang="ko-KR" sz="1000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ko-KR" altLang="en-US" sz="1000" spc="-130" dirty="0">
                <a:solidFill>
                  <a:srgbClr val="D71733"/>
                </a:solidFill>
                <a:latin typeface="맑은 고딕" pitchFamily="50" charset="-127"/>
              </a:rPr>
              <a:t>◾ </a:t>
            </a:r>
            <a:r>
              <a:rPr lang="ko-KR" altLang="en-US" sz="1000" spc="-130" dirty="0" smtClean="0">
                <a:solidFill>
                  <a:srgbClr val="D71733"/>
                </a:solidFill>
                <a:latin typeface="맑은 고딕" pitchFamily="50" charset="-127"/>
              </a:rPr>
              <a:t> </a:t>
            </a:r>
            <a:r>
              <a:rPr lang="en-US" altLang="ko-KR" sz="1000" b="1" dirty="0" smtClean="0">
                <a:latin typeface="+mn-ea"/>
              </a:rPr>
              <a:t>10</a:t>
            </a:r>
            <a:r>
              <a:rPr lang="en-US" altLang="ko-KR" sz="1000" dirty="0" smtClean="0">
                <a:latin typeface="+mn-ea"/>
              </a:rPr>
              <a:t> </a:t>
            </a:r>
            <a:r>
              <a:rPr lang="ko-KR" altLang="en-US" sz="1000" dirty="0" smtClean="0">
                <a:latin typeface="+mn-ea"/>
              </a:rPr>
              <a:t>은 해당기업만 기재</a:t>
            </a:r>
            <a:endParaRPr lang="en-US" altLang="ko-KR" sz="1000" dirty="0" smtClean="0">
              <a:latin typeface="+mn-ea"/>
            </a:endParaRPr>
          </a:p>
          <a:p>
            <a:pPr>
              <a:lnSpc>
                <a:spcPct val="200000"/>
              </a:lnSpc>
            </a:pPr>
            <a:endParaRPr lang="en-US" altLang="ko-KR" sz="1000" dirty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ko-KR" altLang="en-US" sz="1000" spc="-130" dirty="0" smtClean="0">
                <a:solidFill>
                  <a:srgbClr val="D71733"/>
                </a:solidFill>
                <a:latin typeface="맑은 고딕" pitchFamily="50" charset="-127"/>
              </a:rPr>
              <a:t>◾  </a:t>
            </a:r>
            <a:r>
              <a:rPr lang="ko-KR" altLang="en-US" sz="1000" spc="-50" dirty="0" smtClean="0">
                <a:latin typeface="+mn-ea"/>
              </a:rPr>
              <a:t>짧은 시간 내에 </a:t>
            </a:r>
            <a:r>
              <a:rPr lang="en-US" altLang="ko-KR" sz="1000" spc="-50" dirty="0" smtClean="0">
                <a:latin typeface="+mn-ea"/>
              </a:rPr>
              <a:t>PT</a:t>
            </a:r>
            <a:r>
              <a:rPr lang="ko-KR" altLang="en-US" sz="1000" spc="-50" dirty="0" smtClean="0">
                <a:latin typeface="+mn-ea"/>
              </a:rPr>
              <a:t>를 진행해야 하므로</a:t>
            </a:r>
            <a:endParaRPr lang="en-US" altLang="ko-KR" sz="1000" spc="-50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000" spc="-50" dirty="0">
                <a:latin typeface="+mn-ea"/>
              </a:rPr>
              <a:t> </a:t>
            </a:r>
            <a:r>
              <a:rPr lang="en-US" altLang="ko-KR" sz="1000" spc="-50" dirty="0" smtClean="0">
                <a:latin typeface="+mn-ea"/>
              </a:rPr>
              <a:t>  </a:t>
            </a:r>
            <a:r>
              <a:rPr lang="ko-KR" altLang="en-US" sz="1000" spc="-50" dirty="0" smtClean="0">
                <a:latin typeface="+mn-ea"/>
              </a:rPr>
              <a:t> </a:t>
            </a:r>
            <a:r>
              <a:rPr lang="en-US" altLang="ko-KR" sz="1000" spc="50" dirty="0" smtClean="0">
                <a:latin typeface="+mn-ea"/>
              </a:rPr>
              <a:t>01-03</a:t>
            </a:r>
            <a:r>
              <a:rPr lang="ko-KR" altLang="en-US" sz="1000" spc="50" dirty="0" smtClean="0">
                <a:latin typeface="+mn-ea"/>
              </a:rPr>
              <a:t>의 내용을 간략히 발표하고      </a:t>
            </a:r>
            <a:endParaRPr lang="en-US" altLang="ko-KR" sz="1000" spc="50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000" spc="50" dirty="0">
                <a:latin typeface="+mn-ea"/>
              </a:rPr>
              <a:t> </a:t>
            </a:r>
            <a:r>
              <a:rPr lang="en-US" altLang="ko-KR" sz="1000" spc="50" dirty="0" smtClean="0">
                <a:latin typeface="+mn-ea"/>
              </a:rPr>
              <a:t>  </a:t>
            </a:r>
            <a:r>
              <a:rPr lang="en-US" altLang="ko-KR" sz="1000" spc="-50" dirty="0" smtClean="0">
                <a:latin typeface="+mn-ea"/>
              </a:rPr>
              <a:t>04-09 </a:t>
            </a:r>
            <a:r>
              <a:rPr lang="ko-KR" altLang="en-US" sz="1000" spc="-50" dirty="0" smtClean="0">
                <a:latin typeface="+mn-ea"/>
              </a:rPr>
              <a:t>내용을 중점적으로 발표하는 것</a:t>
            </a:r>
            <a:endParaRPr lang="en-US" altLang="ko-KR" sz="1000" spc="-50" dirty="0" smtClean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z="1000" spc="-50" dirty="0">
                <a:latin typeface="+mn-ea"/>
              </a:rPr>
              <a:t> </a:t>
            </a:r>
            <a:r>
              <a:rPr lang="en-US" altLang="ko-KR" sz="1000" spc="-50" dirty="0" smtClean="0">
                <a:latin typeface="+mn-ea"/>
              </a:rPr>
              <a:t>   </a:t>
            </a:r>
            <a:r>
              <a:rPr lang="ko-KR" altLang="en-US" sz="1000" spc="50" dirty="0" smtClean="0">
                <a:latin typeface="+mn-ea"/>
              </a:rPr>
              <a:t>을 </a:t>
            </a:r>
            <a:r>
              <a:rPr lang="ko-KR" altLang="en-US" sz="1000" spc="50" dirty="0" err="1" smtClean="0">
                <a:latin typeface="+mn-ea"/>
              </a:rPr>
              <a:t>권장드립니다</a:t>
            </a:r>
            <a:r>
              <a:rPr lang="en-US" altLang="ko-KR" sz="1000" spc="50" dirty="0" smtClean="0">
                <a:latin typeface="+mn-ea"/>
              </a:rPr>
              <a:t>.</a:t>
            </a:r>
            <a:r>
              <a:rPr lang="ko-KR" altLang="en-US" sz="1000" spc="50" dirty="0" smtClean="0">
                <a:latin typeface="+mn-ea"/>
              </a:rPr>
              <a:t> </a:t>
            </a:r>
            <a:endParaRPr lang="en-US" altLang="ko-KR" sz="1000" spc="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64331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207294" y="511263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409575" indent="-409575" algn="ctr" defTabSz="1090613">
              <a:lnSpc>
                <a:spcPct val="120000"/>
              </a:lnSpc>
            </a:pPr>
            <a:r>
              <a:rPr lang="en-US" altLang="ko-KR" sz="16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01</a:t>
            </a:r>
            <a:r>
              <a:rPr lang="en-US" altLang="ko-KR" sz="16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참여기업 개요</a:t>
            </a:r>
            <a:endParaRPr lang="ko-KR" altLang="en-US" sz="1600" b="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85105" y="1039376"/>
            <a:ext cx="5006975" cy="254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400" spc="-5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참여기업 </a:t>
            </a:r>
            <a:r>
              <a:rPr lang="en-US" altLang="ko-KR" sz="14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: </a:t>
            </a:r>
            <a:r>
              <a:rPr lang="ko-KR" altLang="en-US" sz="14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○○○○</a:t>
            </a:r>
            <a:endParaRPr lang="en-US" altLang="ko-KR" sz="1400" spc="-5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2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대표자  </a:t>
            </a:r>
            <a:r>
              <a:rPr lang="en-US" altLang="ko-KR" sz="12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○ ○ ○</a:t>
            </a:r>
          </a:p>
          <a:p>
            <a:pPr>
              <a:lnSpc>
                <a:spcPct val="150000"/>
              </a:lnSpc>
            </a:pPr>
            <a:r>
              <a:rPr lang="en-US" altLang="ko-KR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▫ </a:t>
            </a:r>
            <a:r>
              <a:rPr lang="ko-KR" altLang="en-US" sz="12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   소  </a:t>
            </a:r>
            <a:r>
              <a:rPr lang="en-US" altLang="ko-KR" sz="12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인천광역시 남동구 남동대로 </a:t>
            </a:r>
            <a:r>
              <a:rPr lang="en-US" altLang="ko-KR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215</a:t>
            </a:r>
            <a:r>
              <a:rPr lang="ko-KR" altLang="en-US" sz="1200" b="0" spc="-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번길</a:t>
            </a:r>
            <a:r>
              <a:rPr lang="ko-KR" altLang="en-US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30</a:t>
            </a:r>
            <a:endParaRPr lang="ko-KR" altLang="en-US" sz="1200" b="0" spc="-5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인원현황 </a:t>
            </a:r>
            <a:r>
              <a:rPr lang="en-US" altLang="ko-KR" sz="12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총 </a:t>
            </a:r>
            <a:r>
              <a:rPr lang="en-US" altLang="ko-KR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22</a:t>
            </a:r>
            <a:r>
              <a:rPr lang="ko-KR" altLang="en-US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</a:p>
          <a:p>
            <a:pPr>
              <a:lnSpc>
                <a:spcPct val="150000"/>
              </a:lnSpc>
            </a:pP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     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- 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기구설계 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회로설계 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기타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(A/S 2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  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- 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상품기획 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일반사무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생산직 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10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내수영업 </a:t>
            </a:r>
            <a:r>
              <a:rPr lang="en-US" altLang="ko-KR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</a:t>
            </a:r>
            <a:r>
              <a:rPr lang="ko-KR" altLang="en-US" sz="10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명</a:t>
            </a:r>
          </a:p>
          <a:p>
            <a:pPr>
              <a:lnSpc>
                <a:spcPct val="150000"/>
              </a:lnSpc>
            </a:pPr>
            <a:r>
              <a:rPr lang="en-US" altLang="ko-KR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▫ </a:t>
            </a:r>
            <a:r>
              <a:rPr lang="ko-KR" altLang="en-US" sz="12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생산품목 </a:t>
            </a:r>
            <a:r>
              <a:rPr lang="en-US" altLang="ko-KR" sz="12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업소용 </a:t>
            </a:r>
            <a:r>
              <a:rPr lang="ko-KR" altLang="en-US" sz="1200" b="0" spc="-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러닝머신</a:t>
            </a:r>
            <a:r>
              <a:rPr lang="ko-KR" altLang="en-US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등 </a:t>
            </a:r>
            <a:r>
              <a:rPr lang="en-US" altLang="ko-KR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생산금액</a:t>
            </a:r>
            <a:r>
              <a:rPr lang="en-US" altLang="ko-KR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연 </a:t>
            </a:r>
            <a:r>
              <a:rPr lang="en-US" altLang="ko-KR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50</a:t>
            </a:r>
            <a:r>
              <a:rPr lang="ko-KR" altLang="en-US" sz="1200" b="0" spc="-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억원</a:t>
            </a:r>
            <a:r>
              <a:rPr lang="en-US" altLang="ko-KR" sz="1200" b="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50000"/>
              </a:lnSpc>
            </a:pPr>
            <a:endParaRPr lang="en-US" altLang="ko-KR" sz="800" b="0" spc="-5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spc="-5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매출 및 수출현황</a:t>
            </a:r>
            <a:endParaRPr lang="en-US" altLang="ko-KR" sz="1400" spc="-5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>
            <p:extLst/>
          </p:nvPr>
        </p:nvGraphicFramePr>
        <p:xfrm>
          <a:off x="514220" y="3717033"/>
          <a:ext cx="8115560" cy="2232250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10260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56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7503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503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8530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30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  <a:endParaRPr kumimoji="1" lang="ko-KR" altLang="ko-KR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2020</a:t>
                      </a:r>
                      <a:r>
                        <a:rPr kumimoji="1" lang="ko-KR" altLang="en-US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년도 </a:t>
                      </a:r>
                      <a:r>
                        <a:rPr kumimoji="1" lang="ko-KR" altLang="en-US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매출총액</a:t>
                      </a: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2021</a:t>
                      </a:r>
                      <a:r>
                        <a:rPr kumimoji="1" lang="ko-KR" altLang="en-US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년도 </a:t>
                      </a:r>
                      <a:r>
                        <a:rPr kumimoji="1" lang="ko-KR" altLang="en-US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매출총액</a:t>
                      </a: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2022</a:t>
                      </a:r>
                      <a:r>
                        <a:rPr kumimoji="1" lang="ko-KR" altLang="en-US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년도 </a:t>
                      </a:r>
                      <a:r>
                        <a:rPr kumimoji="1" lang="ko-KR" altLang="en-US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매출총액</a:t>
                      </a: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2023</a:t>
                      </a:r>
                      <a:r>
                        <a:rPr kumimoji="1" lang="ko-KR" altLang="en-US" sz="1100" b="1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년도 </a:t>
                      </a:r>
                      <a:r>
                        <a:rPr kumimoji="1" lang="ko-KR" altLang="en-US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매출예상</a:t>
                      </a: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3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매출총액</a:t>
                      </a: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83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내      수</a:t>
                      </a: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66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      출</a:t>
                      </a: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0$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0$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0$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0$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62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수출지역</a:t>
                      </a:r>
                      <a:endParaRPr kumimoji="1" lang="ko-KR" altLang="en-US" sz="1100" b="1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베트남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1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+mn-ea"/>
                        </a:rPr>
                        <a:t>베트남</a:t>
                      </a:r>
                      <a:endParaRPr kumimoji="1" lang="en-US" altLang="ko-KR" sz="1100" b="0" i="0" u="none" strike="noStrike" cap="none" spc="-100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1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베트남</a:t>
                      </a:r>
                      <a:r>
                        <a:rPr kumimoji="1" lang="en-US" altLang="ko-KR" sz="11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1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일본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1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베트남</a:t>
                      </a:r>
                      <a:r>
                        <a:rPr kumimoji="1" lang="en-US" altLang="ko-KR" sz="11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1" lang="ko-KR" altLang="en-US" sz="1100" b="0" i="0" u="none" strike="noStrike" cap="none" spc="-100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일본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83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근로자수</a:t>
                      </a: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</a:t>
                      </a:r>
                      <a:r>
                        <a:rPr kumimoji="1" lang="ko-KR" altLang="en-US" sz="1100" b="0" i="0" u="none" strike="noStrike" cap="none" spc="-100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명</a:t>
                      </a:r>
                      <a:endParaRPr kumimoji="1" lang="en-US" altLang="ko-KR" sz="1100" b="0" i="0" u="none" strike="noStrike" cap="none" spc="-100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415" marR="90415" marT="45207" marB="45207"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6" name="직사각형 15"/>
          <p:cNvSpPr/>
          <p:nvPr/>
        </p:nvSpPr>
        <p:spPr bwMode="auto">
          <a:xfrm>
            <a:off x="5749460" y="1124744"/>
            <a:ext cx="2880320" cy="2133517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6003145" y="2957961"/>
            <a:ext cx="237295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ko-KR" altLang="en-US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기업 전경</a:t>
            </a:r>
            <a:r>
              <a:rPr lang="en-US" altLang="ko-KR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제조시설</a:t>
            </a:r>
            <a:r>
              <a:rPr lang="en-US" altLang="ko-KR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1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 삽입</a:t>
            </a:r>
            <a:endParaRPr lang="en-US" altLang="ko-KR" sz="1100" spc="-130" dirty="0">
              <a:solidFill>
                <a:schemeClr val="tx1">
                  <a:lumMod val="85000"/>
                  <a:lumOff val="1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9" name="그림 18" descr="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4094" y="1371804"/>
            <a:ext cx="2571052" cy="1514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직사각형 7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086860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표 18"/>
          <p:cNvGraphicFramePr>
            <a:graphicFrameLocks noGrp="1"/>
          </p:cNvGraphicFramePr>
          <p:nvPr/>
        </p:nvGraphicFramePr>
        <p:xfrm>
          <a:off x="433385" y="2910634"/>
          <a:ext cx="8277230" cy="1454470"/>
        </p:xfrm>
        <a:graphic>
          <a:graphicData uri="http://schemas.openxmlformats.org/drawingml/2006/table">
            <a:tbl>
              <a:tblPr firstRow="1" lastCol="1">
                <a:tableStyleId>{E8034E78-7F5D-4C2E-B375-FC64B27BC917}</a:tableStyleId>
              </a:tblPr>
              <a:tblGrid>
                <a:gridCol w="5598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809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835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616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4300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18911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93610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13106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71504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990554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</a:tblGrid>
              <a:tr h="29089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직급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성명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소속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직위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전공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최종학위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참여분야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전문분야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참여율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금액 </a:t>
                      </a:r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r>
                        <a:rPr lang="en-US" altLang="ko-KR" sz="1100" b="1" spc="-100" baseline="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100" b="1" spc="-100" baseline="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총괄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○○○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OOOO</a:t>
                      </a: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팀장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산업디자인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박사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총괄 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· 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프로젝트기획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30%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6,000,000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특급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○○○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OOOO</a:t>
                      </a: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과장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산업디자인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석사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제품디자인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모델링</a:t>
                      </a: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lang="ko-KR" altLang="en-US" sz="1100" b="0" spc="-100" baseline="0" dirty="0" err="1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렌더링</a:t>
                      </a: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50%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3,000,000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08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고급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○○○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OOOO</a:t>
                      </a:r>
                      <a:endParaRPr lang="ko-KR" altLang="en-US" sz="1100" b="0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대리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제품디자인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학사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설계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 err="1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매카니즘</a:t>
                      </a: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설계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50%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2,550,000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0894">
                <a:tc gridSpan="9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합계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pc="-100" baseline="0" dirty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11,550,000</a:t>
                      </a:r>
                      <a:endParaRPr lang="ko-KR" altLang="en-US" sz="1100" b="1" spc="-100" baseline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직사각형 4"/>
          <p:cNvSpPr/>
          <p:nvPr/>
        </p:nvSpPr>
        <p:spPr bwMode="auto">
          <a:xfrm>
            <a:off x="5983287" y="1052736"/>
            <a:ext cx="2727328" cy="1663951"/>
          </a:xfrm>
          <a:prstGeom prst="rect">
            <a:avLst/>
          </a:prstGeom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267816" y="1047049"/>
            <a:ext cx="6248400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ko-KR" altLang="en-US" sz="1400" spc="-5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주관기관 </a:t>
            </a:r>
            <a:r>
              <a:rPr lang="en-US" altLang="ko-KR" sz="140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: </a:t>
            </a:r>
            <a:r>
              <a:rPr lang="ko-KR" altLang="en-US" sz="140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○○○○</a:t>
            </a:r>
            <a:endParaRPr lang="en-US" altLang="ko-KR" sz="1400" b="0" spc="-5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200000"/>
              </a:lnSpc>
            </a:pPr>
            <a:r>
              <a:rPr lang="en-US" altLang="ko-KR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대표자</a:t>
            </a:r>
            <a:r>
              <a:rPr lang="ko-KR" altLang="en-US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200" b="0" spc="-50" dirty="0">
                <a:latin typeface="맑은 고딕" pitchFamily="50" charset="-127"/>
                <a:ea typeface="맑은 고딕" pitchFamily="50" charset="-127"/>
              </a:rPr>
              <a:t>○ ○ ○</a:t>
            </a:r>
            <a:endParaRPr lang="ko-KR" altLang="en-US" sz="1200" b="0" spc="-5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주   소</a:t>
            </a:r>
            <a:r>
              <a:rPr lang="ko-KR" altLang="en-US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인천광역시 남동구 남동대로 </a:t>
            </a:r>
            <a:r>
              <a:rPr lang="en-US" altLang="ko-KR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215</a:t>
            </a:r>
            <a:r>
              <a:rPr lang="ko-KR" altLang="en-US" sz="1200" b="0" spc="-50" dirty="0" err="1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번길</a:t>
            </a:r>
            <a:r>
              <a:rPr lang="ko-KR" altLang="en-US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30</a:t>
            </a:r>
          </a:p>
          <a:p>
            <a:pPr>
              <a:lnSpc>
                <a:spcPct val="150000"/>
              </a:lnSpc>
            </a:pPr>
            <a:r>
              <a:rPr lang="en-US" altLang="ko-KR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▫ </a:t>
            </a:r>
            <a:r>
              <a:rPr lang="ko-KR" altLang="en-US" sz="120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책임자</a:t>
            </a:r>
            <a:r>
              <a:rPr lang="ko-KR" altLang="en-US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 </a:t>
            </a:r>
            <a:r>
              <a:rPr lang="ko-KR" altLang="en-US" sz="1200" b="0" spc="-5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팀장  </a:t>
            </a:r>
            <a:r>
              <a:rPr lang="ko-KR" altLang="en-US" sz="1200" b="0" spc="-50" dirty="0">
                <a:latin typeface="맑은 고딕" pitchFamily="50" charset="-127"/>
                <a:ea typeface="맑은 고딕" pitchFamily="50" charset="-127"/>
              </a:rPr>
              <a:t>○ ○ </a:t>
            </a:r>
            <a:r>
              <a:rPr lang="ko-KR" altLang="en-US" sz="1200" b="0" spc="-50" dirty="0" smtClean="0">
                <a:latin typeface="맑은 고딕" pitchFamily="50" charset="-127"/>
                <a:ea typeface="맑은 고딕" pitchFamily="50" charset="-127"/>
              </a:rPr>
              <a:t>○</a:t>
            </a:r>
            <a:endParaRPr lang="en-US" altLang="ko-KR" sz="1200" b="0" spc="-50" dirty="0" smtClean="0"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sz="1200" spc="-5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282798" y="4612862"/>
            <a:ext cx="6521450" cy="32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과제 관련 유사 개발 실적</a:t>
            </a:r>
            <a:endParaRPr lang="ko-KR" altLang="en-US" sz="140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TextBox 18"/>
          <p:cNvSpPr txBox="1">
            <a:spLocks noChangeArrowheads="1"/>
          </p:cNvSpPr>
          <p:nvPr/>
        </p:nvSpPr>
        <p:spPr bwMode="auto">
          <a:xfrm>
            <a:off x="6075188" y="2420888"/>
            <a:ext cx="254352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ko-KR" altLang="en-US" sz="11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기업 전경</a:t>
            </a:r>
            <a:r>
              <a:rPr lang="en-US" altLang="ko-KR" sz="11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1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사무실 등 삽입</a:t>
            </a:r>
            <a:endParaRPr lang="en-US" altLang="ko-KR" sz="110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71165" y="2521370"/>
            <a:ext cx="2860675" cy="331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ko-KR" altLang="en-US" sz="1400" spc="-130" dirty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◾ </a:t>
            </a:r>
            <a:r>
              <a:rPr lang="ko-KR" altLang="en-US" sz="1400" spc="-13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디자인개발 참여인원</a:t>
            </a:r>
            <a:endParaRPr lang="ko-KR" altLang="en-US" sz="1400" spc="-13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3" name="그림 12" descr="1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4823" y="1220097"/>
            <a:ext cx="2304256" cy="1128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1207294" y="519897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409575" indent="-409575" algn="ctr" defTabSz="1090613">
              <a:lnSpc>
                <a:spcPct val="120000"/>
              </a:lnSpc>
            </a:pPr>
            <a:r>
              <a:rPr lang="en-US" altLang="ko-KR" sz="1600" spc="-13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02</a:t>
            </a:r>
            <a:r>
              <a:rPr lang="en-US" altLang="ko-KR" sz="16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주관기관 개요</a:t>
            </a:r>
          </a:p>
        </p:txBody>
      </p:sp>
      <p:graphicFrame>
        <p:nvGraphicFramePr>
          <p:cNvPr id="20" name="표 19"/>
          <p:cNvGraphicFramePr>
            <a:graphicFrameLocks noGrp="1"/>
          </p:cNvGraphicFramePr>
          <p:nvPr>
            <p:extLst/>
          </p:nvPr>
        </p:nvGraphicFramePr>
        <p:xfrm>
          <a:off x="431799" y="4974838"/>
          <a:ext cx="8280402" cy="1049710"/>
        </p:xfrm>
        <a:graphic>
          <a:graphicData uri="http://schemas.openxmlformats.org/drawingml/2006/table">
            <a:tbl>
              <a:tblPr firstRow="1" firstCol="1">
                <a:tableStyleId>{E8034E78-7F5D-4C2E-B375-FC64B27BC917}</a:tableStyleId>
              </a:tblPr>
              <a:tblGrid>
                <a:gridCol w="568863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17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291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수행내용</a:t>
                      </a:r>
                      <a:endParaRPr kumimoji="1" lang="ko-KR" altLang="ko-KR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지원기업 </a:t>
                      </a:r>
                      <a:r>
                        <a:rPr kumimoji="1" lang="en-US" altLang="ko-KR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기관</a:t>
                      </a:r>
                      <a:r>
                        <a:rPr kumimoji="1" lang="en-US" altLang="ko-KR" sz="1100" b="1" i="0" u="none" strike="noStrike" cap="none" spc="-9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en-US" sz="1100" b="1" i="0" u="none" strike="noStrike" cap="none" spc="-9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173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744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0" i="0" u="none" strike="noStrike" cap="none" spc="-9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" name="직사각형 14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80087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1"/>
          <p:cNvSpPr txBox="1">
            <a:spLocks noChangeArrowheads="1"/>
          </p:cNvSpPr>
          <p:nvPr/>
        </p:nvSpPr>
        <p:spPr bwMode="auto">
          <a:xfrm>
            <a:off x="785813" y="2467342"/>
            <a:ext cx="7572375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개발과제 관련 유사실적 이미지 </a:t>
            </a:r>
            <a:r>
              <a:rPr kumimoji="1" lang="ko-KR" altLang="en-US" sz="1400" b="1" i="0" u="none" strike="noStrike" kern="1200" cap="none" spc="-13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삽입</a:t>
            </a:r>
            <a:endParaRPr kumimoji="1" lang="en-US" altLang="ko-KR" sz="1400" b="1" i="0" u="none" strike="noStrike" kern="1200" cap="none" spc="-13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200" b="0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※ 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최근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2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년 이내 실적 기재</a:t>
            </a:r>
            <a:endParaRPr kumimoji="1" lang="en-US" altLang="ko-KR" sz="1200" b="0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200" b="0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200" b="0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선정평가 시 주관기관 역량평가를 별도 구분하여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(30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점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)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심사합니다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200" b="0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개발과제와 관련하여 주관기관의 </a:t>
            </a:r>
            <a:r>
              <a:rPr kumimoji="1" lang="ko-KR" altLang="en-US" sz="12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개발능력 및 전문성 일치 정도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를 평가하오니</a:t>
            </a:r>
            <a:endParaRPr kumimoji="1" lang="en-US" altLang="ko-KR" sz="1200" b="0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200" b="0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평가와 관련하여 도움이 될 수 있는 </a:t>
            </a:r>
            <a:r>
              <a:rPr kumimoji="1" lang="ko-KR" altLang="en-US" sz="12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유사 실적 위주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로 구성 바랍니다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.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선정평가 발표자료 </a:t>
            </a:r>
            <a:r>
              <a:rPr kumimoji="0" lang="en-US" altLang="ko-KR" sz="8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SAMPLE</a:t>
            </a:r>
            <a:r>
              <a:rPr kumimoji="0" lang="ko-KR" altLang="en-US" sz="8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207294" y="556865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ko-KR" altLang="en-US" sz="1600" spc="-130" dirty="0" smtClean="0">
                <a:solidFill>
                  <a:srgbClr val="D71733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03</a:t>
            </a:r>
            <a:r>
              <a:rPr lang="en-US" altLang="ko-KR" sz="1600" spc="-130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>
                <a:latin typeface="맑은 고딕" pitchFamily="50" charset="-127"/>
                <a:ea typeface="맑은 고딕" pitchFamily="50" charset="-127"/>
              </a:rPr>
              <a:t>주관기관 유사실적 </a:t>
            </a:r>
            <a:r>
              <a:rPr lang="en-US" altLang="ko-KR" sz="1600" spc="-130" dirty="0">
                <a:latin typeface="맑은 고딕" pitchFamily="50" charset="-127"/>
                <a:ea typeface="맑은 고딕" pitchFamily="50" charset="-127"/>
              </a:rPr>
              <a:t>–</a:t>
            </a:r>
            <a:r>
              <a:rPr lang="ko-KR" altLang="en-US" sz="1600" spc="-130" dirty="0">
                <a:latin typeface="맑은 고딕" pitchFamily="50" charset="-127"/>
                <a:ea typeface="맑은 고딕" pitchFamily="50" charset="-127"/>
              </a:rPr>
              <a:t> 포트폴리오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8"/>
          <p:cNvSpPr txBox="1">
            <a:spLocks noChangeArrowheads="1"/>
          </p:cNvSpPr>
          <p:nvPr/>
        </p:nvSpPr>
        <p:spPr bwMode="auto">
          <a:xfrm>
            <a:off x="899592" y="1309816"/>
            <a:ext cx="4071937" cy="229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400" b="1" i="0" u="none" strike="noStrike" kern="1200" cap="none" spc="-130" normalizeH="0" baseline="0" noProof="0" dirty="0" smtClean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◾ </a:t>
            </a: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시각디자인의 경우</a:t>
            </a:r>
            <a:endParaRPr kumimoji="1" lang="en-US" altLang="ko-KR" sz="1400" b="1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- 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기존 보유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C·I 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또는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B·I 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설명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</a:t>
            </a:r>
          </a:p>
          <a:p>
            <a:pPr marL="0" marR="0" lvl="0" indent="0" algn="l" defTabSz="914400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- </a:t>
            </a:r>
            <a:r>
              <a:rPr kumimoji="1" lang="ko-KR" altLang="en-US" sz="1200" b="0" i="0" u="none" strike="noStrike" kern="1200" cap="none" spc="-1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활용정도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</a:t>
            </a:r>
          </a:p>
          <a:p>
            <a:pPr marL="0" marR="0" lvl="0" indent="0" algn="l" defTabSz="914400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- 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디자인관련 문제점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</a:t>
            </a: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400" b="0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◾ </a:t>
            </a: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포장디자인의 경우</a:t>
            </a:r>
            <a:endParaRPr kumimoji="1" lang="en-US" altLang="ko-KR" sz="1400" b="1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- 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기존 포장디자인 설명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:</a:t>
            </a:r>
          </a:p>
          <a:p>
            <a:pPr marL="0" marR="0" lvl="0" indent="0" algn="l" defTabSz="914400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- 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기존 브랜드 설명 </a:t>
            </a: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 </a:t>
            </a:r>
          </a:p>
          <a:p>
            <a:pPr marL="0" marR="0" lvl="0" indent="0" algn="l" defTabSz="914400" rtl="0" eaLnBrk="1" fontAlgn="base" latinLnBrk="1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  - </a:t>
            </a:r>
            <a:r>
              <a:rPr kumimoji="1" lang="ko-KR" altLang="en-US" sz="1200" b="0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디자인관련 문제점 </a:t>
            </a:r>
            <a:r>
              <a:rPr kumimoji="1" lang="en-US" altLang="ko-KR" sz="1200" b="0" i="0" u="none" strike="noStrike" kern="1200" cap="none" spc="-13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:</a:t>
            </a:r>
            <a:endParaRPr kumimoji="1" lang="en-US" altLang="ko-KR" sz="1200" b="0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6" name="직사각형 5"/>
          <p:cNvSpPr/>
          <p:nvPr/>
        </p:nvSpPr>
        <p:spPr bwMode="auto">
          <a:xfrm>
            <a:off x="4644082" y="1232421"/>
            <a:ext cx="3816350" cy="4752975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5544145" y="3024132"/>
            <a:ext cx="201622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기존 제품이미지</a:t>
            </a:r>
            <a:endParaRPr kumimoji="1" lang="en-US" altLang="ko-KR" sz="1400" b="1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1400" b="1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기존 </a:t>
            </a:r>
            <a:r>
              <a:rPr kumimoji="1" lang="en-US" altLang="ko-KR" sz="14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C·I </a:t>
            </a: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또는</a:t>
            </a:r>
            <a:r>
              <a:rPr kumimoji="1" lang="en-US" altLang="ko-KR" sz="14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B·I </a:t>
            </a: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이미지</a:t>
            </a:r>
            <a:endParaRPr kumimoji="1" lang="en-US" altLang="ko-KR" sz="1400" b="1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endParaRPr kumimoji="1" lang="en-US" altLang="ko-KR" sz="1400" b="1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4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- </a:t>
            </a:r>
            <a:r>
              <a:rPr kumimoji="1" lang="ko-KR" altLang="en-US" sz="1400" b="1" i="0" u="none" strike="noStrike" kern="1200" cap="none" spc="-1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기존 </a:t>
            </a:r>
            <a:r>
              <a:rPr kumimoji="1" lang="ko-KR" altLang="en-US" sz="1400" b="1" i="0" u="none" strike="noStrike" kern="1200" cap="none" spc="-13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포장디자인 등 </a:t>
            </a:r>
            <a:endParaRPr kumimoji="1" lang="en-US" altLang="ko-KR" sz="1400" b="1" i="0" u="none" strike="noStrike" kern="1200" cap="none" spc="-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8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선정평가 발표자료 </a:t>
            </a:r>
            <a:r>
              <a:rPr kumimoji="0" lang="en-US" altLang="ko-KR" sz="8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SAMPLE</a:t>
            </a:r>
            <a:r>
              <a:rPr kumimoji="0" lang="ko-KR" altLang="en-US" sz="800" b="1" i="0" u="none" strike="noStrike" kern="1200" cap="none" spc="-130" normalizeH="0" baseline="0" noProof="0" dirty="0">
                <a:ln>
                  <a:noFill/>
                </a:ln>
                <a:solidFill>
                  <a:srgbClr val="D71733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t> 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1207294" y="556865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04</a:t>
            </a:r>
            <a:r>
              <a:rPr lang="en-US" altLang="ko-KR" sz="1600" spc="-130" dirty="0"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600" spc="-130" dirty="0">
                <a:latin typeface="맑은 고딕" pitchFamily="50" charset="-127"/>
                <a:ea typeface="맑은 고딕" pitchFamily="50" charset="-127"/>
              </a:rPr>
              <a:t>제품</a:t>
            </a:r>
            <a:r>
              <a:rPr lang="en-US" altLang="ko-KR" sz="1600" spc="-13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브랜드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포장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600" spc="-130" dirty="0">
                <a:latin typeface="맑은 고딕" pitchFamily="50" charset="-127"/>
                <a:ea typeface="맑은 고딕" pitchFamily="50" charset="-127"/>
              </a:rPr>
              <a:t>용도 및 특성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최종평가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/>
          </p:nvPr>
        </p:nvGraphicFramePr>
        <p:xfrm>
          <a:off x="412168" y="1097505"/>
          <a:ext cx="8352929" cy="3930240"/>
        </p:xfrm>
        <a:graphic>
          <a:graphicData uri="http://schemas.openxmlformats.org/drawingml/2006/table">
            <a:tbl>
              <a:tblPr/>
              <a:tblGrid>
                <a:gridCol w="14297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9231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23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923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9231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9231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92315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9231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92315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92315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92315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360000">
                <a:tc rowSpan="4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기술적 완성도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해당단계 </a:t>
                      </a:r>
                      <a:r>
                        <a:rPr lang="ko-KR" altLang="en-US" sz="1100" kern="0" spc="0" dirty="0">
                          <a:solidFill>
                            <a:srgbClr val="FF0000"/>
                          </a:solidFill>
                          <a:latin typeface="맑은 고딕" pitchFamily="50" charset="-127"/>
                          <a:ea typeface="+mn-ea"/>
                        </a:rPr>
                        <a:t>●</a:t>
                      </a: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ko-KR" altLang="en-US" sz="1100" b="1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체크</a:t>
                      </a:r>
                      <a:r>
                        <a:rPr lang="en-US" altLang="ko-KR" sz="1100" b="1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10%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20%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30%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40%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50%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60%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70%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80%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90%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100%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kern="0" spc="0" dirty="0" smtClean="0">
                          <a:solidFill>
                            <a:srgbClr val="FF0000"/>
                          </a:solidFill>
                          <a:latin typeface="맑은 고딕" pitchFamily="50" charset="-127"/>
                          <a:ea typeface="+mn-ea"/>
                        </a:rPr>
                        <a:t>●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FF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4560">
                <a:tc v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b="1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아이디어 단계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연구개발 단계 또는 시제품 제작완료단계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양산준비단계</a:t>
                      </a:r>
                      <a:endParaRPr lang="ko-KR" altLang="en-US" sz="1100" b="1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양산 단계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050" kern="0" spc="-5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제품화 완료단계</a:t>
                      </a:r>
                      <a:endParaRPr lang="ko-KR" altLang="en-US" sz="1100" b="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45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0" dirty="0">
                          <a:solidFill>
                            <a:srgbClr val="FF0000"/>
                          </a:solidFill>
                          <a:latin typeface="맑은 고딕" pitchFamily="50" charset="-127"/>
                          <a:ea typeface="+mn-ea"/>
                        </a:rPr>
                        <a:t>●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2400" dirty="0"/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kern="0" spc="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80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지식재산권 보유현황</a:t>
                      </a:r>
                      <a:endParaRPr lang="en-US" altLang="ko-KR" sz="1100" b="1" kern="0" spc="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+mn-ea"/>
                        </a:rPr>
                        <a:t>(</a:t>
                      </a: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+mn-ea"/>
                        </a:rPr>
                        <a:t>해당파트</a:t>
                      </a:r>
                      <a:r>
                        <a:rPr lang="ko-KR" altLang="en-US" sz="1100" b="1" kern="0" spc="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+mn-ea"/>
                        </a:rPr>
                        <a:t> 건수기재</a:t>
                      </a:r>
                      <a:r>
                        <a:rPr lang="en-US" altLang="ko-KR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+mn-ea"/>
                        </a:rPr>
                        <a:t>)</a:t>
                      </a:r>
                      <a:endParaRPr lang="ko-KR" altLang="en-US" sz="1100" b="1" kern="0" spc="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특허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실용신안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디자인</a:t>
                      </a:r>
                      <a:r>
                        <a:rPr lang="en-US" altLang="ko-KR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,</a:t>
                      </a: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상표권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err="1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품종보호권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비고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540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건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1456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0" spc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기술개발 및 인증실적</a:t>
                      </a:r>
                      <a:endParaRPr lang="en-US" altLang="ko-KR" sz="1100" b="1" kern="0" spc="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(</a:t>
                      </a: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해당파트 건수 기재</a:t>
                      </a:r>
                      <a:r>
                        <a:rPr lang="en-US" altLang="ko-KR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)</a:t>
                      </a:r>
                      <a:endParaRPr lang="ko-KR" altLang="en-US" sz="1100" b="1" kern="0" spc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기술개발실적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기술상용화실적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인증실적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수상실적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제품사용화실적</a:t>
                      </a:r>
                      <a:endParaRPr lang="ko-KR" altLang="en-US" sz="1100" b="1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1456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1" kern="0" spc="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건</a:t>
                      </a: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+mn-ea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00</a:t>
                      </a:r>
                      <a:r>
                        <a:rPr lang="ko-KR" altLang="en-US" sz="1100" kern="0" spc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건</a:t>
                      </a:r>
                      <a:endParaRPr lang="ko-KR" altLang="en-US" sz="1100" kern="0" spc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7344" marR="7344" marT="7344" marB="7344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1207294" y="556865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05-1.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참여기업 기술현황 </a:t>
            </a:r>
            <a:r>
              <a:rPr lang="ko-KR" altLang="en-US" sz="1600" spc="-130" dirty="0" err="1" smtClean="0">
                <a:latin typeface="맑은 고딕" pitchFamily="50" charset="-127"/>
                <a:ea typeface="맑은 고딕" pitchFamily="50" charset="-127"/>
              </a:rPr>
              <a:t>자가진단표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spc="-13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30" dirty="0">
                <a:latin typeface="맑은 고딕" pitchFamily="50" charset="-127"/>
                <a:ea typeface="맑은 고딕" pitchFamily="50" charset="-127"/>
              </a:rPr>
              <a:t>과제 관련</a:t>
            </a:r>
            <a:r>
              <a:rPr lang="en-US" altLang="ko-KR" sz="1400" spc="-130" dirty="0" smtClean="0"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spc="-130" dirty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0935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207294" y="556865"/>
            <a:ext cx="6729413" cy="423863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  <p:txBody>
          <a:bodyPr wrap="none" lIns="109033" tIns="54517" rIns="109033" bIns="54517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tx1"/>
                </a:solidFill>
                <a:latin typeface="Times New Roman" pitchFamily="18" charset="0"/>
                <a:ea typeface="굴림" charset="-127"/>
                <a:cs typeface="+mn-cs"/>
              </a:defRPr>
            </a:lvl9pPr>
          </a:lstStyle>
          <a:p>
            <a:pPr algn="ctr"/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05-2. </a:t>
            </a:r>
            <a:r>
              <a:rPr lang="ko-KR" altLang="en-US" sz="1600" spc="-130" dirty="0">
                <a:latin typeface="맑은 고딕" pitchFamily="50" charset="-127"/>
                <a:ea typeface="맑은 고딕" pitchFamily="50" charset="-127"/>
              </a:rPr>
              <a:t>참여기업 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특허</a:t>
            </a:r>
            <a:r>
              <a:rPr lang="en-US" altLang="ko-KR" sz="1600" spc="-130" dirty="0" smtClean="0">
                <a:latin typeface="맑은 고딕" pitchFamily="50" charset="-127"/>
                <a:ea typeface="맑은 고딕" pitchFamily="50" charset="-127"/>
              </a:rPr>
              <a:t>·</a:t>
            </a:r>
            <a:r>
              <a:rPr lang="ko-KR" altLang="en-US" sz="1600" spc="-130" dirty="0" smtClean="0">
                <a:latin typeface="맑은 고딕" pitchFamily="50" charset="-127"/>
                <a:ea typeface="맑은 고딕" pitchFamily="50" charset="-127"/>
              </a:rPr>
              <a:t>거래처 </a:t>
            </a:r>
            <a:r>
              <a:rPr lang="ko-KR" altLang="en-US" sz="1600" spc="-130" dirty="0">
                <a:latin typeface="맑은 고딕" pitchFamily="50" charset="-127"/>
                <a:ea typeface="맑은 고딕" pitchFamily="50" charset="-127"/>
              </a:rPr>
              <a:t>현황 </a:t>
            </a:r>
            <a:r>
              <a:rPr lang="en-US" altLang="ko-KR" sz="1400" spc="-13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30" dirty="0">
                <a:latin typeface="맑은 고딕" pitchFamily="50" charset="-127"/>
                <a:ea typeface="맑은 고딕" pitchFamily="50" charset="-127"/>
              </a:rPr>
              <a:t>과제 </a:t>
            </a:r>
            <a:r>
              <a:rPr lang="ko-KR" altLang="en-US" sz="1400" spc="-130" dirty="0" smtClean="0">
                <a:latin typeface="맑은 고딕" pitchFamily="50" charset="-127"/>
                <a:ea typeface="맑은 고딕" pitchFamily="50" charset="-127"/>
              </a:rPr>
              <a:t>관련</a:t>
            </a:r>
            <a:r>
              <a:rPr lang="en-US" altLang="ko-KR" sz="1400" spc="-130" dirty="0" smtClean="0"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400" spc="-13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직사각형 1"/>
          <p:cNvSpPr/>
          <p:nvPr/>
        </p:nvSpPr>
        <p:spPr bwMode="auto">
          <a:xfrm>
            <a:off x="508036" y="1124744"/>
            <a:ext cx="8127928" cy="5112568"/>
          </a:xfrm>
          <a:prstGeom prst="rect">
            <a:avLst/>
          </a:prstGeom>
          <a:noFill/>
          <a:ln w="12700"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b="1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Char char="•"/>
            </a:pPr>
            <a:endParaRPr lang="en-US" altLang="ko-KR" sz="1400" b="0" spc="-13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400" b="0" spc="-130" dirty="0" err="1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400" b="0" spc="-130" dirty="0" smtClean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400" b="0" spc="-130" dirty="0" err="1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400" b="0" spc="-130" dirty="0" err="1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400" b="0" spc="-130" dirty="0" err="1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ko-KR" altLang="en-US" sz="1400" spc="-130" dirty="0">
                <a:latin typeface="맑은 고딕" pitchFamily="50" charset="-127"/>
                <a:ea typeface="맑은 고딕" pitchFamily="50" charset="-127"/>
              </a:rPr>
              <a:t>관련 특허 등록증 </a:t>
            </a:r>
            <a:r>
              <a:rPr lang="en-US" altLang="ko-KR" sz="1400" spc="-13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30" dirty="0">
                <a:latin typeface="맑은 고딕" pitchFamily="50" charset="-127"/>
                <a:ea typeface="맑은 고딕" pitchFamily="50" charset="-127"/>
              </a:rPr>
              <a:t>출원</a:t>
            </a:r>
            <a:r>
              <a:rPr lang="en-US" altLang="ko-KR" sz="1400" spc="-130" dirty="0"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400" spc="-130" dirty="0">
                <a:latin typeface="맑은 고딕" pitchFamily="50" charset="-127"/>
                <a:ea typeface="맑은 고딕" pitchFamily="50" charset="-127"/>
              </a:rPr>
              <a:t>사본</a:t>
            </a:r>
            <a:r>
              <a:rPr lang="en-US" altLang="ko-KR" sz="1400" spc="-13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30" dirty="0" smtClean="0">
                <a:latin typeface="맑은 고딕" pitchFamily="50" charset="-127"/>
                <a:ea typeface="맑은 고딕" pitchFamily="50" charset="-127"/>
              </a:rPr>
              <a:t>인증기관 시험성적서 사본</a:t>
            </a:r>
            <a:r>
              <a:rPr lang="en-US" altLang="ko-KR" sz="1400" spc="-130" dirty="0" smtClean="0"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30" dirty="0">
                <a:latin typeface="맑은 고딕" pitchFamily="50" charset="-127"/>
                <a:ea typeface="맑은 고딕" pitchFamily="50" charset="-127"/>
              </a:rPr>
              <a:t>계약체결</a:t>
            </a:r>
            <a:r>
              <a:rPr lang="en-US" altLang="ko-KR" sz="1400" spc="-13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30" dirty="0">
                <a:latin typeface="맑은 고딕" pitchFamily="50" charset="-127"/>
                <a:ea typeface="맑은 고딕" pitchFamily="50" charset="-127"/>
              </a:rPr>
              <a:t>예정</a:t>
            </a:r>
            <a:r>
              <a:rPr lang="en-US" altLang="ko-KR" sz="1400" spc="-130" dirty="0"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400" spc="-130" dirty="0">
                <a:latin typeface="맑은 고딕" pitchFamily="50" charset="-127"/>
                <a:ea typeface="맑은 고딕" pitchFamily="50" charset="-127"/>
              </a:rPr>
              <a:t> 사항 </a:t>
            </a:r>
            <a:r>
              <a:rPr lang="en-US" altLang="ko-KR" sz="1400" spc="-130" dirty="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30" dirty="0">
                <a:latin typeface="맑은 고딕" pitchFamily="50" charset="-127"/>
                <a:ea typeface="맑은 고딕" pitchFamily="50" charset="-127"/>
              </a:rPr>
              <a:t>계약서 사본</a:t>
            </a:r>
            <a:r>
              <a:rPr lang="en-US" altLang="ko-KR" sz="1400" spc="-130" dirty="0" smtClean="0"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400" spc="-130" dirty="0">
                <a:latin typeface="맑은 고딕" pitchFamily="50" charset="-127"/>
                <a:ea typeface="맑은 고딕" pitchFamily="50" charset="-127"/>
              </a:rPr>
              <a:t>거래처 현황 등</a:t>
            </a:r>
            <a:endParaRPr lang="en-US" altLang="ko-KR" sz="1400" spc="-130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400" b="0" spc="-130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200" b="0" spc="-130" dirty="0">
                <a:latin typeface="맑은 고딕" pitchFamily="50" charset="-127"/>
                <a:ea typeface="맑은 고딕" pitchFamily="50" charset="-127"/>
              </a:rPr>
              <a:t>※ </a:t>
            </a:r>
            <a:r>
              <a:rPr lang="ko-KR" altLang="en-US" sz="1200" b="0" spc="-130" dirty="0">
                <a:latin typeface="맑은 고딕" pitchFamily="50" charset="-127"/>
                <a:ea typeface="맑은 고딕" pitchFamily="50" charset="-127"/>
              </a:rPr>
              <a:t>관련 증빙서류 없는 경우 참여기업 현재 거래처 현황만 </a:t>
            </a:r>
            <a:r>
              <a:rPr lang="ko-KR" altLang="en-US" sz="1200" b="0" spc="-130" dirty="0" smtClean="0">
                <a:latin typeface="맑은 고딕" pitchFamily="50" charset="-127"/>
                <a:ea typeface="맑은 고딕" pitchFamily="50" charset="-127"/>
              </a:rPr>
              <a:t>기재</a:t>
            </a:r>
            <a:endParaRPr lang="en-US" altLang="ko-KR" sz="1200" b="0" spc="-130" dirty="0" smtClean="0"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200" b="0" spc="-13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200" b="0" spc="-100" dirty="0" smtClean="0">
              <a:latin typeface="맑은 고딕" pitchFamily="50" charset="-127"/>
            </a:endParaRPr>
          </a:p>
          <a:p>
            <a:pPr algn="ctr"/>
            <a:r>
              <a:rPr lang="ko-KR" altLang="en-US" sz="1200" b="0" spc="-100" dirty="0" smtClean="0">
                <a:latin typeface="맑은 고딕" pitchFamily="50" charset="-127"/>
              </a:rPr>
              <a:t>선정평가 </a:t>
            </a:r>
            <a:r>
              <a:rPr lang="ko-KR" altLang="en-US" sz="1200" b="0" spc="-100" dirty="0">
                <a:latin typeface="맑은 고딕" pitchFamily="50" charset="-127"/>
              </a:rPr>
              <a:t>시 </a:t>
            </a:r>
            <a:r>
              <a:rPr lang="ko-KR" altLang="en-US" sz="1200" b="0" spc="-100" dirty="0" smtClean="0">
                <a:latin typeface="맑은 고딕" pitchFamily="50" charset="-127"/>
              </a:rPr>
              <a:t>실행가능성</a:t>
            </a:r>
            <a:r>
              <a:rPr lang="en-US" altLang="ko-KR" sz="1200" b="0" spc="-100" dirty="0" smtClean="0">
                <a:latin typeface="맑은 고딕" pitchFamily="50" charset="-127"/>
              </a:rPr>
              <a:t>(15</a:t>
            </a:r>
            <a:r>
              <a:rPr lang="ko-KR" altLang="en-US" sz="1200" b="0" spc="-100" dirty="0" smtClean="0">
                <a:latin typeface="맑은 고딕" pitchFamily="50" charset="-127"/>
              </a:rPr>
              <a:t>점</a:t>
            </a:r>
            <a:r>
              <a:rPr lang="en-US" altLang="ko-KR" sz="1200" b="0" spc="-100" dirty="0" smtClean="0">
                <a:latin typeface="맑은 고딕" pitchFamily="50" charset="-127"/>
              </a:rPr>
              <a:t>)</a:t>
            </a:r>
            <a:r>
              <a:rPr lang="ko-KR" altLang="en-US" sz="1200" b="0" spc="-100" dirty="0" smtClean="0">
                <a:latin typeface="맑은 고딕" pitchFamily="50" charset="-127"/>
              </a:rPr>
              <a:t>을 별도 구분하여 </a:t>
            </a:r>
            <a:r>
              <a:rPr lang="ko-KR" altLang="en-US" sz="1200" b="0" spc="-100" dirty="0">
                <a:latin typeface="맑은 고딕" pitchFamily="50" charset="-127"/>
              </a:rPr>
              <a:t>심사합니다</a:t>
            </a:r>
            <a:r>
              <a:rPr lang="en-US" altLang="ko-KR" sz="1200" b="0" spc="-100" dirty="0">
                <a:latin typeface="맑은 고딕" pitchFamily="50" charset="-127"/>
              </a:rPr>
              <a:t>.</a:t>
            </a:r>
          </a:p>
          <a:p>
            <a:pPr algn="ctr"/>
            <a:endParaRPr lang="en-US" altLang="ko-KR" sz="1200" b="0" spc="-100" dirty="0">
              <a:latin typeface="맑은 고딕" pitchFamily="50" charset="-127"/>
            </a:endParaRPr>
          </a:p>
          <a:p>
            <a:pPr algn="ctr"/>
            <a:r>
              <a:rPr lang="ko-KR" altLang="en-US" sz="1200" b="0" spc="-100" dirty="0">
                <a:latin typeface="맑은 고딕" pitchFamily="50" charset="-127"/>
              </a:rPr>
              <a:t>개발과제와 관련하여 </a:t>
            </a:r>
            <a:r>
              <a:rPr lang="ko-KR" altLang="en-US" sz="1200" spc="-100" dirty="0" smtClean="0">
                <a:latin typeface="맑은 고딕" pitchFamily="50" charset="-127"/>
              </a:rPr>
              <a:t>실제 현실화 가능성 및 보유 기술</a:t>
            </a:r>
            <a:r>
              <a:rPr lang="en-US" altLang="ko-KR" sz="1200" spc="-100" dirty="0">
                <a:latin typeface="맑은 고딕" pitchFamily="50" charset="-127"/>
              </a:rPr>
              <a:t> </a:t>
            </a:r>
            <a:r>
              <a:rPr lang="ko-KR" altLang="en-US" sz="1200" spc="-100" dirty="0" smtClean="0">
                <a:latin typeface="맑은 고딕" pitchFamily="50" charset="-127"/>
              </a:rPr>
              <a:t>수준</a:t>
            </a:r>
            <a:r>
              <a:rPr lang="en-US" altLang="ko-KR" sz="1200" spc="-100" dirty="0">
                <a:latin typeface="맑은 고딕" pitchFamily="50" charset="-127"/>
              </a:rPr>
              <a:t> </a:t>
            </a:r>
            <a:r>
              <a:rPr lang="ko-KR" altLang="en-US" sz="1200" spc="-100" dirty="0" smtClean="0">
                <a:latin typeface="맑은 고딕" pitchFamily="50" charset="-127"/>
              </a:rPr>
              <a:t>등</a:t>
            </a:r>
            <a:r>
              <a:rPr lang="ko-KR" altLang="en-US" sz="1200" b="0" spc="-100" dirty="0" smtClean="0">
                <a:latin typeface="맑은 고딕" pitchFamily="50" charset="-127"/>
              </a:rPr>
              <a:t>을 </a:t>
            </a:r>
            <a:r>
              <a:rPr lang="ko-KR" altLang="en-US" sz="1200" b="0" spc="-100" dirty="0">
                <a:latin typeface="맑은 고딕" pitchFamily="50" charset="-127"/>
              </a:rPr>
              <a:t>평가하오니</a:t>
            </a:r>
            <a:endParaRPr lang="en-US" altLang="ko-KR" sz="1200" b="0" spc="-100" dirty="0">
              <a:latin typeface="맑은 고딕" pitchFamily="50" charset="-127"/>
            </a:endParaRPr>
          </a:p>
          <a:p>
            <a:pPr algn="ctr"/>
            <a:endParaRPr lang="en-US" altLang="ko-KR" sz="1200" b="0" spc="-100" dirty="0">
              <a:latin typeface="맑은 고딕" pitchFamily="50" charset="-127"/>
            </a:endParaRPr>
          </a:p>
          <a:p>
            <a:pPr algn="ctr"/>
            <a:r>
              <a:rPr lang="ko-KR" altLang="en-US" sz="1200" b="0" spc="-100" dirty="0">
                <a:latin typeface="맑은 고딕" pitchFamily="50" charset="-127"/>
              </a:rPr>
              <a:t>평가와 관련하여 도움이 될 수 있는 </a:t>
            </a:r>
            <a:r>
              <a:rPr lang="ko-KR" altLang="en-US" sz="1200" spc="-100" dirty="0" smtClean="0">
                <a:latin typeface="맑은 고딕" pitchFamily="50" charset="-127"/>
              </a:rPr>
              <a:t>특허</a:t>
            </a:r>
            <a:r>
              <a:rPr lang="en-US" altLang="ko-KR" sz="1200" spc="-100" dirty="0" smtClean="0">
                <a:latin typeface="맑은 고딕" pitchFamily="50" charset="-127"/>
              </a:rPr>
              <a:t>, </a:t>
            </a:r>
            <a:r>
              <a:rPr lang="ko-KR" altLang="en-US" sz="1200" spc="-100" dirty="0" smtClean="0">
                <a:latin typeface="맑은 고딕" pitchFamily="50" charset="-127"/>
              </a:rPr>
              <a:t>시험성적서</a:t>
            </a:r>
            <a:r>
              <a:rPr lang="en-US" altLang="ko-KR" sz="1200" spc="-100" dirty="0" smtClean="0">
                <a:latin typeface="맑은 고딕" pitchFamily="50" charset="-127"/>
              </a:rPr>
              <a:t>, </a:t>
            </a:r>
            <a:r>
              <a:rPr lang="ko-KR" altLang="en-US" sz="1200" spc="-100" dirty="0" smtClean="0">
                <a:latin typeface="맑은 고딕" pitchFamily="50" charset="-127"/>
              </a:rPr>
              <a:t>거래처 현황 등</a:t>
            </a:r>
            <a:r>
              <a:rPr lang="ko-KR" altLang="en-US" sz="1200" b="0" spc="-100" dirty="0" smtClean="0">
                <a:latin typeface="맑은 고딕" pitchFamily="50" charset="-127"/>
              </a:rPr>
              <a:t>으로 </a:t>
            </a:r>
            <a:r>
              <a:rPr lang="ko-KR" altLang="en-US" sz="1200" b="0" spc="-100" dirty="0">
                <a:latin typeface="맑은 고딕" pitchFamily="50" charset="-127"/>
              </a:rPr>
              <a:t>구성 바랍니다</a:t>
            </a:r>
            <a:r>
              <a:rPr lang="en-US" altLang="ko-KR" sz="1200" b="0" spc="-100" dirty="0">
                <a:latin typeface="맑은 고딕" pitchFamily="50" charset="-127"/>
              </a:rPr>
              <a:t>.</a:t>
            </a:r>
          </a:p>
          <a:p>
            <a:pPr algn="ctr"/>
            <a:endParaRPr lang="en-US" altLang="ko-KR" sz="1200" b="0" spc="-130" dirty="0">
              <a:solidFill>
                <a:schemeClr val="tx1">
                  <a:lumMod val="95000"/>
                  <a:lumOff val="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7452320" y="224644"/>
            <a:ext cx="12961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800" b="1" spc="-130" dirty="0">
                <a:solidFill>
                  <a:srgbClr val="D71733"/>
                </a:solidFill>
              </a:rPr>
              <a:t>선정평가 발표자료 </a:t>
            </a:r>
            <a:r>
              <a:rPr lang="en-US" altLang="ko-KR" sz="800" b="1" spc="-130" dirty="0">
                <a:solidFill>
                  <a:srgbClr val="D71733"/>
                </a:solidFill>
              </a:rPr>
              <a:t>SAMPLE</a:t>
            </a:r>
            <a:r>
              <a:rPr lang="ko-KR" altLang="en-US" sz="800" b="1" spc="-130" dirty="0">
                <a:solidFill>
                  <a:srgbClr val="D71733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391934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</TotalTime>
  <Words>1704</Words>
  <Application>Microsoft Office PowerPoint</Application>
  <PresentationFormat>화면 슬라이드 쇼(4:3)</PresentationFormat>
  <Paragraphs>460</Paragraphs>
  <Slides>16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2" baseType="lpstr">
      <vt:lpstr>Times New Roman</vt:lpstr>
      <vt:lpstr>Wingdings</vt:lpstr>
      <vt:lpstr>굴림</vt:lpstr>
      <vt:lpstr>Arial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Windows 사용자</cp:lastModifiedBy>
  <cp:revision>267</cp:revision>
  <dcterms:created xsi:type="dcterms:W3CDTF">2018-09-11T00:09:52Z</dcterms:created>
  <dcterms:modified xsi:type="dcterms:W3CDTF">2023-04-18T00:39:49Z</dcterms:modified>
</cp:coreProperties>
</file>