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trictFirstAndLastChars="0">
  <p:sldMasterIdLst>
    <p:sldMasterId id="2147483648" r:id="rId1"/>
  </p:sldMasterIdLst>
  <p:sldIdLst>
    <p:sldId id="271" r:id="rId2"/>
    <p:sldId id="257" r:id="rId3"/>
    <p:sldId id="282" r:id="rId4"/>
    <p:sldId id="289" r:id="rId5"/>
    <p:sldId id="280" r:id="rId6"/>
    <p:sldId id="272" r:id="rId7"/>
    <p:sldId id="273" r:id="rId8"/>
    <p:sldId id="274" r:id="rId9"/>
    <p:sldId id="290" r:id="rId10"/>
    <p:sldId id="284" r:id="rId11"/>
    <p:sldId id="283" r:id="rId12"/>
  </p:sldIdLst>
  <p:sldSz cx="9144000" cy="5143500" type="screen16x9"/>
  <p:notesSz cx="6797675" cy="9926638"/>
  <p:defaultTextStyle>
    <a:defPPr>
      <a:defRPr lang="ko-KR"/>
    </a:defPPr>
    <a:lvl1pPr marL="0" algn="l" defTabSz="914262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32" algn="l" defTabSz="914262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62" algn="l" defTabSz="914262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394" algn="l" defTabSz="914262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25" algn="l" defTabSz="914262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657" algn="l" defTabSz="914262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788" algn="l" defTabSz="914262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19" algn="l" defTabSz="914262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051" algn="l" defTabSz="914262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 showNarration="1">
    <p:present/>
    <p:sldAll/>
    <p:penClr>
      <a:prstClr val="red"/>
    </p:penClr>
    <p:extLst>
      <p:ext uri="{2FDB2607-1784-4EEB-B798-7EB5836EED8A}">
        <p14:showMediaCtrls xmlns:p14="http://schemas.microsoft.com/office/powerpoint/2010/main" val="1"/>
      </p:ext>
    </p:extLst>
  </p:showPr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horzBarState="maximized">
    <p:restoredLeft sz="15620"/>
    <p:restoredTop sz="96370" autoAdjust="0"/>
  </p:normalViewPr>
  <p:slideViewPr>
    <p:cSldViewPr>
      <p:cViewPr>
        <p:scale>
          <a:sx n="125" d="100"/>
          <a:sy n="125" d="100"/>
        </p:scale>
        <p:origin x="1194" y="540"/>
      </p:cViewPr>
      <p:guideLst>
        <p:guide orient="horz" pos="1613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9.xml"  /><Relationship Id="rId11" Type="http://schemas.openxmlformats.org/officeDocument/2006/relationships/slide" Target="slides/slide10.xml"  /><Relationship Id="rId12" Type="http://schemas.openxmlformats.org/officeDocument/2006/relationships/slide" Target="slides/slide11.xml"  /><Relationship Id="rId13" Type="http://schemas.openxmlformats.org/officeDocument/2006/relationships/presProps" Target="presProps.xml"  /><Relationship Id="rId14" Type="http://schemas.openxmlformats.org/officeDocument/2006/relationships/viewProps" Target="viewProps.xml"  /><Relationship Id="rId15" Type="http://schemas.openxmlformats.org/officeDocument/2006/relationships/theme" Target="theme/theme1.xml"  /><Relationship Id="rId16" Type="http://schemas.openxmlformats.org/officeDocument/2006/relationships/tableStyles" Target="tableStyles.xml"  /><Relationship Id="rId2" Type="http://schemas.openxmlformats.org/officeDocument/2006/relationships/slide" Target="slides/slide1.xml"  /><Relationship Id="rId3" Type="http://schemas.openxmlformats.org/officeDocument/2006/relationships/slide" Target="slides/slide2.xml"  /><Relationship Id="rId4" Type="http://schemas.openxmlformats.org/officeDocument/2006/relationships/slide" Target="slides/slide3.xml"  /><Relationship Id="rId5" Type="http://schemas.openxmlformats.org/officeDocument/2006/relationships/slide" Target="slides/slide4.xml"  /><Relationship Id="rId6" Type="http://schemas.openxmlformats.org/officeDocument/2006/relationships/slide" Target="slides/slide5.xml"  /><Relationship Id="rId7" Type="http://schemas.openxmlformats.org/officeDocument/2006/relationships/slide" Target="slides/slide6.xml"  /><Relationship Id="rId8" Type="http://schemas.openxmlformats.org/officeDocument/2006/relationships/slide" Target="slides/slide7.xml"  /><Relationship Id="rId9" Type="http://schemas.openxmlformats.org/officeDocument/2006/relationships/slide" Target="slides/slide8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1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6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7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9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0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B189D-C68B-41D9-BD58-71C7071F5967}" type="datetimeFigureOut">
              <a:rPr lang="ko-KR" altLang="en-US" smtClean="0"/>
              <a:t>2025-03-17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DF25A-982E-42DC-A32C-2AFAACF879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6279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B189D-C68B-41D9-BD58-71C7071F5967}" type="datetimeFigureOut">
              <a:rPr lang="ko-KR" altLang="en-US" smtClean="0"/>
              <a:t>2025-03-17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DF25A-982E-42DC-A32C-2AFAACF879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089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3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6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39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2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65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7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91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0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B189D-C68B-41D9-BD58-71C7071F5967}" type="datetimeFigureOut">
              <a:rPr lang="ko-KR" altLang="en-US" smtClean="0"/>
              <a:t>2025-03-17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DF25A-982E-42DC-A32C-2AFAACF879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096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B189D-C68B-41D9-BD58-71C7071F5967}" type="datetimeFigureOut">
              <a:rPr lang="ko-KR" altLang="en-US" smtClean="0"/>
              <a:t>2025-03-17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DF25A-982E-42DC-A32C-2AFAACF879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336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2" indent="0">
              <a:buNone/>
              <a:defRPr sz="2000" b="1"/>
            </a:lvl2pPr>
            <a:lvl3pPr marL="914262" indent="0">
              <a:buNone/>
              <a:defRPr sz="1800" b="1"/>
            </a:lvl3pPr>
            <a:lvl4pPr marL="1371394" indent="0">
              <a:buNone/>
              <a:defRPr sz="1600" b="1"/>
            </a:lvl4pPr>
            <a:lvl5pPr marL="1828525" indent="0">
              <a:buNone/>
              <a:defRPr sz="1600" b="1"/>
            </a:lvl5pPr>
            <a:lvl6pPr marL="2285657" indent="0">
              <a:buNone/>
              <a:defRPr sz="1600" b="1"/>
            </a:lvl6pPr>
            <a:lvl7pPr marL="2742788" indent="0">
              <a:buNone/>
              <a:defRPr sz="1600" b="1"/>
            </a:lvl7pPr>
            <a:lvl8pPr marL="3199919" indent="0">
              <a:buNone/>
              <a:defRPr sz="1600" b="1"/>
            </a:lvl8pPr>
            <a:lvl9pPr marL="3657051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32" indent="0">
              <a:buNone/>
              <a:defRPr sz="2000" b="1"/>
            </a:lvl2pPr>
            <a:lvl3pPr marL="914262" indent="0">
              <a:buNone/>
              <a:defRPr sz="1800" b="1"/>
            </a:lvl3pPr>
            <a:lvl4pPr marL="1371394" indent="0">
              <a:buNone/>
              <a:defRPr sz="1600" b="1"/>
            </a:lvl4pPr>
            <a:lvl5pPr marL="1828525" indent="0">
              <a:buNone/>
              <a:defRPr sz="1600" b="1"/>
            </a:lvl5pPr>
            <a:lvl6pPr marL="2285657" indent="0">
              <a:buNone/>
              <a:defRPr sz="1600" b="1"/>
            </a:lvl6pPr>
            <a:lvl7pPr marL="2742788" indent="0">
              <a:buNone/>
              <a:defRPr sz="1600" b="1"/>
            </a:lvl7pPr>
            <a:lvl8pPr marL="3199919" indent="0">
              <a:buNone/>
              <a:defRPr sz="1600" b="1"/>
            </a:lvl8pPr>
            <a:lvl9pPr marL="3657051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B189D-C68B-41D9-BD58-71C7071F5967}" type="datetimeFigureOut">
              <a:rPr lang="ko-KR" altLang="en-US" smtClean="0"/>
              <a:t>2025-03-17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DF25A-982E-42DC-A32C-2AFAACF879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7678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B189D-C68B-41D9-BD58-71C7071F5967}" type="datetimeFigureOut">
              <a:rPr lang="ko-KR" altLang="en-US" smtClean="0"/>
              <a:t>2025-03-17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DF25A-982E-42DC-A32C-2AFAACF879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9166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B189D-C68B-41D9-BD58-71C7071F5967}" type="datetimeFigureOut">
              <a:rPr lang="ko-KR" altLang="en-US" smtClean="0"/>
              <a:t>2025-03-17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DF25A-982E-42DC-A32C-2AFAACF879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797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32" indent="0">
              <a:buNone/>
              <a:defRPr sz="1200"/>
            </a:lvl2pPr>
            <a:lvl3pPr marL="914262" indent="0">
              <a:buNone/>
              <a:defRPr sz="1000"/>
            </a:lvl3pPr>
            <a:lvl4pPr marL="1371394" indent="0">
              <a:buNone/>
              <a:defRPr sz="900"/>
            </a:lvl4pPr>
            <a:lvl5pPr marL="1828525" indent="0">
              <a:buNone/>
              <a:defRPr sz="900"/>
            </a:lvl5pPr>
            <a:lvl6pPr marL="2285657" indent="0">
              <a:buNone/>
              <a:defRPr sz="900"/>
            </a:lvl6pPr>
            <a:lvl7pPr marL="2742788" indent="0">
              <a:buNone/>
              <a:defRPr sz="900"/>
            </a:lvl7pPr>
            <a:lvl8pPr marL="3199919" indent="0">
              <a:buNone/>
              <a:defRPr sz="900"/>
            </a:lvl8pPr>
            <a:lvl9pPr marL="3657051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B189D-C68B-41D9-BD58-71C7071F5967}" type="datetimeFigureOut">
              <a:rPr lang="ko-KR" altLang="en-US" smtClean="0"/>
              <a:t>2025-03-17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DF25A-982E-42DC-A32C-2AFAACF879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2087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32" indent="0">
              <a:buNone/>
              <a:defRPr sz="2800"/>
            </a:lvl2pPr>
            <a:lvl3pPr marL="914262" indent="0">
              <a:buNone/>
              <a:defRPr sz="2400"/>
            </a:lvl3pPr>
            <a:lvl4pPr marL="1371394" indent="0">
              <a:buNone/>
              <a:defRPr sz="2000"/>
            </a:lvl4pPr>
            <a:lvl5pPr marL="1828525" indent="0">
              <a:buNone/>
              <a:defRPr sz="2000"/>
            </a:lvl5pPr>
            <a:lvl6pPr marL="2285657" indent="0">
              <a:buNone/>
              <a:defRPr sz="2000"/>
            </a:lvl6pPr>
            <a:lvl7pPr marL="2742788" indent="0">
              <a:buNone/>
              <a:defRPr sz="2000"/>
            </a:lvl7pPr>
            <a:lvl8pPr marL="3199919" indent="0">
              <a:buNone/>
              <a:defRPr sz="2000"/>
            </a:lvl8pPr>
            <a:lvl9pPr marL="3657051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32" indent="0">
              <a:buNone/>
              <a:defRPr sz="1200"/>
            </a:lvl2pPr>
            <a:lvl3pPr marL="914262" indent="0">
              <a:buNone/>
              <a:defRPr sz="1000"/>
            </a:lvl3pPr>
            <a:lvl4pPr marL="1371394" indent="0">
              <a:buNone/>
              <a:defRPr sz="900"/>
            </a:lvl4pPr>
            <a:lvl5pPr marL="1828525" indent="0">
              <a:buNone/>
              <a:defRPr sz="900"/>
            </a:lvl5pPr>
            <a:lvl6pPr marL="2285657" indent="0">
              <a:buNone/>
              <a:defRPr sz="900"/>
            </a:lvl6pPr>
            <a:lvl7pPr marL="2742788" indent="0">
              <a:buNone/>
              <a:defRPr sz="900"/>
            </a:lvl7pPr>
            <a:lvl8pPr marL="3199919" indent="0">
              <a:buNone/>
              <a:defRPr sz="900"/>
            </a:lvl8pPr>
            <a:lvl9pPr marL="3657051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B189D-C68B-41D9-BD58-71C7071F5967}" type="datetimeFigureOut">
              <a:rPr lang="ko-KR" altLang="en-US" smtClean="0"/>
              <a:t>2025-03-17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DF25A-982E-42DC-A32C-2AFAACF879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4858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B189D-C68B-41D9-BD58-71C7071F5967}" type="datetimeFigureOut">
              <a:rPr lang="ko-KR" altLang="en-US" smtClean="0"/>
              <a:t>2025-03-17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DF25A-982E-42DC-A32C-2AFAACF879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61580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B189D-C68B-41D9-BD58-71C7071F5967}" type="datetimeFigureOut">
              <a:rPr lang="ko-KR" altLang="en-US" smtClean="0"/>
              <a:t>2025-03-17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DF25A-982E-42DC-A32C-2AFAACF879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3070092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80"/>
            <a:ext cx="8229600" cy="857250"/>
          </a:xfrm>
          <a:prstGeom prst="rect">
            <a:avLst/>
          </a:prstGeom>
        </p:spPr>
        <p:txBody>
          <a:bodyPr vert="horz" lIns="91426" tIns="45713" rIns="91426" bIns="45713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26" tIns="45713" rIns="91426" bIns="45713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1" y="4767263"/>
            <a:ext cx="2133600" cy="273844"/>
          </a:xfrm>
          <a:prstGeom prst="rect">
            <a:avLst/>
          </a:prstGeom>
        </p:spPr>
        <p:txBody>
          <a:bodyPr vert="horz" lIns="91426" tIns="45713" rIns="91426" bIns="4571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EB189D-C68B-41D9-BD58-71C7071F5967}" type="datetimeFigureOut">
              <a:rPr lang="ko-KR" altLang="en-US" smtClean="0"/>
              <a:t>2025-03-17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1" y="4767263"/>
            <a:ext cx="2895600" cy="273844"/>
          </a:xfrm>
          <a:prstGeom prst="rect">
            <a:avLst/>
          </a:prstGeom>
        </p:spPr>
        <p:txBody>
          <a:bodyPr vert="horz" lIns="91426" tIns="45713" rIns="91426" bIns="45713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26" tIns="45713" rIns="91426" bIns="45713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4DF25A-982E-42DC-A32C-2AFAACF879F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5971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262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48" indent="-342848" algn="l" defTabSz="914262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38" indent="-285707" algn="l" defTabSz="914262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28" indent="-228565" algn="l" defTabSz="914262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60" indent="-228565" algn="l" defTabSz="914262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91" indent="-228565" algn="l" defTabSz="914262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22" indent="-228565" algn="l" defTabSz="914262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354" indent="-228565" algn="l" defTabSz="914262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85" indent="-228565" algn="l" defTabSz="914262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16" indent="-228565" algn="l" defTabSz="914262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26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32" algn="l" defTabSz="91426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62" algn="l" defTabSz="91426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94" algn="l" defTabSz="91426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25" algn="l" defTabSz="91426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57" algn="l" defTabSz="91426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88" algn="l" defTabSz="91426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19" algn="l" defTabSz="91426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51" algn="l" defTabSz="91426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.png"  /><Relationship Id="rId3" Type="http://schemas.openxmlformats.org/officeDocument/2006/relationships/image" Target="../media/image2.jpe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611560" y="786278"/>
          <a:ext cx="7920880" cy="13534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0"/>
              </a:tblGrid>
              <a:tr h="1353424">
                <a:tc>
                  <a:txBody>
                    <a:bodyPr/>
                    <a:p>
                      <a:pPr marL="0" marR="0" indent="0" algn="ctr" defTabSz="914262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2400" b="1" kern="0" spc="-4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「</a:t>
                      </a:r>
                      <a:r>
                        <a:rPr lang="en-US" altLang="ko-KR" sz="2400" b="1" kern="0" spc="-4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202</a:t>
                      </a:r>
                      <a:r>
                        <a:rPr lang="en-US" altLang="ko-KR" sz="2400" b="1" kern="0" spc="-4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6</a:t>
                      </a:r>
                      <a:r>
                        <a:rPr lang="en-US" altLang="ko-KR" sz="2400" b="1" kern="0" spc="-4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ko-KR" altLang="en-US" sz="2400" b="1" kern="0" spc="-4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문화기술 콘텐츠 제작지원</a:t>
                      </a:r>
                      <a:r>
                        <a:rPr lang="ko-KR" altLang="en-US" sz="2400" b="1" kern="0" spc="-4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」</a:t>
                      </a:r>
                      <a:r>
                        <a:rPr lang="ko-KR" altLang="en-US" sz="2400" b="1" kern="0" spc="-4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과제</a:t>
                      </a:r>
                      <a:r>
                        <a:rPr lang="ko-KR" altLang="en-US" sz="2400" b="1" kern="0" spc="-4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계획서</a:t>
                      </a:r>
                      <a:endParaRPr lang="en-US" altLang="ko-KR" sz="2400" b="1" kern="0" spc="-4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</a:endParaRPr>
                    </a:p>
                    <a:p>
                      <a:pPr marL="0" marR="0" indent="0" algn="ctr" defTabSz="914262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2400" b="1" kern="0" spc="-40" dirty="0">
                          <a:solidFill>
                            <a:srgbClr val="0000ff"/>
                          </a:solidFill>
                          <a:effectLst/>
                          <a:latin typeface="+mj-lt"/>
                          <a:ea typeface="+mn-ea"/>
                        </a:rPr>
                        <a:t>(</a:t>
                      </a:r>
                      <a:r>
                        <a:rPr lang="ko-KR" altLang="en-US" sz="2400" b="1" kern="0" spc="-40" dirty="0">
                          <a:solidFill>
                            <a:srgbClr val="0000ff"/>
                          </a:solidFill>
                          <a:effectLst/>
                          <a:latin typeface="+mj-lt"/>
                          <a:ea typeface="+mn-ea"/>
                        </a:rPr>
                        <a:t>기술인프라</a:t>
                      </a:r>
                      <a:r>
                        <a:rPr lang="en-US" altLang="ko-KR" sz="2400" b="1" kern="0" spc="-40" dirty="0">
                          <a:solidFill>
                            <a:srgbClr val="0000ff"/>
                          </a:solidFill>
                          <a:effectLst/>
                          <a:latin typeface="+mj-lt"/>
                          <a:ea typeface="+mn-ea"/>
                        </a:rPr>
                        <a:t> </a:t>
                      </a:r>
                      <a:r>
                        <a:rPr lang="ko-KR" altLang="en-US" sz="2400" b="1" kern="0" spc="-40" dirty="0">
                          <a:solidFill>
                            <a:srgbClr val="0000ff"/>
                          </a:solidFill>
                          <a:effectLst/>
                          <a:latin typeface="+mj-lt"/>
                          <a:ea typeface="+mn-ea"/>
                        </a:rPr>
                        <a:t>이용지원</a:t>
                      </a:r>
                      <a:r>
                        <a:rPr lang="en-US" altLang="ko-KR" sz="2400" b="1" kern="0" spc="-40" dirty="0">
                          <a:solidFill>
                            <a:srgbClr val="0000ff"/>
                          </a:solidFill>
                          <a:effectLst/>
                          <a:latin typeface="+mj-lt"/>
                          <a:ea typeface="+mn-ea"/>
                        </a:rPr>
                        <a:t>)</a:t>
                      </a:r>
                      <a:endParaRPr lang="en-US" altLang="ko-KR" sz="2400" b="1" kern="0" spc="-40" dirty="0">
                        <a:solidFill>
                          <a:srgbClr val="0000ff"/>
                        </a:solidFill>
                        <a:effectLst/>
                        <a:latin typeface="+mj-lt"/>
                        <a:ea typeface="+mn-ea"/>
                      </a:endParaRPr>
                    </a:p>
                    <a:p>
                      <a:pPr marL="0" marR="0" indent="0" algn="ctr" defTabSz="914262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800" b="1" kern="0" spc="-4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</a:rPr>
                        <a:t>지원분야 번호 </a:t>
                      </a:r>
                      <a:r>
                        <a:rPr lang="en-US" altLang="ko-KR" sz="1800" b="1" kern="0" spc="-4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</a:rPr>
                        <a:t>: </a:t>
                      </a:r>
                      <a:r>
                        <a:rPr lang="en-US" altLang="ko-KR" sz="1800" b="1" kern="0" spc="-4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</a:rPr>
                        <a:t>⑦</a:t>
                      </a:r>
                      <a:endParaRPr lang="ko-KR" altLang="en-US" sz="1800" b="1" kern="0" spc="-4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1440" marR="91440"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p>
            <a:pPr lvl="0"/>
            <a:endParaRPr lang="ko-KR" altLang="en-US"/>
          </a:p>
        </p:txBody>
      </p:sp>
      <p:pic>
        <p:nvPicPr>
          <p:cNvPr id="1025" name="_x285423104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6971332" y="74597"/>
            <a:ext cx="2172668" cy="610765"/>
          </a:xfrm>
          <a:prstGeom prst="rect">
            <a:avLst/>
          </a:prstGeom>
          <a:noFill/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179405" cy="7599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9512" y="4446240"/>
            <a:ext cx="8785225" cy="2895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ko-KR" sz="1300" dirty="0">
                <a:solidFill>
                  <a:srgbClr val="0000ff"/>
                </a:solidFill>
              </a:rPr>
              <a:t>※</a:t>
            </a:r>
            <a:r>
              <a:rPr lang="ko-KR" altLang="en-US" sz="1300" dirty="0">
                <a:solidFill>
                  <a:srgbClr val="0000ff"/>
                </a:solidFill>
              </a:rPr>
              <a:t>본 과제계획서는 심사위원 </a:t>
            </a:r>
            <a:r>
              <a:rPr lang="ko-KR" altLang="en-US" sz="1300" dirty="0" err="1">
                <a:solidFill>
                  <a:srgbClr val="0000ff"/>
                </a:solidFill>
              </a:rPr>
              <a:t>평가용</a:t>
            </a:r>
            <a:r>
              <a:rPr lang="ko-KR" altLang="en-US" sz="1300" dirty="0">
                <a:solidFill>
                  <a:srgbClr val="0000ff"/>
                </a:solidFill>
              </a:rPr>
              <a:t> 자료이며</a:t>
            </a:r>
            <a:r>
              <a:rPr lang="en-US" altLang="ko-KR" sz="1300" dirty="0">
                <a:solidFill>
                  <a:srgbClr val="0000ff"/>
                </a:solidFill>
              </a:rPr>
              <a:t>, </a:t>
            </a:r>
            <a:r>
              <a:rPr lang="ko-KR" altLang="en-US" sz="1300" dirty="0">
                <a:solidFill>
                  <a:srgbClr val="0000ff"/>
                </a:solidFill>
              </a:rPr>
              <a:t>신청기업은 </a:t>
            </a:r>
            <a:r>
              <a:rPr lang="en-US" altLang="ko-KR" sz="1300" dirty="0">
                <a:solidFill>
                  <a:srgbClr val="0000ff"/>
                </a:solidFill>
              </a:rPr>
              <a:t>PDF </a:t>
            </a:r>
            <a:r>
              <a:rPr lang="ko-KR" altLang="en-US" sz="1300" dirty="0">
                <a:solidFill>
                  <a:srgbClr val="0000ff"/>
                </a:solidFill>
              </a:rPr>
              <a:t>변환하여 제출</a:t>
            </a:r>
            <a:r>
              <a:rPr lang="en-US" altLang="ko-KR" sz="1300" dirty="0">
                <a:solidFill>
                  <a:srgbClr val="0000ff"/>
                </a:solidFill>
              </a:rPr>
              <a:t>(</a:t>
            </a:r>
            <a:r>
              <a:rPr lang="ko-KR" altLang="en-US" sz="1300" dirty="0">
                <a:solidFill>
                  <a:srgbClr val="0000ff"/>
                </a:solidFill>
              </a:rPr>
              <a:t>파란색 </a:t>
            </a:r>
            <a:r>
              <a:rPr lang="ko-KR" altLang="en-US" sz="1300" dirty="0" err="1">
                <a:solidFill>
                  <a:srgbClr val="0000ff"/>
                </a:solidFill>
              </a:rPr>
              <a:t>표기글</a:t>
            </a:r>
            <a:r>
              <a:rPr lang="ko-KR" altLang="en-US" sz="1300" dirty="0">
                <a:solidFill>
                  <a:srgbClr val="0000ff"/>
                </a:solidFill>
              </a:rPr>
              <a:t> 모두 삭제 제출</a:t>
            </a:r>
            <a:r>
              <a:rPr lang="en-US" altLang="ko-KR" sz="1300" dirty="0">
                <a:solidFill>
                  <a:srgbClr val="0000ff"/>
                </a:solidFill>
              </a:rPr>
              <a:t>)</a:t>
            </a:r>
            <a:endParaRPr lang="ko-KR" altLang="en-US" sz="1300" dirty="0">
              <a:solidFill>
                <a:srgbClr val="0000ff"/>
              </a:solidFill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611560" y="2355726"/>
          <a:ext cx="7920880" cy="18722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0"/>
              </a:tblGrid>
              <a:tr h="1872208">
                <a:tc>
                  <a:txBody>
                    <a:bodyPr/>
                    <a:p>
                      <a:pPr marL="0" marR="0" indent="0" algn="ctr" defTabSz="914262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en-US" altLang="ko-KR" sz="1800" b="1" kern="0" spc="-4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</a:endParaRPr>
                    </a:p>
                    <a:p>
                      <a:pPr marL="285750" marR="0" indent="-285750" algn="ctr" defTabSz="914262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Char char="-"/>
                        <a:defRPr/>
                      </a:pPr>
                      <a:r>
                        <a:rPr lang="ko-KR" altLang="en-US" sz="1800" b="1" kern="0" spc="-4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세부과제명</a:t>
                      </a:r>
                      <a:r>
                        <a:rPr lang="en-US" altLang="ko-KR" sz="1800" b="1" kern="0" spc="-4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: </a:t>
                      </a:r>
                      <a:r>
                        <a:rPr lang="en-US" altLang="ko-KR" sz="1800" b="1" kern="0" spc="-40" dirty="0">
                          <a:solidFill>
                            <a:srgbClr val="0000ff"/>
                          </a:solidFill>
                          <a:effectLst/>
                          <a:latin typeface="+mj-lt"/>
                          <a:ea typeface="+mn-ea"/>
                        </a:rPr>
                        <a:t>(</a:t>
                      </a:r>
                      <a:r>
                        <a:rPr lang="ko-KR" altLang="en-US" sz="1800" b="1" kern="0" spc="-40" dirty="0">
                          <a:solidFill>
                            <a:srgbClr val="0000ff"/>
                          </a:solidFill>
                          <a:effectLst/>
                          <a:latin typeface="+mj-lt"/>
                          <a:ea typeface="+mn-ea"/>
                        </a:rPr>
                        <a:t>자유작성</a:t>
                      </a:r>
                      <a:r>
                        <a:rPr lang="en-US" altLang="ko-KR" sz="1800" b="1" kern="0" spc="-40" dirty="0">
                          <a:solidFill>
                            <a:srgbClr val="0000ff"/>
                          </a:solidFill>
                          <a:effectLst/>
                          <a:latin typeface="+mj-lt"/>
                          <a:ea typeface="+mn-ea"/>
                        </a:rPr>
                        <a:t>)</a:t>
                      </a:r>
                      <a:endParaRPr lang="en-US" altLang="ko-KR" sz="1800" b="1" kern="0" spc="-40" dirty="0">
                        <a:solidFill>
                          <a:srgbClr val="0000ff"/>
                        </a:solidFill>
                        <a:effectLst/>
                        <a:latin typeface="+mj-lt"/>
                        <a:ea typeface="+mn-ea"/>
                      </a:endParaRPr>
                    </a:p>
                    <a:p>
                      <a:pPr marL="0" marR="0" indent="0" algn="ctr" defTabSz="914262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en-US" altLang="ko-KR" sz="1800" b="1" kern="0" spc="-4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</a:endParaRPr>
                    </a:p>
                  </a:txBody>
                  <a:tcPr marL="91440" marR="91440" anchor="ctr">
                    <a:lnL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1d6ed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2023129"/>
      </p:ext>
    </p:extLst>
  </p:cSld>
  <p:clrMapOvr>
    <a:masterClrMapping/>
  </p:clrMapOvr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6248451"/>
              </p:ext>
            </p:extLst>
          </p:nvPr>
        </p:nvGraphicFramePr>
        <p:xfrm>
          <a:off x="107504" y="51470"/>
          <a:ext cx="89289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289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262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0" spc="-4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과 제 개 요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107504" y="483518"/>
          <a:ext cx="8928992" cy="2880321"/>
        </p:xfrm>
        <a:graphic>
          <a:graphicData uri="http://schemas.openxmlformats.org/drawingml/2006/table">
            <a:tbl>
              <a:tblPr firstRow="1" bandRow="1"/>
              <a:tblGrid>
                <a:gridCol w="988122"/>
                <a:gridCol w="1641505"/>
                <a:gridCol w="1641505"/>
                <a:gridCol w="1129468"/>
                <a:gridCol w="3528392"/>
              </a:tblGrid>
              <a:tr h="753440">
                <a:tc>
                  <a:txBody>
                    <a:bodyPr/>
                    <a:p>
                      <a:pPr marL="7620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세부과제명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5285" marR="45285" marT="12520" marB="125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c1d6ed"/>
                    </a:solidFill>
                  </a:tcPr>
                </a:tc>
                <a:tc gridSpan="4">
                  <a:txBody>
                    <a:bodyPr/>
                    <a:p>
                      <a:pPr marL="0" marR="0" lvl="0" indent="0" algn="l" defTabSz="914262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※ </a:t>
                      </a:r>
                      <a:r>
                        <a:rPr lang="ko-KR" altLang="en-US" sz="1000" i="1" kern="0" spc="0" dirty="0" err="1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해당기술∙콘텐츠</a:t>
                      </a:r>
                      <a:r>
                        <a:rPr lang="ko-KR" altLang="en-US" sz="100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 내용</a:t>
                      </a:r>
                      <a:r>
                        <a:rPr lang="en-US" altLang="ko-KR" sz="100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/</a:t>
                      </a:r>
                      <a:r>
                        <a:rPr lang="ko-KR" altLang="en-US" sz="100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목적이 드러나는 한 문장의 과제명으로</a:t>
                      </a:r>
                      <a:r>
                        <a:rPr lang="en-US" altLang="ko-KR" sz="100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ko-KR" altLang="en-US" sz="100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기재 </a:t>
                      </a:r>
                      <a:r>
                        <a:rPr lang="en-US" altLang="ko-KR" sz="100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(ex: 00 (</a:t>
                      </a:r>
                      <a:r>
                        <a:rPr lang="ko-KR" altLang="en-US" sz="100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기술</a:t>
                      </a:r>
                      <a:r>
                        <a:rPr lang="en-US" altLang="ko-KR" sz="100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)</a:t>
                      </a:r>
                      <a:r>
                        <a:rPr lang="ko-KR" altLang="en-US" sz="100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을 활용한 </a:t>
                      </a:r>
                      <a:r>
                        <a:rPr lang="en-US" altLang="ko-KR" sz="100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00 </a:t>
                      </a:r>
                      <a:r>
                        <a:rPr lang="ko-KR" altLang="en-US" sz="100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콘텐츠</a:t>
                      </a:r>
                      <a:r>
                        <a:rPr lang="en-US" altLang="ko-KR" sz="100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)</a:t>
                      </a:r>
                      <a:endParaRPr lang="ko-KR" altLang="en-US" sz="1000" kern="0" spc="-60" dirty="0">
                        <a:solidFill>
                          <a:srgbClr val="0000ff"/>
                        </a:solidFill>
                        <a:effectLst/>
                        <a:latin typeface="+mn-lt"/>
                      </a:endParaRPr>
                    </a:p>
                  </a:txBody>
                  <a:tcPr marL="45285" marR="45285" marT="12520" marB="125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hMerge="1">
                  <a:txBody>
                    <a:bodyPr/>
                    <a:p>
                      <a:pPr latinLnBrk="1"/>
                      <a:endParaRPr lang="ko-KR" altLang="en-US"/>
                    </a:p>
                  </a:txBody>
                  <a:tcPr marL="91440" marR="91440"/>
                </a:tc>
                <a:tc hMerge="1">
                  <a:txBody>
                    <a:bodyPr/>
                    <a:p>
                      <a:pPr latinLnBrk="1"/>
                      <a:endParaRPr lang="ko-KR" altLang="en-US"/>
                    </a:p>
                  </a:txBody>
                  <a:tcPr marL="91440" marR="914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</a:tcPr>
                </a:tc>
                <a:tc hMerge="1">
                  <a:txBody>
                    <a:bodyPr/>
                    <a:p>
                      <a:pPr latinLnBrk="1"/>
                      <a:endParaRPr lang="ko-KR" altLang="en-US"/>
                    </a:p>
                  </a:txBody>
                  <a:tcPr marL="91440" marR="914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</a:tcPr>
                </a:tc>
              </a:tr>
              <a:tr h="753440">
                <a:tc>
                  <a:txBody>
                    <a:bodyPr/>
                    <a:p>
                      <a:pPr marL="7620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지원분야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5285" marR="45285" marT="12520" marB="125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c1d6ed"/>
                    </a:solidFill>
                  </a:tcPr>
                </a:tc>
                <a:tc gridSpan="2">
                  <a:txBody>
                    <a:bodyPr/>
                    <a:p>
                      <a:pPr latinLnBrk="1"/>
                      <a:r>
                        <a:rPr lang="ko-KR" altLang="en-US" sz="1000" i="0" kern="0" spc="0" dirty="0">
                          <a:solidFill>
                            <a:srgbClr val="0000ff"/>
                          </a:solidFill>
                          <a:effectLst/>
                          <a:latin typeface="맑은 고딕"/>
                          <a:ea typeface="맑은 고딕"/>
                          <a:cs typeface="+mn-cs"/>
                        </a:rPr>
                        <a:t>기술</a:t>
                      </a:r>
                      <a:r>
                        <a:rPr lang="en-US" altLang="ko-KR" sz="1000" i="0" kern="0" spc="0" dirty="0">
                          <a:solidFill>
                            <a:srgbClr val="0000ff"/>
                          </a:solidFill>
                          <a:effectLst/>
                          <a:latin typeface="맑은 고딕"/>
                          <a:ea typeface="맑은 고딕"/>
                          <a:cs typeface="+mn-cs"/>
                        </a:rPr>
                        <a:t> </a:t>
                      </a:r>
                      <a:r>
                        <a:rPr lang="ko-KR" altLang="en-US" sz="1000" i="0" kern="0" spc="0" dirty="0">
                          <a:solidFill>
                            <a:srgbClr val="0000ff"/>
                          </a:solidFill>
                          <a:effectLst/>
                          <a:latin typeface="맑은 고딕"/>
                          <a:ea typeface="맑은 고딕"/>
                          <a:cs typeface="+mn-cs"/>
                        </a:rPr>
                        <a:t>인프라</a:t>
                      </a:r>
                      <a:r>
                        <a:rPr lang="en-US" altLang="ko-KR" sz="1000" i="0" kern="0" spc="0" dirty="0">
                          <a:solidFill>
                            <a:srgbClr val="0000ff"/>
                          </a:solidFill>
                          <a:effectLst/>
                          <a:latin typeface="맑은 고딕"/>
                          <a:ea typeface="맑은 고딕"/>
                          <a:cs typeface="+mn-cs"/>
                        </a:rPr>
                        <a:t> </a:t>
                      </a:r>
                      <a:r>
                        <a:rPr lang="ko-KR" altLang="en-US" sz="1000" i="0" kern="0" spc="0" dirty="0">
                          <a:solidFill>
                            <a:srgbClr val="0000ff"/>
                          </a:solidFill>
                          <a:effectLst/>
                          <a:latin typeface="맑은 고딕"/>
                          <a:ea typeface="맑은 고딕"/>
                          <a:cs typeface="+mn-cs"/>
                        </a:rPr>
                        <a:t>이용</a:t>
                      </a:r>
                      <a:r>
                        <a:rPr lang="en-US" altLang="ko-KR" sz="1000" i="0" kern="0" spc="0" dirty="0">
                          <a:solidFill>
                            <a:srgbClr val="0000ff"/>
                          </a:solidFill>
                          <a:effectLst/>
                          <a:latin typeface="맑은 고딕"/>
                          <a:ea typeface="맑은 고딕"/>
                          <a:cs typeface="+mn-cs"/>
                        </a:rPr>
                        <a:t> </a:t>
                      </a:r>
                      <a:r>
                        <a:rPr lang="ko-KR" altLang="en-US" sz="1000" i="0" kern="0" spc="0" dirty="0">
                          <a:solidFill>
                            <a:srgbClr val="0000ff"/>
                          </a:solidFill>
                          <a:effectLst/>
                          <a:latin typeface="맑은 고딕"/>
                          <a:ea typeface="맑은 고딕"/>
                          <a:cs typeface="+mn-cs"/>
                        </a:rPr>
                        <a:t>지원</a:t>
                      </a:r>
                      <a:endParaRPr lang="en-US" altLang="ko-KR" sz="1000" i="0" kern="0" spc="0" dirty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285" marR="45285" marT="12520" marB="125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hMerge="1">
                  <a:txBody>
                    <a:bodyPr/>
                    <a:p>
                      <a:pPr latinLnBrk="1"/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/>
                    <a:p>
                      <a:pPr marL="0" marR="0" lvl="0" indent="0" algn="ctr" defTabSz="914262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kern="0" spc="-6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사업자등록번호</a:t>
                      </a:r>
                      <a:endParaRPr lang="ko-KR" altLang="en-US" sz="1000" b="1" kern="0" spc="-6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285" marR="45285" marT="12520" marB="125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p>
                      <a:pPr latinLnBrk="1"/>
                      <a:endParaRPr lang="ko-KR" altLang="en-US" dirty="0"/>
                    </a:p>
                  </a:txBody>
                  <a:tcPr marL="45285" marR="45285" marT="12520" marB="125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</a:tcPr>
                </a:tc>
              </a:tr>
              <a:tr h="753440">
                <a:tc>
                  <a:txBody>
                    <a:bodyPr/>
                    <a:p>
                      <a:pPr marL="7620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/>
                        </a:rPr>
                        <a:t>기업명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5285" marR="45285" marT="12520" marB="125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60" dirty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 </a:t>
                      </a:r>
                      <a:endParaRPr lang="ko-KR" altLang="en-US" sz="1000" kern="0" spc="-60" dirty="0">
                        <a:solidFill>
                          <a:srgbClr val="0000ff"/>
                        </a:solidFill>
                        <a:effectLst/>
                        <a:latin typeface="+mn-lt"/>
                      </a:endParaRPr>
                    </a:p>
                  </a:txBody>
                  <a:tcPr marL="45285" marR="45285" marT="12520" marB="125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6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</a:t>
                      </a:r>
                      <a:r>
                        <a:rPr lang="ko-KR" altLang="en-US" sz="1000" kern="0" spc="-6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대표자 </a:t>
                      </a:r>
                      <a:r>
                        <a:rPr lang="en-US" altLang="ko-KR" sz="1000" kern="0" spc="-6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:  </a:t>
                      </a:r>
                      <a:r>
                        <a:rPr lang="en-US" altLang="ko-KR" sz="1000" kern="0" spc="-60" dirty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000</a:t>
                      </a:r>
                      <a:r>
                        <a:rPr lang="en-US" altLang="ko-KR" sz="1000" kern="0" spc="-6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 )</a:t>
                      </a:r>
                      <a:endParaRPr lang="ko-KR" altLang="en-US" sz="1000" kern="0" spc="-6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45285" marR="45285" marT="12520" marB="125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marL="7620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6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법인등록번호</a:t>
                      </a:r>
                      <a:endParaRPr lang="ko-KR" altLang="en-US" sz="1000" b="1" kern="0" spc="-6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5285" marR="45285" marT="12520" marB="125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p>
                      <a:pPr latinLnBrk="1"/>
                      <a:r>
                        <a:rPr lang="ko-KR" altLang="en-US" sz="100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 </a:t>
                      </a:r>
                      <a:endParaRPr lang="ko-KR" altLang="en-US" dirty="0"/>
                    </a:p>
                  </a:txBody>
                  <a:tcPr marL="45285" marR="45285" marT="12520" marB="125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758834">
                <a:tc>
                  <a:txBody>
                    <a:bodyPr/>
                    <a:p>
                      <a:pPr marL="7620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/>
                        </a:rPr>
                        <a:t>사업자주소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45285" marR="45285" marT="12520" marB="125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c1d6ed"/>
                    </a:solidFill>
                  </a:tcPr>
                </a:tc>
                <a:tc gridSpan="2">
                  <a:txBody>
                    <a:bodyPr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i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※ </a:t>
                      </a:r>
                      <a:r>
                        <a:rPr lang="ko-KR" altLang="en-US" sz="1000" i="1" kern="0" spc="0" dirty="0"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경기도 내 사업장 소재지 입력</a:t>
                      </a:r>
                      <a:endParaRPr lang="en-US" altLang="ko-KR" sz="1000" i="1" kern="0" spc="0" baseline="0" dirty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285" marR="45285" marT="12520" marB="125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 hMerge="1">
                  <a:txBody>
                    <a:bodyPr/>
                    <a:p>
                      <a:pPr latinLnBrk="1"/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/>
                    <a:p>
                      <a:pPr marL="7620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지원금</a:t>
                      </a:r>
                      <a:endParaRPr lang="en-US" altLang="ko-KR" sz="100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  <a:ea typeface="맑은 고딕"/>
                      </a:endParaRPr>
                    </a:p>
                  </a:txBody>
                  <a:tcPr marL="45285" marR="45285" marT="12520" marB="125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p>
                      <a:pPr latinLnBrk="1"/>
                      <a:r>
                        <a:rPr lang="en-US" altLang="ko-KR" sz="110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 2</a:t>
                      </a:r>
                      <a:r>
                        <a:rPr lang="en-US" altLang="ko-KR" sz="110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0</a:t>
                      </a:r>
                      <a:r>
                        <a:rPr lang="ko-KR" altLang="en-US" sz="110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백</a:t>
                      </a:r>
                      <a:r>
                        <a:rPr lang="ko-KR" altLang="en-US" sz="1100" i="1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만원</a:t>
                      </a:r>
                      <a:endParaRPr lang="ko-KR" altLang="en-US" sz="1100" dirty="0"/>
                    </a:p>
                  </a:txBody>
                  <a:tcPr marL="45285" marR="45285" marT="12520" marB="125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107504" y="3563957"/>
          <a:ext cx="8928992" cy="1456065"/>
        </p:xfrm>
        <a:graphic>
          <a:graphicData uri="http://schemas.openxmlformats.org/drawingml/2006/table">
            <a:tbl>
              <a:tblGrid>
                <a:gridCol w="8928992"/>
              </a:tblGrid>
              <a:tr h="1456065">
                <a:tc>
                  <a:txBody>
                    <a:bodyPr/>
                    <a:p>
                      <a:pPr marL="0" marR="0" indent="0" algn="ctr" fontAlgn="ctr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6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본 지원 신청서의  내용이 사실임을 확인하며</a:t>
                      </a:r>
                      <a:r>
                        <a:rPr lang="en-US" altLang="ko-KR" sz="1200" b="1" kern="0" spc="-6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200" b="1" kern="0" spc="-6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「</a:t>
                      </a:r>
                      <a:r>
                        <a:rPr lang="en-US" altLang="ko-KR" sz="1200" b="1" kern="0" spc="-6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202</a:t>
                      </a:r>
                      <a:r>
                        <a:rPr lang="en-US" altLang="ko-KR" sz="1200" b="1" kern="0" spc="-6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6</a:t>
                      </a:r>
                      <a:r>
                        <a:rPr lang="ko-KR" altLang="en-US" sz="1200" b="1" kern="0" spc="-4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문화기술 콘텐츠 </a:t>
                      </a:r>
                      <a:r>
                        <a:rPr lang="ko-KR" altLang="en-US" sz="1200" b="1" kern="0" spc="-40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제작지원</a:t>
                      </a:r>
                      <a:r>
                        <a:rPr lang="en-US" altLang="ko-KR" sz="1200" b="1" kern="0" spc="-40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200" b="1" kern="0" spc="-40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기술인프라</a:t>
                      </a:r>
                      <a:r>
                        <a:rPr lang="en-US" altLang="ko-KR" sz="1200" b="1" kern="0" spc="-40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1200" b="1" kern="0" spc="-40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이용지원</a:t>
                      </a:r>
                      <a:r>
                        <a:rPr lang="en-US" altLang="ko-KR" sz="1200" b="1" kern="0" spc="-40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  <a:r>
                        <a:rPr lang="ko-KR" altLang="en-US" sz="1200" b="1" kern="0" spc="-40" dirty="0" err="1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」에</a:t>
                      </a:r>
                      <a:r>
                        <a:rPr lang="ko-KR" altLang="en-US" sz="1200" b="1" kern="0" spc="-6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1200" b="1" kern="0" spc="-6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신청합니다</a:t>
                      </a:r>
                      <a:r>
                        <a:rPr lang="en-US" altLang="ko-KR" sz="1200" b="1" kern="0" spc="-6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.</a:t>
                      </a:r>
                      <a:endParaRPr lang="ko-KR" altLang="en-US" sz="1200" b="1" kern="0" spc="-6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900" kern="0" spc="0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202</a:t>
                      </a:r>
                      <a:r>
                        <a:rPr lang="en-US" altLang="ko-KR" sz="1000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6</a:t>
                      </a:r>
                      <a:r>
                        <a:rPr lang="ko-KR" altLang="en-US" sz="1000" kern="0" spc="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년   </a:t>
                      </a:r>
                      <a:r>
                        <a:rPr lang="en-US" altLang="ko-KR" sz="1000" kern="0" spc="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0</a:t>
                      </a:r>
                      <a:r>
                        <a:rPr lang="ko-KR" altLang="en-US" sz="1000" kern="0" spc="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월    </a:t>
                      </a:r>
                      <a:r>
                        <a:rPr lang="en-US" altLang="ko-KR" sz="1000" kern="0" spc="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0</a:t>
                      </a:r>
                      <a:r>
                        <a:rPr lang="ko-KR" altLang="en-US" sz="1000" kern="0" spc="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일       작성인 </a:t>
                      </a:r>
                      <a:r>
                        <a:rPr lang="en-US" altLang="ko-KR" sz="1000" kern="0" spc="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: </a:t>
                      </a:r>
                      <a:r>
                        <a:rPr lang="ko-KR" altLang="en-US" sz="1000" kern="0" spc="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회사명 </a:t>
                      </a:r>
                      <a:r>
                        <a:rPr lang="en-US" altLang="ko-KR" sz="1000" kern="0" spc="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/ </a:t>
                      </a:r>
                      <a:r>
                        <a:rPr lang="ko-KR" altLang="en-US" sz="1000" kern="0" spc="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직급 </a:t>
                      </a:r>
                      <a:r>
                        <a:rPr lang="en-US" altLang="ko-KR" sz="1000" kern="0" spc="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/ </a:t>
                      </a:r>
                      <a:r>
                        <a:rPr lang="ko-KR" altLang="en-US" sz="1000" kern="0" spc="0" dirty="0">
                          <a:solidFill>
                            <a:schemeClr val="tx1"/>
                          </a:solidFill>
                          <a:effectLst/>
                          <a:ea typeface="맑은 고딕"/>
                        </a:rPr>
                        <a:t>성명 </a:t>
                      </a:r>
                      <a:r>
                        <a:rPr lang="en-US" altLang="ko-KR" sz="1000" i="1" kern="0" spc="0" dirty="0">
                          <a:solidFill>
                            <a:srgbClr val="0000ff"/>
                          </a:solidFill>
                          <a:effectLst/>
                          <a:ea typeface="맑은 고딕"/>
                        </a:rPr>
                        <a:t>※</a:t>
                      </a:r>
                      <a:r>
                        <a:rPr lang="ko-KR" altLang="en-US" sz="1000" i="1" kern="0" spc="0" dirty="0">
                          <a:solidFill>
                            <a:srgbClr val="0000ff"/>
                          </a:solidFill>
                          <a:effectLst/>
                          <a:ea typeface="맑은 고딕"/>
                        </a:rPr>
                        <a:t>대표자 또는 사업책임자 작성</a:t>
                      </a:r>
                      <a:endParaRPr lang="en-US" altLang="ko-KR" sz="1000" b="0" i="1" kern="0" spc="0" dirty="0">
                        <a:solidFill>
                          <a:srgbClr val="0000ff"/>
                        </a:solidFill>
                        <a:effectLst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900" b="1" kern="0" spc="0" dirty="0">
                        <a:solidFill>
                          <a:srgbClr val="000000"/>
                        </a:solidFill>
                        <a:effectLst/>
                        <a:ea typeface="맑은 고딕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 err="1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경기콘텐츠진흥원</a:t>
                      </a: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 귀중</a:t>
                      </a:r>
                      <a:endParaRPr lang="ko-KR" altLang="en-US" sz="15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7639" marR="57639" marT="15935" marB="1593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8756214"/>
      </p:ext>
    </p:extLst>
  </p:cSld>
  <p:clrMapOvr>
    <a:masterClrMapping/>
  </p:clrMapOvr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/>
          </p:nvPr>
        </p:nvGraphicFramePr>
        <p:xfrm>
          <a:off x="107504" y="51470"/>
          <a:ext cx="8928992" cy="30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289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marL="0" marR="0" indent="0" algn="ctr" defTabSz="914262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지원기업 요약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107504" y="411510"/>
          <a:ext cx="8928996" cy="4608512"/>
        </p:xfrm>
        <a:graphic>
          <a:graphicData uri="http://schemas.openxmlformats.org/drawingml/2006/table">
            <a:tbl>
              <a:tblGrid>
                <a:gridCol w="8928996"/>
              </a:tblGrid>
              <a:tr h="4608512">
                <a:tc>
                  <a:txBody>
                    <a:bodyPr/>
                    <a:p>
                      <a:pPr algn="ctr"/>
                      <a:r>
                        <a:rPr lang="ko-KR" altLang="en-US" sz="1000" b="0" i="1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본 과제에 대한 </a:t>
                      </a:r>
                      <a:r>
                        <a:rPr lang="ko-KR" altLang="en-US" sz="1000" b="1" i="1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지원기업의 역량</a:t>
                      </a:r>
                      <a:r>
                        <a:rPr lang="ko-KR" altLang="en-US" sz="1000" b="0" i="1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을 나타낼 수 있는</a:t>
                      </a:r>
                      <a:endParaRPr lang="en-US" altLang="ko-KR" sz="1000" b="0" i="1" dirty="0">
                        <a:solidFill>
                          <a:srgbClr val="0000ff"/>
                        </a:solidFill>
                        <a:latin typeface="나눔스퀘어"/>
                        <a:ea typeface="나눔스퀘어"/>
                      </a:endParaRPr>
                    </a:p>
                    <a:p>
                      <a:pPr algn="ctr"/>
                      <a:r>
                        <a:rPr lang="ko-KR" altLang="en-US" sz="1000" b="0" i="1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주요 역량</a:t>
                      </a:r>
                      <a:r>
                        <a:rPr lang="en-US" altLang="ko-KR" sz="1000" b="0" i="1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, </a:t>
                      </a:r>
                      <a:r>
                        <a:rPr lang="ko-KR" altLang="en-US" sz="1000" b="0" i="1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강점</a:t>
                      </a:r>
                      <a:r>
                        <a:rPr lang="en-US" altLang="ko-KR" sz="1000" b="0" i="1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, </a:t>
                      </a:r>
                      <a:r>
                        <a:rPr lang="ko-KR" altLang="en-US" sz="1000" b="0" i="1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유사 프로젝트</a:t>
                      </a:r>
                      <a:r>
                        <a:rPr lang="en-US" altLang="ko-KR" sz="1000" b="0" i="1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 </a:t>
                      </a:r>
                      <a:r>
                        <a:rPr lang="ko-KR" altLang="en-US" sz="1000" b="0" i="1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이력 등을 자유형식으로 소개</a:t>
                      </a:r>
                      <a:endParaRPr lang="en-US" altLang="ko-KR" sz="1000" b="0" i="1" dirty="0">
                        <a:solidFill>
                          <a:srgbClr val="0000ff"/>
                        </a:solidFill>
                        <a:latin typeface="나눔스퀘어"/>
                        <a:ea typeface="나눔스퀘어"/>
                      </a:endParaRPr>
                    </a:p>
                    <a:p>
                      <a:pPr algn="ctr"/>
                      <a:endParaRPr lang="en-US" altLang="ko-KR" sz="1000" b="0" i="1" dirty="0">
                        <a:solidFill>
                          <a:srgbClr val="0000ff"/>
                        </a:solidFill>
                        <a:latin typeface="나눔스퀘어"/>
                        <a:ea typeface="나눔스퀘어"/>
                      </a:endParaRPr>
                    </a:p>
                    <a:p>
                      <a:pPr algn="ctr"/>
                      <a:r>
                        <a:rPr lang="ko-KR" altLang="en-US" sz="1000" b="0" i="1" dirty="0" err="1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평가시</a:t>
                      </a:r>
                      <a:r>
                        <a:rPr lang="ko-KR" altLang="en-US" sz="1000" b="0" i="1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 심사위원들이 이해하기 쉽도록 작성</a:t>
                      </a:r>
                      <a:endParaRPr lang="en-US" altLang="ko-KR" sz="1000" b="0" i="1" dirty="0">
                        <a:solidFill>
                          <a:srgbClr val="0000ff"/>
                        </a:solidFill>
                        <a:latin typeface="나눔스퀘어"/>
                        <a:ea typeface="나눔스퀘어"/>
                      </a:endParaRPr>
                    </a:p>
                    <a:p>
                      <a:pPr algn="ctr"/>
                      <a:r>
                        <a:rPr lang="ko-KR" altLang="en-US" sz="1000" b="0" i="1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단순 이미지만 삽입 지양</a:t>
                      </a:r>
                      <a:endParaRPr lang="en-US" altLang="ko-KR" sz="1000" b="0" i="1" dirty="0">
                        <a:solidFill>
                          <a:srgbClr val="0000ff"/>
                        </a:solidFill>
                        <a:latin typeface="나눔스퀘어"/>
                        <a:ea typeface="나눔스퀘어"/>
                      </a:endParaRPr>
                    </a:p>
                    <a:p>
                      <a:pPr algn="ctr"/>
                      <a:endParaRPr lang="en-US" altLang="ko-KR" sz="1000" b="0" i="1" dirty="0">
                        <a:solidFill>
                          <a:srgbClr val="0000ff"/>
                        </a:solidFill>
                        <a:latin typeface="나눔스퀘어"/>
                        <a:ea typeface="나눔스퀘어"/>
                      </a:endParaRPr>
                    </a:p>
                    <a:p>
                      <a:pPr algn="ctr"/>
                      <a:r>
                        <a:rPr lang="ko-KR" altLang="en-US" sz="1000" b="0" i="1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최대 </a:t>
                      </a:r>
                      <a:r>
                        <a:rPr lang="en-US" altLang="ko-KR" sz="1000" b="0" i="1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1</a:t>
                      </a:r>
                      <a:r>
                        <a:rPr lang="en-US" altLang="ko-KR" sz="1000" b="0" i="1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P</a:t>
                      </a:r>
                      <a:endParaRPr lang="ko-KR" altLang="en-US" sz="1000" b="0" i="1" dirty="0">
                        <a:solidFill>
                          <a:srgbClr val="0000ff"/>
                        </a:solidFill>
                        <a:latin typeface="나눔스퀘어"/>
                        <a:ea typeface="나눔스퀘어"/>
                      </a:endParaRPr>
                    </a:p>
                  </a:txBody>
                  <a:tcPr marL="45285" marR="45285" marT="12520" marB="125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77444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/>
          </p:nvPr>
        </p:nvGraphicFramePr>
        <p:xfrm>
          <a:off x="107504" y="51470"/>
          <a:ext cx="8928992" cy="30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289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marL="0" marR="0" indent="0" algn="ctr" defTabSz="914262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0" spc="-40" dirty="0">
                          <a:solidFill>
                            <a:srgbClr val="000000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과제내용 요약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049046"/>
              </p:ext>
            </p:extLst>
          </p:nvPr>
        </p:nvGraphicFramePr>
        <p:xfrm>
          <a:off x="107504" y="411510"/>
          <a:ext cx="8928996" cy="4608512"/>
        </p:xfrm>
        <a:graphic>
          <a:graphicData uri="http://schemas.openxmlformats.org/drawingml/2006/table">
            <a:tbl>
              <a:tblPr/>
              <a:tblGrid>
                <a:gridCol w="89289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60851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0" i="1" dirty="0">
                          <a:solidFill>
                            <a:srgbClr val="0000FF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제안한 과제를 쉽게 파악할 수 있도록</a:t>
                      </a:r>
                      <a:r>
                        <a:rPr lang="en-US" altLang="ko-KR" sz="1000" b="0" i="1" dirty="0">
                          <a:solidFill>
                            <a:srgbClr val="0000FF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</a:t>
                      </a:r>
                    </a:p>
                    <a:p>
                      <a:pPr algn="ctr"/>
                      <a:r>
                        <a:rPr lang="ko-KR" altLang="en-US" sz="1000" b="0" i="1" dirty="0">
                          <a:solidFill>
                            <a:srgbClr val="0000FF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이후 슬라이드 내용 중 </a:t>
                      </a:r>
                      <a:r>
                        <a:rPr lang="ko-KR" altLang="en-US" sz="1000" b="1" i="1" dirty="0">
                          <a:solidFill>
                            <a:srgbClr val="0000FF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주요내용을 한 페이지로 요약</a:t>
                      </a:r>
                      <a:endParaRPr lang="en-US" altLang="ko-KR" sz="1000" b="1" i="1" dirty="0">
                        <a:solidFill>
                          <a:srgbClr val="0000FF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ctr"/>
                      <a:endParaRPr lang="en-US" altLang="ko-KR" sz="1000" b="0" i="1" dirty="0">
                        <a:solidFill>
                          <a:srgbClr val="0000FF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ctr"/>
                      <a:r>
                        <a:rPr lang="ko-KR" altLang="en-US" sz="1000" b="0" i="1" dirty="0" err="1">
                          <a:solidFill>
                            <a:srgbClr val="0000FF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평가시</a:t>
                      </a:r>
                      <a:r>
                        <a:rPr lang="ko-KR" altLang="en-US" sz="1000" b="0" i="1" dirty="0">
                          <a:solidFill>
                            <a:srgbClr val="0000FF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심사위원들이 이해하기 쉽도록 작성</a:t>
                      </a:r>
                      <a:endParaRPr lang="en-US" altLang="ko-KR" sz="1000" b="0" i="1" dirty="0">
                        <a:solidFill>
                          <a:srgbClr val="0000FF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ctr"/>
                      <a:r>
                        <a:rPr lang="ko-KR" altLang="en-US" sz="1000" b="0" i="1" dirty="0">
                          <a:solidFill>
                            <a:srgbClr val="0000FF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단순 이미지만 삽입 지양</a:t>
                      </a:r>
                      <a:endParaRPr lang="en-US" altLang="ko-KR" sz="1000" b="0" i="1" dirty="0">
                        <a:solidFill>
                          <a:srgbClr val="0000FF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ctr"/>
                      <a:endParaRPr lang="en-US" altLang="ko-KR" sz="1000" b="0" i="1" dirty="0">
                        <a:solidFill>
                          <a:srgbClr val="0000FF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algn="ctr"/>
                      <a:r>
                        <a:rPr lang="ko-KR" altLang="en-US" sz="1000" b="0" i="1" dirty="0">
                          <a:solidFill>
                            <a:srgbClr val="0000FF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최대 </a:t>
                      </a:r>
                      <a:r>
                        <a:rPr lang="en-US" altLang="ko-KR" sz="1000" b="0" i="1" dirty="0">
                          <a:solidFill>
                            <a:srgbClr val="0000FF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1P</a:t>
                      </a:r>
                    </a:p>
                    <a:p>
                      <a:pPr algn="ctr"/>
                      <a:endParaRPr lang="ko-KR" altLang="en-US" sz="1000" b="1" dirty="0"/>
                    </a:p>
                  </a:txBody>
                  <a:tcPr marL="45285" marR="45285" marT="12520" marB="125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6033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02396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5FB2095A-0CBD-4DA7-B035-98807CCADD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3437702"/>
              </p:ext>
            </p:extLst>
          </p:nvPr>
        </p:nvGraphicFramePr>
        <p:xfrm>
          <a:off x="1259632" y="1419622"/>
          <a:ext cx="6624736" cy="23042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24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304256">
                <a:tc>
                  <a:txBody>
                    <a:bodyPr/>
                    <a:lstStyle/>
                    <a:p>
                      <a:pPr marL="0" marR="0" indent="0" algn="ctr" defTabSz="914262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spc="-40" dirty="0"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Ⅰ </a:t>
                      </a:r>
                      <a:r>
                        <a:rPr lang="ko-KR" altLang="en-US" sz="2000" b="1" kern="0" spc="-40" dirty="0"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과제내용</a:t>
                      </a:r>
                      <a:endParaRPr lang="ko-KR" altLang="en-US" sz="1100" b="1" kern="0" spc="-40" dirty="0"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0696623"/>
      </p:ext>
    </p:extLst>
  </p:cSld>
  <p:clrMapOvr>
    <a:masterClrMapping/>
  </p:clrMapOvr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29B28497-3671-4EF7-ABBD-530EBF6F265B}"/>
              </a:ext>
            </a:extLst>
          </p:cNvPr>
          <p:cNvSpPr/>
          <p:nvPr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5364088" y="28982"/>
          <a:ext cx="3672408" cy="59855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64096"/>
                <a:gridCol w="2304256"/>
                <a:gridCol w="504056"/>
              </a:tblGrid>
              <a:tr h="190448">
                <a:tc>
                  <a:txBody>
                    <a:bodyPr/>
                    <a:p>
                      <a:pPr algn="ctr" latinLnBrk="1"/>
                      <a:r>
                        <a:rPr lang="ko-KR" altLang="en-US" sz="600" b="1" dirty="0"/>
                        <a:t>세부지표</a:t>
                      </a:r>
                      <a:endParaRPr lang="ko-KR" altLang="en-US" sz="600" b="1" dirty="0"/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algn="ctr" latinLnBrk="1"/>
                      <a:r>
                        <a:rPr lang="ko-KR" altLang="en-US" sz="600" b="1" dirty="0"/>
                        <a:t>중점 평가항목</a:t>
                      </a:r>
                      <a:endParaRPr lang="ko-KR" altLang="en-US" sz="600" b="1" dirty="0"/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algn="ctr" latinLnBrk="1"/>
                      <a:r>
                        <a:rPr lang="ko-KR" altLang="en-US" sz="600" b="1" dirty="0"/>
                        <a:t>배점</a:t>
                      </a:r>
                      <a:endParaRPr lang="ko-KR" altLang="en-US" sz="600" b="1" dirty="0"/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408104">
                <a:tc>
                  <a:txBody>
                    <a:bodyPr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사업성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algn="l" latinLnBrk="1"/>
                      <a:r>
                        <a:rPr lang="en-US" altLang="ko-KR" sz="600" dirty="0">
                          <a:solidFill>
                            <a:schemeClr val="tx1"/>
                          </a:solidFill>
                        </a:rPr>
                        <a:t>· </a:t>
                      </a:r>
                      <a:r>
                        <a:rPr lang="ko-KR" altLang="en-US" sz="6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개발</a:t>
                      </a:r>
                      <a:r>
                        <a:rPr lang="en-US" altLang="ko-KR" sz="60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/</a:t>
                      </a:r>
                      <a:r>
                        <a:rPr lang="ko-KR" altLang="en-US" sz="6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제작</a:t>
                      </a:r>
                      <a:r>
                        <a:rPr lang="en-US" altLang="ko-KR" sz="60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/</a:t>
                      </a:r>
                      <a:r>
                        <a:rPr lang="ko-KR" altLang="en-US" sz="6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유통 콘텐츠의 차별성</a:t>
                      </a:r>
                      <a:r>
                        <a:rPr lang="en-US" altLang="ko-KR" sz="60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/</a:t>
                      </a:r>
                      <a:r>
                        <a:rPr lang="ko-KR" altLang="en-US" sz="6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독창성</a:t>
                      </a:r>
                      <a:endParaRPr lang="ko-KR" altLang="en-US" sz="60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  <a:p>
                      <a:pPr marL="210820" indent="-210820">
                        <a:lnSpc>
                          <a:spcPct val="130000"/>
                        </a:lnSpc>
                      </a:pPr>
                      <a:r>
                        <a:rPr lang="en-US" altLang="ko-KR" sz="600" dirty="0">
                          <a:solidFill>
                            <a:schemeClr val="tx1"/>
                          </a:solidFill>
                        </a:rPr>
                        <a:t>·</a:t>
                      </a:r>
                      <a:r>
                        <a:rPr lang="en-US" altLang="ko-KR" sz="60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 </a:t>
                      </a:r>
                      <a:r>
                        <a:rPr lang="ko-KR" altLang="en-US" sz="6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콘텐츠</a:t>
                      </a:r>
                      <a:r>
                        <a:rPr lang="en-US" altLang="ko-KR" sz="60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/</a:t>
                      </a:r>
                      <a:r>
                        <a:rPr lang="ko-KR" altLang="en-US" sz="6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서비스 시장성</a:t>
                      </a:r>
                      <a:r>
                        <a:rPr lang="en-US" altLang="ko-KR" sz="60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/</a:t>
                      </a:r>
                      <a:r>
                        <a:rPr lang="ko-KR" altLang="en-US" sz="6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성장 가능성</a:t>
                      </a:r>
                      <a:endParaRPr lang="ko-KR" altLang="en-US" sz="600">
                        <a:solidFill>
                          <a:schemeClr val="tx1"/>
                        </a:solidFill>
                        <a:latin typeface="맑은 고딕"/>
                        <a:ea typeface="맑은 고딕"/>
                        <a:cs typeface="맑은 고딕"/>
                      </a:endParaRPr>
                    </a:p>
                    <a:p>
                      <a:pPr marL="0" marR="0" lvl="0" indent="0" algn="l" defTabSz="914262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600" dirty="0">
                          <a:solidFill>
                            <a:schemeClr val="tx1"/>
                          </a:solidFill>
                        </a:rPr>
                        <a:t>·</a:t>
                      </a:r>
                      <a:r>
                        <a:rPr lang="en-US" altLang="ko-KR" sz="60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6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폭력성</a:t>
                      </a:r>
                      <a:r>
                        <a:rPr lang="en-US" altLang="ko-KR" sz="60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, </a:t>
                      </a:r>
                      <a:r>
                        <a:rPr lang="ko-KR" altLang="en-US" sz="6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선정성</a:t>
                      </a:r>
                      <a:r>
                        <a:rPr lang="en-US" altLang="ko-KR" sz="60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, </a:t>
                      </a:r>
                      <a:r>
                        <a:rPr lang="ko-KR" altLang="en-US" sz="6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유해성 전반 검토</a:t>
                      </a:r>
                      <a:endParaRPr lang="en-US" altLang="ko-KR" sz="600" dirty="0">
                        <a:solidFill>
                          <a:schemeClr val="tx1"/>
                        </a:solidFill>
                      </a:endParaRPr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600" dirty="0">
                          <a:solidFill>
                            <a:schemeClr val="tx1"/>
                          </a:solidFill>
                        </a:rPr>
                        <a:t>35</a:t>
                      </a:r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점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07504" y="149716"/>
            <a:ext cx="2205990" cy="39624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lvl="0"/>
            <a:r>
              <a:rPr lang="en-US" altLang="ko-KR" sz="800" dirty="0"/>
              <a:t>2025</a:t>
            </a:r>
            <a:r>
              <a:rPr lang="ko-KR" altLang="en-US" sz="800" dirty="0"/>
              <a:t> 문화기술 콘텐츠 제작지원</a:t>
            </a:r>
            <a:endParaRPr lang="en-US" altLang="ko-KR" sz="800" dirty="0"/>
          </a:p>
          <a:p>
            <a:pPr lvl="0"/>
            <a:r>
              <a:rPr lang="ko-KR" altLang="en-US" sz="1200" b="1" dirty="0"/>
              <a:t>과제계획 세부지표</a:t>
            </a:r>
            <a:r>
              <a:rPr lang="en-US" altLang="ko-KR" sz="1200" b="1" dirty="0"/>
              <a:t>① : </a:t>
            </a:r>
            <a:r>
              <a:rPr lang="ko-KR" altLang="en-US" sz="1200" b="1" dirty="0"/>
              <a:t>사업성</a:t>
            </a:r>
            <a:endParaRPr lang="ko-KR" altLang="en-US" sz="1200" b="1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107504" y="773807"/>
          <a:ext cx="8928992" cy="4219977"/>
        </p:xfrm>
        <a:graphic>
          <a:graphicData uri="http://schemas.openxmlformats.org/drawingml/2006/table">
            <a:tbl>
              <a:tblPr firstRow="1" bandRow="1"/>
              <a:tblGrid>
                <a:gridCol w="8928992"/>
              </a:tblGrid>
              <a:tr h="4219977">
                <a:tc>
                  <a:txBody>
                    <a:bodyPr/>
                    <a:p>
                      <a:pPr marL="0" marR="0" indent="0" algn="just" defTabSz="914262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200" kern="0" spc="0" dirty="0">
                          <a:solidFill>
                            <a:srgbClr val="0000ff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ff"/>
                          </a:solidFill>
                          <a:effectLst/>
                          <a:ea typeface="맑은 고딕"/>
                        </a:rPr>
                        <a:t>작성요령</a:t>
                      </a:r>
                      <a:r>
                        <a:rPr lang="en-US" altLang="ko-KR" sz="1200" kern="0" spc="0" dirty="0">
                          <a:solidFill>
                            <a:srgbClr val="0000ff"/>
                          </a:solidFill>
                          <a:effectLst/>
                          <a:latin typeface="맑은 고딕"/>
                        </a:rPr>
                        <a:t>)</a:t>
                      </a:r>
                      <a:r>
                        <a:rPr lang="ko-KR" altLang="en-US" sz="1200" i="1" kern="0" spc="0" dirty="0">
                          <a:solidFill>
                            <a:srgbClr val="0000ff"/>
                          </a:solidFill>
                          <a:effectLst/>
                          <a:ea typeface="+mn-ea"/>
                        </a:rPr>
                        <a:t> </a:t>
                      </a:r>
                      <a:r>
                        <a:rPr lang="en-US" altLang="ko-KR" sz="800" i="1" kern="0" spc="0" dirty="0">
                          <a:solidFill>
                            <a:srgbClr val="0000ff"/>
                          </a:solidFill>
                          <a:effectLst/>
                          <a:ea typeface="+mn-ea"/>
                        </a:rPr>
                        <a:t>※</a:t>
                      </a:r>
                      <a:r>
                        <a:rPr lang="ko-KR" altLang="en-US" sz="800" i="1" kern="0" spc="0" dirty="0">
                          <a:solidFill>
                            <a:srgbClr val="0000ff"/>
                          </a:solidFill>
                          <a:effectLst/>
                          <a:ea typeface="+mn-ea"/>
                        </a:rPr>
                        <a:t>작성요령은</a:t>
                      </a:r>
                      <a:r>
                        <a:rPr lang="ko-KR" altLang="en-US" sz="800" i="1" kern="0" spc="0" baseline="0" dirty="0">
                          <a:solidFill>
                            <a:srgbClr val="0000ff"/>
                          </a:solidFill>
                          <a:effectLst/>
                          <a:ea typeface="+mn-ea"/>
                        </a:rPr>
                        <a:t> </a:t>
                      </a:r>
                      <a:r>
                        <a:rPr lang="ko-KR" altLang="en-US" sz="800" i="1" kern="0" spc="0" dirty="0">
                          <a:solidFill>
                            <a:srgbClr val="0000ff"/>
                          </a:solidFill>
                          <a:effectLst/>
                          <a:ea typeface="+mn-ea"/>
                        </a:rPr>
                        <a:t>삭제하고 </a:t>
                      </a:r>
                      <a:r>
                        <a:rPr lang="en-US" altLang="ko-KR" sz="800" dirty="0"/>
                        <a:t>·</a:t>
                      </a:r>
                      <a:r>
                        <a:rPr lang="ko-KR" altLang="en-US" sz="800" i="1" kern="0" spc="0" dirty="0">
                          <a:solidFill>
                            <a:srgbClr val="0000ff"/>
                          </a:solidFill>
                          <a:effectLst/>
                          <a:ea typeface="+mn-ea"/>
                        </a:rPr>
                        <a:t>작성 </a:t>
                      </a:r>
                      <a:endParaRPr lang="en-US" altLang="ko-KR" sz="800" i="1" kern="0" spc="0" dirty="0">
                        <a:solidFill>
                          <a:srgbClr val="0000ff"/>
                        </a:solidFill>
                        <a:effectLst/>
                        <a:ea typeface="+mn-ea"/>
                      </a:endParaRPr>
                    </a:p>
                    <a:p>
                      <a:pPr marL="0" marR="0" indent="0" algn="just" defTabSz="914262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※ </a:t>
                      </a:r>
                      <a:r>
                        <a:rPr lang="ko-KR" altLang="en-US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평가항목 내용에 맞게 </a:t>
                      </a:r>
                      <a:r>
                        <a:rPr lang="ko-KR" altLang="en-US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개발</a:t>
                      </a: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제작하고자 하는 콘텐츠</a:t>
                      </a: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구성요소</a:t>
                      </a: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사양 등</a:t>
                      </a: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를 최대한 구체적으로 설명</a:t>
                      </a: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0" i="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콘텐츠</a:t>
                      </a: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/</a:t>
                      </a:r>
                      <a:r>
                        <a:rPr lang="ko-KR" altLang="en-US" sz="1200" b="0" i="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신기술</a:t>
                      </a: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 </a:t>
                      </a:r>
                      <a:r>
                        <a:rPr lang="ko-KR" altLang="en-US" sz="1200" b="0" i="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융복합</a:t>
                      </a: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 </a:t>
                      </a:r>
                      <a:r>
                        <a:rPr lang="ko-KR" altLang="en-US" sz="1200" b="0" i="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방식의 차별성</a:t>
                      </a: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매력도 등</a:t>
                      </a: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)</a:t>
                      </a:r>
                      <a:endParaRPr lang="en-US" altLang="ko-KR" sz="1200" b="0" i="0" dirty="0">
                        <a:solidFill>
                          <a:srgbClr val="0000ff"/>
                        </a:solidFill>
                        <a:latin typeface="나눔스퀘어"/>
                        <a:ea typeface="나눔스퀘어"/>
                      </a:endParaRPr>
                    </a:p>
                    <a:p>
                      <a:pPr marL="0" marR="0" lvl="0" indent="0" algn="just" defTabSz="914262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※ </a:t>
                      </a:r>
                      <a:r>
                        <a:rPr lang="ko-KR" altLang="en-US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비즈니스 사업화 고도화를 위한 구체적인 계획</a:t>
                      </a:r>
                      <a:endParaRPr lang="en-US" altLang="ko-KR" sz="1200" b="0" i="0" kern="0" spc="0" dirty="0">
                        <a:solidFill>
                          <a:srgbClr val="0000ff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defTabSz="914262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※</a:t>
                      </a: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제작</a:t>
                      </a:r>
                      <a:r>
                        <a:rPr lang="en-US" altLang="ko-KR" sz="1200" b="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 </a:t>
                      </a:r>
                      <a:r>
                        <a:rPr lang="ko-KR" altLang="en-US" sz="1200" b="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콘텐츠</a:t>
                      </a:r>
                      <a:r>
                        <a:rPr lang="en-US" altLang="ko-KR" sz="1200" b="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 </a:t>
                      </a:r>
                      <a:r>
                        <a:rPr lang="ko-KR" altLang="en-US" sz="1200" b="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내</a:t>
                      </a:r>
                      <a:r>
                        <a:rPr lang="en-US" altLang="ko-KR" sz="1200" b="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 </a:t>
                      </a:r>
                      <a:r>
                        <a:rPr lang="ko-KR" altLang="en-US" sz="1200" b="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폭력성</a:t>
                      </a:r>
                      <a:r>
                        <a:rPr lang="en-US" altLang="ko-KR" sz="1200" b="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, </a:t>
                      </a:r>
                      <a:r>
                        <a:rPr lang="ko-KR" altLang="en-US" sz="1200" b="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선정성</a:t>
                      </a:r>
                      <a:r>
                        <a:rPr lang="en-US" altLang="ko-KR" sz="1200" b="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, </a:t>
                      </a:r>
                      <a:r>
                        <a:rPr lang="ko-KR" altLang="en-US" sz="1200" b="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유해성이</a:t>
                      </a:r>
                      <a:r>
                        <a:rPr lang="en-US" altLang="ko-KR" sz="1200" b="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 </a:t>
                      </a:r>
                      <a:r>
                        <a:rPr lang="ko-KR" altLang="en-US" sz="1200" b="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없음에</a:t>
                      </a:r>
                      <a:r>
                        <a:rPr lang="en-US" altLang="ko-KR" sz="1200" b="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 </a:t>
                      </a:r>
                      <a:r>
                        <a:rPr lang="ko-KR" altLang="en-US" sz="1200" b="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대한</a:t>
                      </a:r>
                      <a:r>
                        <a:rPr lang="en-US" altLang="ko-KR" sz="1200" b="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 </a:t>
                      </a:r>
                      <a:r>
                        <a:rPr lang="ko-KR" altLang="en-US" sz="1200" b="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설명</a:t>
                      </a:r>
                      <a:endParaRPr lang="en-US" altLang="ko-KR" sz="1200" b="0" i="0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just" defTabSz="914262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※ </a:t>
                      </a:r>
                      <a:r>
                        <a:rPr lang="ko-KR" altLang="en-US" sz="1200" b="0" i="0" kern="120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표지 제외 전체 제작계획은 세부지표 별 자유롭게 작성</a:t>
                      </a:r>
                      <a:r>
                        <a:rPr lang="en-US" altLang="ko-KR" sz="1200" b="0" i="0" kern="120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0" i="0" kern="120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이미지 및 도식 삽입 가능 </a:t>
                      </a:r>
                      <a:r>
                        <a:rPr lang="en-US" altLang="ko-KR" sz="1200" b="0" i="0" kern="120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/ </a:t>
                      </a:r>
                      <a:r>
                        <a:rPr lang="ko-KR" altLang="en-US" sz="1200" b="0" i="0" kern="120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동영상링크 등 </a:t>
                      </a:r>
                      <a:r>
                        <a:rPr lang="en-US" altLang="ko-KR" sz="1200" b="0" i="0" kern="120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URL </a:t>
                      </a:r>
                      <a:r>
                        <a:rPr lang="ko-KR" altLang="en-US" sz="1200" b="0" i="0" kern="120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기재 가능</a:t>
                      </a:r>
                      <a:r>
                        <a:rPr lang="en-US" altLang="ko-KR" sz="1200" b="0" i="0" kern="120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en-US" altLang="ko-KR" sz="1200" b="0" i="0" kern="1200" dirty="0">
                        <a:solidFill>
                          <a:srgbClr val="0000ff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just" defTabSz="914262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ko-KR" altLang="en-US" sz="1200" i="1" kern="0" spc="0" dirty="0">
                        <a:solidFill>
                          <a:srgbClr val="0000ff"/>
                        </a:solidFill>
                        <a:effectLst/>
                      </a:endParaRPr>
                    </a:p>
                  </a:txBody>
                  <a:tcPr marL="16001" marR="16001" marT="16001" marB="16001" anchor="ctr">
                    <a:lnL w="9525" cap="flat" cmpd="sng" algn="ctr">
                      <a:solidFill>
                        <a:schemeClr val="tx1"/>
                      </a:solidFill>
                      <a:prstDash val="sysDash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ysDash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ysDash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ysDash"/>
                      <a:round/>
                      <a:headEnd w="med" len="med"/>
                      <a:tailEnd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-2034480" y="-1"/>
            <a:ext cx="1980728" cy="2448272"/>
          </a:xfrm>
          <a:prstGeom prst="rect">
            <a:avLst/>
          </a:prstGeom>
          <a:solidFill>
            <a:srgbClr val="ffffcc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p>
            <a:pPr algn="ctr"/>
            <a:r>
              <a:rPr lang="ko-KR" altLang="en-US" sz="1100" b="1" dirty="0">
                <a:solidFill>
                  <a:srgbClr val="0000ff"/>
                </a:solidFill>
                <a:latin typeface="나눔스퀘어"/>
                <a:ea typeface="나눔스퀘어"/>
              </a:rPr>
              <a:t>작성요령</a:t>
            </a:r>
            <a:r>
              <a:rPr lang="en-US" altLang="ko-KR" sz="1000" dirty="0">
                <a:solidFill>
                  <a:srgbClr val="0000ff"/>
                </a:solidFill>
                <a:latin typeface="나눔스퀘어"/>
                <a:ea typeface="나눔스퀘어"/>
              </a:rPr>
              <a:t>(</a:t>
            </a:r>
            <a:r>
              <a:rPr lang="ko-KR" altLang="en-US" sz="1000" dirty="0">
                <a:solidFill>
                  <a:srgbClr val="0000ff"/>
                </a:solidFill>
                <a:latin typeface="나눔스퀘어"/>
                <a:ea typeface="나눔스퀘어"/>
              </a:rPr>
              <a:t>삭제 후 제출</a:t>
            </a:r>
            <a:r>
              <a:rPr lang="en-US" altLang="ko-KR" sz="1000" dirty="0">
                <a:solidFill>
                  <a:srgbClr val="0000ff"/>
                </a:solidFill>
                <a:latin typeface="나눔스퀘어"/>
                <a:ea typeface="나눔스퀘어"/>
              </a:rPr>
              <a:t>)</a:t>
            </a:r>
            <a:endParaRPr lang="en-US" altLang="ko-KR" sz="1100" dirty="0">
              <a:solidFill>
                <a:srgbClr val="0000ff"/>
              </a:solidFill>
              <a:latin typeface="나눔스퀘어"/>
              <a:ea typeface="나눔스퀘어"/>
            </a:endParaRPr>
          </a:p>
          <a:p>
            <a:pPr algn="ctr"/>
            <a:endParaRPr lang="en-US" altLang="ko-KR" sz="1100" b="1" dirty="0">
              <a:solidFill>
                <a:srgbClr val="0000ff"/>
              </a:solidFill>
              <a:latin typeface="나눔스퀘어"/>
              <a:ea typeface="나눔스퀘어"/>
            </a:endParaRPr>
          </a:p>
          <a:p>
            <a:pPr lvl="0"/>
            <a:r>
              <a:rPr lang="en-US" altLang="ko-KR" sz="900" b="1" dirty="0">
                <a:solidFill>
                  <a:schemeClr val="tx1"/>
                </a:solidFill>
                <a:latin typeface="나눔스퀘어"/>
                <a:ea typeface="나눔스퀘어"/>
              </a:rPr>
              <a:t>1.</a:t>
            </a:r>
            <a:r>
              <a:rPr lang="en-US" altLang="ko-KR" sz="900" dirty="0">
                <a:solidFill>
                  <a:schemeClr val="tx1"/>
                </a:solidFill>
                <a:latin typeface="나눔스퀘어"/>
                <a:ea typeface="나눔스퀘어"/>
              </a:rPr>
              <a:t> </a:t>
            </a:r>
            <a:r>
              <a:rPr lang="ko-KR" altLang="en-US" sz="900" dirty="0">
                <a:solidFill>
                  <a:srgbClr val="ff0000"/>
                </a:solidFill>
                <a:latin typeface="나눔스퀘어"/>
                <a:ea typeface="나눔스퀘어"/>
              </a:rPr>
              <a:t>이 페이지부터는 칸이 부족할 경우 슬라이드 추가하여 작성 가능</a:t>
            </a:r>
            <a:endParaRPr lang="en-US" altLang="ko-KR" sz="900" dirty="0">
              <a:solidFill>
                <a:srgbClr val="ff0000"/>
              </a:solidFill>
              <a:latin typeface="나눔스퀘어"/>
              <a:ea typeface="나눔스퀘어"/>
            </a:endParaRPr>
          </a:p>
          <a:p>
            <a:pPr lvl="0"/>
            <a:r>
              <a:rPr lang="en-US" altLang="ko-KR" sz="900" dirty="0">
                <a:solidFill>
                  <a:schemeClr val="tx1"/>
                </a:solidFill>
                <a:latin typeface="나눔스퀘어"/>
                <a:ea typeface="나눔스퀘어"/>
              </a:rPr>
              <a:t>(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단</a:t>
            </a:r>
            <a:r>
              <a:rPr lang="en-US" altLang="ko-KR" sz="900" dirty="0">
                <a:solidFill>
                  <a:schemeClr val="tx1"/>
                </a:solidFill>
                <a:latin typeface="나눔스퀘어"/>
                <a:ea typeface="나눔스퀘어"/>
              </a:rPr>
              <a:t>, 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발표자료임을 고려하여 작성</a:t>
            </a:r>
            <a:r>
              <a:rPr lang="en-US" altLang="ko-KR" sz="900" dirty="0">
                <a:solidFill>
                  <a:schemeClr val="tx1"/>
                </a:solidFill>
                <a:latin typeface="나눔스퀘어"/>
                <a:ea typeface="나눔스퀘어"/>
              </a:rPr>
              <a:t>)</a:t>
            </a:r>
            <a:endParaRPr lang="en-US" altLang="ko-KR" sz="900" dirty="0">
              <a:solidFill>
                <a:schemeClr val="tx1"/>
              </a:solidFill>
              <a:latin typeface="나눔스퀘어"/>
              <a:ea typeface="나눔스퀘어"/>
            </a:endParaRPr>
          </a:p>
          <a:p>
            <a:pPr marL="228600" indent="-228600">
              <a:buAutoNum type="arabicPeriod"/>
            </a:pPr>
            <a:endParaRPr lang="en-US" altLang="ko-KR" sz="900" dirty="0">
              <a:solidFill>
                <a:schemeClr val="tx1"/>
              </a:solidFill>
              <a:latin typeface="나눔스퀘어"/>
              <a:ea typeface="나눔스퀘어"/>
            </a:endParaRPr>
          </a:p>
          <a:p>
            <a:pPr lvl="0"/>
            <a:r>
              <a:rPr lang="en-US" altLang="ko-KR" sz="900" b="1" dirty="0">
                <a:solidFill>
                  <a:schemeClr val="tx1"/>
                </a:solidFill>
                <a:latin typeface="나눔스퀘어"/>
                <a:ea typeface="나눔스퀘어"/>
              </a:rPr>
              <a:t>2. 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우측상단 </a:t>
            </a:r>
            <a:r>
              <a:rPr lang="ko-KR" altLang="en-US" sz="900" b="1" dirty="0">
                <a:solidFill>
                  <a:schemeClr val="tx1"/>
                </a:solidFill>
                <a:latin typeface="나눔스퀘어"/>
                <a:ea typeface="나눔스퀘어"/>
              </a:rPr>
              <a:t>평가지표</a:t>
            </a:r>
            <a:r>
              <a:rPr lang="en-US" altLang="ko-KR" sz="900" dirty="0">
                <a:solidFill>
                  <a:schemeClr val="tx1"/>
                </a:solidFill>
                <a:latin typeface="나눔스퀘어"/>
                <a:ea typeface="나눔스퀘어"/>
              </a:rPr>
              <a:t>(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심사위원들의 평가기준</a:t>
            </a:r>
            <a:r>
              <a:rPr lang="en-US" altLang="ko-KR" sz="900" dirty="0">
                <a:solidFill>
                  <a:schemeClr val="tx1"/>
                </a:solidFill>
                <a:latin typeface="나눔스퀘어"/>
                <a:ea typeface="나눔스퀘어"/>
              </a:rPr>
              <a:t>)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를 참고하여 작성</a:t>
            </a:r>
            <a:endParaRPr lang="en-US" altLang="ko-KR" sz="900" dirty="0">
              <a:solidFill>
                <a:schemeClr val="tx1"/>
              </a:solidFill>
              <a:latin typeface="나눔스퀘어"/>
              <a:ea typeface="나눔스퀘어"/>
            </a:endParaRPr>
          </a:p>
          <a:p>
            <a:pPr lvl="0"/>
            <a:endParaRPr lang="en-US" altLang="ko-KR" sz="900" dirty="0">
              <a:solidFill>
                <a:schemeClr val="tx1"/>
              </a:solidFill>
              <a:latin typeface="나눔스퀘어"/>
              <a:ea typeface="나눔스퀘어"/>
            </a:endParaRPr>
          </a:p>
          <a:p>
            <a:pPr lvl="0"/>
            <a:r>
              <a:rPr lang="en-US" altLang="ko-KR" sz="900" b="1" dirty="0">
                <a:solidFill>
                  <a:schemeClr val="tx1"/>
                </a:solidFill>
                <a:latin typeface="나눔스퀘어"/>
                <a:ea typeface="나눔스퀘어"/>
              </a:rPr>
              <a:t>3. 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작성가이드</a:t>
            </a:r>
            <a:r>
              <a:rPr lang="en-US" altLang="ko-KR" sz="900" dirty="0">
                <a:solidFill>
                  <a:schemeClr val="tx1"/>
                </a:solidFill>
                <a:latin typeface="나눔스퀘어"/>
                <a:ea typeface="나눔스퀘어"/>
              </a:rPr>
              <a:t>(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파랑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글씨</a:t>
            </a:r>
            <a:r>
              <a:rPr lang="en-US" altLang="ko-KR" sz="900" dirty="0">
                <a:solidFill>
                  <a:schemeClr val="tx1"/>
                </a:solidFill>
                <a:latin typeface="나눔스퀘어"/>
                <a:ea typeface="나눔스퀘어"/>
              </a:rPr>
              <a:t>)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는 모두 삭제 후 작성</a:t>
            </a:r>
            <a:endParaRPr lang="en-US" altLang="ko-KR" sz="900" dirty="0">
              <a:solidFill>
                <a:schemeClr val="tx1"/>
              </a:solidFill>
              <a:latin typeface="나눔스퀘어"/>
              <a:ea typeface="나눔스퀘어"/>
            </a:endParaRPr>
          </a:p>
          <a:p>
            <a:pPr lvl="0"/>
            <a:endParaRPr lang="en-US" altLang="ko-KR" sz="900" dirty="0">
              <a:solidFill>
                <a:schemeClr val="tx1"/>
              </a:solidFill>
              <a:latin typeface="나눔스퀘어"/>
              <a:ea typeface="나눔스퀘어"/>
            </a:endParaRPr>
          </a:p>
        </p:txBody>
      </p:sp>
    </p:spTree>
    <p:extLst>
      <p:ext uri="{BB962C8B-B14F-4D97-AF65-F5344CB8AC3E}">
        <p14:creationId xmlns:p14="http://schemas.microsoft.com/office/powerpoint/2010/main" val="2243931663"/>
      </p:ext>
    </p:extLst>
  </p:cSld>
  <p:clrMapOvr>
    <a:masterClrMapping/>
  </p:clrMapOvr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29B28497-3671-4EF7-ABBD-530EBF6F265B}"/>
              </a:ext>
            </a:extLst>
          </p:cNvPr>
          <p:cNvSpPr/>
          <p:nvPr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5076056" y="25946"/>
          <a:ext cx="3901133" cy="83070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97218"/>
                <a:gridCol w="2392582"/>
                <a:gridCol w="611333"/>
              </a:tblGrid>
              <a:tr h="190624">
                <a:tc>
                  <a:txBody>
                    <a:bodyPr/>
                    <a:p>
                      <a:pPr algn="ctr" latinLnBrk="1"/>
                      <a:r>
                        <a:rPr lang="ko-KR" altLang="en-US" sz="600" b="1" dirty="0">
                          <a:solidFill>
                            <a:schemeClr val="tx1"/>
                          </a:solidFill>
                        </a:rPr>
                        <a:t>세부지표</a:t>
                      </a:r>
                      <a:endParaRPr lang="ko-KR" altLang="en-US" sz="6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algn="ctr" latinLnBrk="1"/>
                      <a:r>
                        <a:rPr lang="ko-KR" altLang="en-US" sz="600" b="1" dirty="0">
                          <a:solidFill>
                            <a:schemeClr val="tx1"/>
                          </a:solidFill>
                        </a:rPr>
                        <a:t>중점 평가항목</a:t>
                      </a:r>
                      <a:endParaRPr lang="ko-KR" altLang="en-US" sz="6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algn="ctr" latinLnBrk="1"/>
                      <a:r>
                        <a:rPr lang="ko-KR" altLang="en-US" sz="600" b="1" dirty="0">
                          <a:solidFill>
                            <a:schemeClr val="tx1"/>
                          </a:solidFill>
                        </a:rPr>
                        <a:t>배점</a:t>
                      </a:r>
                      <a:endParaRPr lang="ko-KR" altLang="en-US" sz="600" b="1" dirty="0">
                        <a:solidFill>
                          <a:schemeClr val="tx1"/>
                        </a:solidFill>
                      </a:endParaRPr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477276">
                <a:tc>
                  <a:txBody>
                    <a:bodyPr/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600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효과성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marL="210820" indent="-210820">
                        <a:lnSpc>
                          <a:spcPct val="130000"/>
                        </a:lnSpc>
                      </a:pPr>
                      <a:r>
                        <a:rPr lang="en-US" altLang="ko-KR" sz="600" b="1" spc="0">
                          <a:latin typeface="맑은 고딕"/>
                          <a:ea typeface="맑은 고딕"/>
                          <a:cs typeface="맑은 고딕"/>
                        </a:rPr>
                        <a:t>- </a:t>
                      </a:r>
                      <a:r>
                        <a:rPr lang="ko-KR" altLang="en-US" sz="600" b="1">
                          <a:latin typeface="맑은 고딕"/>
                          <a:ea typeface="맑은 고딕"/>
                          <a:cs typeface="맑은 고딕"/>
                        </a:rPr>
                        <a:t>하드웨어</a:t>
                      </a:r>
                      <a:r>
                        <a:rPr lang="en-US" altLang="ko-KR" sz="600" b="1" spc="0">
                          <a:latin typeface="맑은 고딕"/>
                          <a:ea typeface="맑은 고딕"/>
                          <a:cs typeface="맑은 고딕"/>
                        </a:rPr>
                        <a:t>·</a:t>
                      </a:r>
                      <a:r>
                        <a:rPr lang="ko-KR" altLang="en-US" sz="600" b="1">
                          <a:latin typeface="맑은 고딕"/>
                          <a:ea typeface="맑은 고딕"/>
                          <a:cs typeface="맑은 고딕"/>
                        </a:rPr>
                        <a:t>소프트웨어 도입의 필요성</a:t>
                      </a:r>
                      <a:endParaRPr lang="ko-KR" altLang="en-US" sz="600" b="1">
                        <a:latin typeface="맑은 고딕"/>
                        <a:ea typeface="맑은 고딕"/>
                        <a:cs typeface="맑은 고딕"/>
                      </a:endParaRPr>
                    </a:p>
                    <a:p>
                      <a:pPr marL="210820" indent="-210820">
                        <a:lnSpc>
                          <a:spcPct val="130000"/>
                        </a:lnSpc>
                      </a:pPr>
                      <a:r>
                        <a:rPr lang="en-US" altLang="ko-KR" sz="600" b="1" spc="0">
                          <a:latin typeface="맑은 고딕"/>
                          <a:ea typeface="맑은 고딕"/>
                          <a:cs typeface="맑은 고딕"/>
                        </a:rPr>
                        <a:t>- </a:t>
                      </a:r>
                      <a:r>
                        <a:rPr lang="ko-KR" altLang="en-US" sz="600" b="1">
                          <a:latin typeface="맑은 고딕"/>
                          <a:ea typeface="맑은 고딕"/>
                          <a:cs typeface="맑은 고딕"/>
                        </a:rPr>
                        <a:t>현장 혁신 및 운영 효율 개선 효과</a:t>
                      </a:r>
                      <a:endParaRPr lang="ko-KR" altLang="en-US" sz="600" b="1">
                        <a:latin typeface="맑은 고딕"/>
                        <a:ea typeface="맑은 고딕"/>
                        <a:cs typeface="맑은 고딕"/>
                      </a:endParaRPr>
                    </a:p>
                    <a:p>
                      <a:pPr marL="210820" indent="-210820">
                        <a:lnSpc>
                          <a:spcPct val="130000"/>
                        </a:lnSpc>
                      </a:pPr>
                      <a:r>
                        <a:rPr lang="en-US" altLang="ko-KR" sz="600" b="1" spc="0">
                          <a:latin typeface="맑은 고딕"/>
                          <a:ea typeface="맑은 고딕"/>
                          <a:cs typeface="맑은 고딕"/>
                        </a:rPr>
                        <a:t> * </a:t>
                      </a:r>
                      <a:r>
                        <a:rPr lang="ko-KR" altLang="en-US" sz="600" b="1">
                          <a:latin typeface="맑은 고딕"/>
                          <a:ea typeface="맑은 고딕"/>
                          <a:cs typeface="맑은 고딕"/>
                        </a:rPr>
                        <a:t>생산성 향상 정도</a:t>
                      </a:r>
                      <a:r>
                        <a:rPr lang="en-US" altLang="ko-KR" sz="600" b="1" spc="0">
                          <a:latin typeface="맑은 고딕"/>
                          <a:ea typeface="맑은 고딕"/>
                          <a:cs typeface="맑은 고딕"/>
                        </a:rPr>
                        <a:t>, </a:t>
                      </a:r>
                      <a:r>
                        <a:rPr lang="ko-KR" altLang="en-US" sz="600" b="1">
                          <a:latin typeface="맑은 고딕"/>
                          <a:ea typeface="맑은 고딕"/>
                          <a:cs typeface="맑은 고딕"/>
                        </a:rPr>
                        <a:t>콘텐츠 품질 개선 효과</a:t>
                      </a:r>
                      <a:r>
                        <a:rPr lang="en-US" altLang="ko-KR" sz="600" b="1" spc="0">
                          <a:latin typeface="맑은 고딕"/>
                          <a:ea typeface="맑은 고딕"/>
                          <a:cs typeface="맑은 고딕"/>
                        </a:rPr>
                        <a:t>, </a:t>
                      </a:r>
                      <a:r>
                        <a:rPr lang="ko-KR" altLang="en-US" sz="600" b="1">
                          <a:latin typeface="맑은 고딕"/>
                          <a:ea typeface="맑은 고딕"/>
                          <a:cs typeface="맑은 고딕"/>
                        </a:rPr>
                        <a:t>비용 절감 등</a:t>
                      </a:r>
                      <a:endParaRPr lang="ko-KR" altLang="en-US" sz="6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1440" marR="9144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600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600" dirty="0">
                          <a:solidFill>
                            <a:schemeClr val="tx1"/>
                          </a:solidFill>
                        </a:rPr>
                        <a:t>40</a:t>
                      </a:r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점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07504" y="149716"/>
            <a:ext cx="2205990" cy="39624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lvl="0"/>
            <a:r>
              <a:rPr lang="en-US" altLang="ko-KR" sz="800" dirty="0"/>
              <a:t>2025</a:t>
            </a:r>
            <a:r>
              <a:rPr lang="ko-KR" altLang="en-US" sz="800" dirty="0"/>
              <a:t> 문화기술 콘텐츠 제작지원</a:t>
            </a:r>
            <a:endParaRPr lang="en-US" altLang="ko-KR" sz="800" dirty="0"/>
          </a:p>
          <a:p>
            <a:pPr lvl="0"/>
            <a:r>
              <a:rPr lang="ko-KR" altLang="en-US" sz="1200" b="1" dirty="0"/>
              <a:t>과제계획 세부지표</a:t>
            </a:r>
            <a:r>
              <a:rPr lang="en-US" altLang="ko-KR" sz="1200" b="1" dirty="0"/>
              <a:t>② : </a:t>
            </a:r>
            <a:r>
              <a:rPr lang="ko-KR" altLang="en-US" sz="1200" b="1" dirty="0"/>
              <a:t>효과성</a:t>
            </a:r>
            <a:endParaRPr lang="ko-KR" altLang="en-US" sz="1200" b="1" dirty="0"/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107504" y="773807"/>
          <a:ext cx="8928992" cy="4219977"/>
        </p:xfrm>
        <a:graphic>
          <a:graphicData uri="http://schemas.openxmlformats.org/drawingml/2006/table">
            <a:tbl>
              <a:tblPr firstRow="1" bandRow="1"/>
              <a:tblGrid>
                <a:gridCol w="8928992"/>
              </a:tblGrid>
              <a:tr h="4219977">
                <a:tc>
                  <a:txBody>
                    <a:bodyPr/>
                    <a:p>
                      <a:pPr marL="0" marR="0" lvl="0" indent="0" algn="just" defTabSz="914262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200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/>
                          <a:cs typeface="+mn-cs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/>
                          <a:cs typeface="+mn-cs"/>
                        </a:rPr>
                        <a:t>작성요령</a:t>
                      </a:r>
                      <a:r>
                        <a:rPr lang="en-US" altLang="ko-KR" sz="1200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/>
                          <a:cs typeface="+mn-cs"/>
                        </a:rPr>
                        <a:t>)</a:t>
                      </a:r>
                      <a:r>
                        <a:rPr lang="ko-KR" altLang="en-US" sz="1200" kern="0" spc="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/>
                          <a:cs typeface="+mn-cs"/>
                        </a:rPr>
                        <a:t> </a:t>
                      </a:r>
                      <a:r>
                        <a:rPr lang="en-US" altLang="ko-KR" sz="800" i="1" kern="0" spc="0" dirty="0">
                          <a:solidFill>
                            <a:srgbClr val="0000ff"/>
                          </a:solidFill>
                          <a:effectLst/>
                          <a:ea typeface="+mn-ea"/>
                        </a:rPr>
                        <a:t>※</a:t>
                      </a:r>
                      <a:r>
                        <a:rPr lang="ko-KR" altLang="en-US" sz="800" i="1" kern="0" spc="0" dirty="0">
                          <a:solidFill>
                            <a:srgbClr val="0000ff"/>
                          </a:solidFill>
                          <a:effectLst/>
                          <a:ea typeface="+mn-ea"/>
                        </a:rPr>
                        <a:t>작성요령은</a:t>
                      </a:r>
                      <a:r>
                        <a:rPr lang="ko-KR" altLang="en-US" sz="800" i="1" kern="0" spc="0" baseline="0" dirty="0">
                          <a:solidFill>
                            <a:srgbClr val="0000ff"/>
                          </a:solidFill>
                          <a:effectLst/>
                          <a:ea typeface="+mn-ea"/>
                        </a:rPr>
                        <a:t> </a:t>
                      </a:r>
                      <a:r>
                        <a:rPr lang="ko-KR" altLang="en-US" sz="800" i="1" kern="0" spc="0" dirty="0">
                          <a:solidFill>
                            <a:srgbClr val="0000ff"/>
                          </a:solidFill>
                          <a:effectLst/>
                          <a:ea typeface="+mn-ea"/>
                        </a:rPr>
                        <a:t>삭제하고 </a:t>
                      </a:r>
                      <a:r>
                        <a:rPr lang="en-US" altLang="ko-KR" sz="800" dirty="0"/>
                        <a:t>·</a:t>
                      </a:r>
                      <a:r>
                        <a:rPr lang="ko-KR" altLang="en-US" sz="800" i="1" kern="0" spc="0" dirty="0">
                          <a:solidFill>
                            <a:srgbClr val="0000ff"/>
                          </a:solidFill>
                          <a:effectLst/>
                          <a:ea typeface="+mn-ea"/>
                        </a:rPr>
                        <a:t>작성 </a:t>
                      </a:r>
                      <a:endParaRPr lang="en-US" altLang="ko-KR" sz="800" b="0" i="1" dirty="0">
                        <a:solidFill>
                          <a:srgbClr val="0000ff"/>
                        </a:solidFill>
                        <a:latin typeface="나눔스퀘어"/>
                        <a:ea typeface="나눔스퀘어"/>
                      </a:endParaRPr>
                    </a:p>
                    <a:p>
                      <a:pPr marL="0" marR="0" lvl="0" indent="0" algn="just" defTabSz="914262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※ </a:t>
                      </a:r>
                      <a:r>
                        <a:rPr lang="ko-KR" altLang="en-US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콘텐츠</a:t>
                      </a: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개발</a:t>
                      </a: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제작을</a:t>
                      </a: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위해</a:t>
                      </a: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하드웨어</a:t>
                      </a: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소프트웨어</a:t>
                      </a: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도입</a:t>
                      </a: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필요성</a:t>
                      </a: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및</a:t>
                      </a: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혁신</a:t>
                      </a: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효율개선</a:t>
                      </a: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효과</a:t>
                      </a: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생산성</a:t>
                      </a: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품질</a:t>
                      </a: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등</a:t>
                      </a: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en-US" altLang="ko-KR" sz="1200" b="0" i="0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lvl="0" indent="0" algn="just" defTabSz="914262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200" b="0" i="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※ </a:t>
                      </a:r>
                      <a:r>
                        <a:rPr lang="ko-KR" altLang="en-US" sz="1200" b="0" i="0" kern="120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표지 제외 전체 제작계획은 세부지표 별 자유롭게 작성</a:t>
                      </a:r>
                      <a:r>
                        <a:rPr lang="en-US" altLang="ko-KR" sz="1200" b="0" i="0" kern="120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0" i="0" kern="120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이미지 및 도식 삽입 가능 </a:t>
                      </a:r>
                      <a:r>
                        <a:rPr lang="en-US" altLang="ko-KR" sz="1200" b="0" i="0" kern="120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/ </a:t>
                      </a:r>
                      <a:r>
                        <a:rPr lang="ko-KR" altLang="en-US" sz="1200" b="0" i="0" kern="120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동영상링크 등 </a:t>
                      </a:r>
                      <a:r>
                        <a:rPr lang="en-US" altLang="ko-KR" sz="1200" b="0" i="0" kern="120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URL </a:t>
                      </a:r>
                      <a:r>
                        <a:rPr lang="ko-KR" altLang="en-US" sz="1200" b="0" i="0" kern="120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기재 가능</a:t>
                      </a:r>
                      <a:r>
                        <a:rPr lang="en-US" altLang="ko-KR" sz="1200" b="0" i="0" kern="1200" dirty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en-US" altLang="ko-KR" sz="1200" b="0" i="0" kern="1200" dirty="0">
                        <a:solidFill>
                          <a:srgbClr val="0000ff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262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en-US" altLang="ko-KR" sz="1200" b="0" i="1" kern="1200" dirty="0">
                        <a:solidFill>
                          <a:srgbClr val="0000ff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262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en-US" altLang="ko-KR" sz="1200" b="0" i="0" dirty="0">
                        <a:latin typeface="나눔스퀘어"/>
                        <a:ea typeface="나눔스퀘어"/>
                      </a:endParaRPr>
                    </a:p>
                  </a:txBody>
                  <a:tcPr marL="16001" marR="16001" marT="16001" marB="16001" anchor="ctr">
                    <a:lnL w="9525" cap="flat" cmpd="sng" algn="ctr">
                      <a:solidFill>
                        <a:schemeClr val="tx1"/>
                      </a:solidFill>
                      <a:prstDash val="sysDash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ysDash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ysDash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ysDash"/>
                      <a:round/>
                      <a:headEnd w="med" len="med"/>
                      <a:tailEnd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7034310"/>
      </p:ext>
    </p:extLst>
  </p:cSld>
  <p:clrMapOvr>
    <a:masterClrMapping/>
  </p:clrMapOvr>
</p:sld>
</file>

<file path=ppt/slides/slide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29B28497-3671-4EF7-ABBD-530EBF6F265B}"/>
              </a:ext>
            </a:extLst>
          </p:cNvPr>
          <p:cNvSpPr/>
          <p:nvPr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D0D8B9-0EE9-4B5D-BD29-74BA4592F023}"/>
              </a:ext>
            </a:extLst>
          </p:cNvPr>
          <p:cNvSpPr txBox="1"/>
          <p:nvPr/>
        </p:nvSpPr>
        <p:spPr>
          <a:xfrm>
            <a:off x="107504" y="149716"/>
            <a:ext cx="23887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/>
              <a:t>2025</a:t>
            </a:r>
            <a:r>
              <a:rPr lang="ko-KR" altLang="en-US" sz="800" dirty="0"/>
              <a:t> 문화기술 콘텐츠 제작지원</a:t>
            </a:r>
            <a:endParaRPr lang="en-US" altLang="ko-KR" sz="800" dirty="0"/>
          </a:p>
          <a:p>
            <a:r>
              <a:rPr lang="ko-KR" altLang="en-US" sz="1200" b="1" dirty="0"/>
              <a:t>과제계획 세부지표</a:t>
            </a:r>
            <a:r>
              <a:rPr lang="en-US" altLang="ko-KR" sz="1200" b="1" dirty="0"/>
              <a:t>③ : </a:t>
            </a:r>
            <a:r>
              <a:rPr lang="ko-KR" altLang="en-US" sz="1200" b="1" dirty="0"/>
              <a:t>수행능력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254" y="805666"/>
            <a:ext cx="2704465" cy="2514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285750" indent="-285750">
              <a:buFont typeface="Wingdings"/>
              <a:buChar char="§"/>
            </a:pPr>
            <a:r>
              <a:rPr lang="ko-KR" altLang="en-US" sz="1050" b="1" dirty="0">
                <a:latin typeface="+mn-ea"/>
              </a:rPr>
              <a:t>기업 과제책임자</a:t>
            </a:r>
            <a:endParaRPr lang="ko-KR" altLang="en-US" sz="1050" b="1" dirty="0">
              <a:latin typeface="+mn-ea"/>
            </a:endParaRPr>
          </a:p>
        </p:txBody>
      </p:sp>
      <p:graphicFrame>
        <p:nvGraphicFramePr>
          <p:cNvPr id="10" name="표 9">
            <a:extLst>
              <a:ext uri="{FF2B5EF4-FFF2-40B4-BE49-F238E27FC236}">
                <a16:creationId xmlns:a16="http://schemas.microsoft.com/office/drawing/2014/main" id="{860C1F3F-4318-41C6-9F51-DF89B4D87C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9758837"/>
              </p:ext>
            </p:extLst>
          </p:nvPr>
        </p:nvGraphicFramePr>
        <p:xfrm>
          <a:off x="248988" y="1059581"/>
          <a:ext cx="8753228" cy="9162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6628">
                  <a:extLst>
                    <a:ext uri="{9D8B030D-6E8A-4147-A177-3AD203B41FA5}">
                      <a16:colId xmlns:a16="http://schemas.microsoft.com/office/drawing/2014/main" val="2892034885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68864056"/>
                    </a:ext>
                  </a:extLst>
                </a:gridCol>
                <a:gridCol w="5398068">
                  <a:extLst>
                    <a:ext uri="{9D8B030D-6E8A-4147-A177-3AD203B41FA5}">
                      <a16:colId xmlns:a16="http://schemas.microsoft.com/office/drawing/2014/main" val="2199847578"/>
                    </a:ext>
                  </a:extLst>
                </a:gridCol>
                <a:gridCol w="1264396">
                  <a:extLst>
                    <a:ext uri="{9D8B030D-6E8A-4147-A177-3AD203B41FA5}">
                      <a16:colId xmlns:a16="http://schemas.microsoft.com/office/drawing/2014/main" val="203848597"/>
                    </a:ext>
                  </a:extLst>
                </a:gridCol>
              </a:tblGrid>
              <a:tr h="2276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성명</a:t>
                      </a: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부서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/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직위</a:t>
                      </a: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주요 경력</a:t>
                      </a: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본 과제 참여율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(%)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7902075"/>
                  </a:ext>
                </a:extLst>
              </a:tr>
              <a:tr h="672404"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i="1" dirty="0">
                          <a:solidFill>
                            <a:srgbClr val="0000FF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본 과제와 유관한 경력만 작성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4948814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39254" y="2077917"/>
            <a:ext cx="2992755" cy="2514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285750" indent="-285750">
              <a:buFont typeface="Wingdings"/>
              <a:buChar char="§"/>
            </a:pPr>
            <a:r>
              <a:rPr lang="ko-KR" altLang="en-US" sz="1050" b="1" dirty="0">
                <a:latin typeface="+mn-ea"/>
              </a:rPr>
              <a:t>기업 인력구성</a:t>
            </a:r>
            <a:endParaRPr lang="ko-KR" altLang="en-US" sz="1050" b="1" dirty="0">
              <a:latin typeface="+mn-ea"/>
            </a:endParaRPr>
          </a:p>
        </p:txBody>
      </p:sp>
      <p:graphicFrame>
        <p:nvGraphicFramePr>
          <p:cNvPr id="12" name="표 11">
            <a:extLst>
              <a:ext uri="{FF2B5EF4-FFF2-40B4-BE49-F238E27FC236}">
                <a16:creationId xmlns:a16="http://schemas.microsoft.com/office/drawing/2014/main" id="{8762A030-DE3A-41AC-B0AA-36C64D8892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6388531"/>
              </p:ext>
            </p:extLst>
          </p:nvPr>
        </p:nvGraphicFramePr>
        <p:xfrm>
          <a:off x="248988" y="2337782"/>
          <a:ext cx="8753228" cy="268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6628">
                  <a:extLst>
                    <a:ext uri="{9D8B030D-6E8A-4147-A177-3AD203B41FA5}">
                      <a16:colId xmlns:a16="http://schemas.microsoft.com/office/drawing/2014/main" val="2892034885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68864056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123643114"/>
                    </a:ext>
                  </a:extLst>
                </a:gridCol>
                <a:gridCol w="3960440">
                  <a:extLst>
                    <a:ext uri="{9D8B030D-6E8A-4147-A177-3AD203B41FA5}">
                      <a16:colId xmlns:a16="http://schemas.microsoft.com/office/drawing/2014/main" val="2199847578"/>
                    </a:ext>
                  </a:extLst>
                </a:gridCol>
                <a:gridCol w="1261864">
                  <a:extLst>
                    <a:ext uri="{9D8B030D-6E8A-4147-A177-3AD203B41FA5}">
                      <a16:colId xmlns:a16="http://schemas.microsoft.com/office/drawing/2014/main" val="203848597"/>
                    </a:ext>
                  </a:extLst>
                </a:gridCol>
              </a:tblGrid>
              <a:tr h="2123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성명</a:t>
                      </a: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부서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/</a:t>
                      </a: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직위</a:t>
                      </a: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62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담당분야</a:t>
                      </a: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주요 참여 프로젝트</a:t>
                      </a: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본 과제 참여율</a:t>
                      </a:r>
                      <a:r>
                        <a:rPr lang="en-US" altLang="ko-KR" sz="10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(%)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7902075"/>
                  </a:ext>
                </a:extLst>
              </a:tr>
              <a:tr h="212317"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4948814"/>
                  </a:ext>
                </a:extLst>
              </a:tr>
              <a:tr h="212317"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7649209"/>
                  </a:ext>
                </a:extLst>
              </a:tr>
              <a:tr h="212317"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7091407"/>
                  </a:ext>
                </a:extLst>
              </a:tr>
              <a:tr h="212317"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76820256"/>
                  </a:ext>
                </a:extLst>
              </a:tr>
              <a:tr h="212317"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6706409"/>
                  </a:ext>
                </a:extLst>
              </a:tr>
              <a:tr h="212317"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5721135"/>
                  </a:ext>
                </a:extLst>
              </a:tr>
              <a:tr h="212317"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1113674"/>
                  </a:ext>
                </a:extLst>
              </a:tr>
              <a:tr h="212317"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0658387"/>
                  </a:ext>
                </a:extLst>
              </a:tr>
              <a:tr h="212317"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1784785"/>
                  </a:ext>
                </a:extLst>
              </a:tr>
              <a:tr h="212317"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4764969"/>
                  </a:ext>
                </a:extLst>
              </a:tr>
            </a:tbl>
          </a:graphicData>
        </a:graphic>
      </p:graphicFrame>
      <p:sp>
        <p:nvSpPr>
          <p:cNvPr id="13" name="직사각형 12">
            <a:extLst>
              <a:ext uri="{FF2B5EF4-FFF2-40B4-BE49-F238E27FC236}">
                <a16:creationId xmlns:a16="http://schemas.microsoft.com/office/drawing/2014/main" id="{EB060825-9B52-4E2A-B5DB-2EC0EEB600B9}"/>
              </a:ext>
            </a:extLst>
          </p:cNvPr>
          <p:cNvSpPr/>
          <p:nvPr/>
        </p:nvSpPr>
        <p:spPr>
          <a:xfrm>
            <a:off x="-2035595" y="0"/>
            <a:ext cx="1980728" cy="4705250"/>
          </a:xfrm>
          <a:prstGeom prst="rect">
            <a:avLst/>
          </a:prstGeom>
          <a:solidFill>
            <a:srgbClr val="FFFFCC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ko-KR" altLang="en-US" sz="1100" b="1" dirty="0">
                <a:solidFill>
                  <a:srgbClr val="0000FF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작성요령</a:t>
            </a:r>
            <a:r>
              <a:rPr lang="en-US" altLang="ko-KR" sz="1000" dirty="0">
                <a:solidFill>
                  <a:srgbClr val="0000FF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1000" dirty="0">
                <a:solidFill>
                  <a:srgbClr val="0000FF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삭제 후 제출</a:t>
            </a:r>
            <a:r>
              <a:rPr lang="en-US" altLang="ko-KR" sz="1000" dirty="0">
                <a:solidFill>
                  <a:srgbClr val="0000FF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  <a:endParaRPr lang="en-US" altLang="ko-KR" sz="1100" dirty="0">
              <a:solidFill>
                <a:srgbClr val="0000FF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ctr"/>
            <a:endParaRPr lang="en-US" altLang="ko-KR" sz="900" b="1" dirty="0">
              <a:solidFill>
                <a:srgbClr val="0000FF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en-US" altLang="ko-KR" sz="900" b="1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1. </a:t>
            </a:r>
            <a:r>
              <a:rPr lang="ko-KR" altLang="en-US" sz="900" b="1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인력구성의 정의</a:t>
            </a:r>
            <a:endParaRPr lang="en-US" altLang="ko-KR" sz="900" dirty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ko-KR" altLang="en-US" sz="9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수행기관에 소속된 정규직원 및 비정규직원을 말하며</a:t>
            </a:r>
            <a:r>
              <a:rPr lang="en-US" altLang="ko-KR" sz="9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9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사업 관리 및 지원 담당 간접인력도 포함</a:t>
            </a:r>
            <a:endParaRPr lang="en-US" altLang="ko-KR" sz="900" dirty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endParaRPr lang="en-US" altLang="ko-KR" sz="900" b="1" dirty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en-US" altLang="ko-KR" sz="900" b="1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2. </a:t>
            </a:r>
            <a:r>
              <a:rPr lang="ko-KR" altLang="en-US" sz="900" b="1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본 과제 참여율</a:t>
            </a:r>
            <a:r>
              <a:rPr lang="en-US" altLang="ko-KR" sz="900" b="1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(%)</a:t>
            </a:r>
          </a:p>
          <a:p>
            <a:r>
              <a:rPr lang="ko-KR" altLang="en-US" sz="9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본 과제 참여율이란</a:t>
            </a:r>
            <a:r>
              <a:rPr lang="en-US" altLang="ko-KR" sz="9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9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본 기관 포함 타 정부</a:t>
            </a:r>
            <a:r>
              <a:rPr lang="en-US" altLang="ko-KR" sz="9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/</a:t>
            </a:r>
            <a:r>
              <a:rPr lang="ko-KR" altLang="en-US" sz="9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기관 사업을 모두 포함한 지원사업 참여비율을 </a:t>
            </a:r>
            <a:r>
              <a:rPr lang="en-US" altLang="ko-KR" sz="9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100</a:t>
            </a:r>
            <a:r>
              <a:rPr lang="ko-KR" altLang="en-US" sz="9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으로 두었을 때 본 과제에 참여하는 비율을 의미</a:t>
            </a:r>
            <a:endParaRPr lang="en-US" altLang="ko-KR" sz="900" dirty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endParaRPr lang="en-US" altLang="ko-KR" sz="900" dirty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ko-KR" altLang="en-US" sz="9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해당 참여율은 인건비 계상 등의 항목에 기준점으로 쓰임</a:t>
            </a:r>
            <a:endParaRPr lang="en-US" altLang="ko-KR" sz="900" dirty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endParaRPr lang="en-US" altLang="ko-KR" sz="900" dirty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ko-KR" altLang="en-US" sz="9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총 과제 참여율의 합은 </a:t>
            </a:r>
            <a:r>
              <a:rPr lang="en-US" altLang="ko-KR" sz="9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100%</a:t>
            </a:r>
            <a:r>
              <a:rPr lang="ko-KR" altLang="en-US" sz="9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를 초과할 수 없음</a:t>
            </a:r>
            <a:endParaRPr lang="en-US" altLang="ko-KR" sz="900" dirty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endParaRPr lang="en-US" altLang="ko-KR" sz="900" dirty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en-US" altLang="ko-KR" sz="900" b="1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3. </a:t>
            </a:r>
            <a:r>
              <a:rPr lang="ko-KR" altLang="en-US" sz="900" b="1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주요업적</a:t>
            </a:r>
            <a:endParaRPr lang="en-US" altLang="ko-KR" sz="900" b="1" dirty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ko-KR" altLang="en-US" sz="9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주요업적은 본 과제에서 맡은 담당분야에 부합하는 업적 위주로 작성</a:t>
            </a:r>
            <a:endParaRPr lang="en-US" altLang="ko-KR" sz="900" dirty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endParaRPr lang="en-US" altLang="ko-KR" sz="900" dirty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en-US" altLang="ko-KR" sz="900" b="1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4. </a:t>
            </a:r>
            <a:r>
              <a:rPr lang="ko-KR" altLang="en-US" sz="900" b="1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기타 유의사항</a:t>
            </a:r>
            <a:endParaRPr lang="en-US" altLang="ko-KR" sz="900" b="1" dirty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ko-KR" altLang="en-US" sz="9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사업비규모를 확대하기 위해 과도한 인력</a:t>
            </a:r>
            <a:r>
              <a:rPr lang="en-US" altLang="ko-KR" sz="9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</a:t>
            </a:r>
            <a:r>
              <a:rPr lang="ko-KR" altLang="en-US" sz="9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참여기간</a:t>
            </a:r>
            <a:r>
              <a:rPr lang="en-US" altLang="ko-KR" sz="9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,</a:t>
            </a:r>
            <a:r>
              <a:rPr lang="ko-KR" altLang="en-US" sz="900" dirty="0">
                <a:solidFill>
                  <a:schemeClr val="tx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참여율을 기재할 경우 감점요인이 될 수 있음</a:t>
            </a:r>
            <a:endParaRPr lang="en-US" altLang="ko-KR" sz="900" dirty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endParaRPr lang="en-US" altLang="ko-KR" sz="900" dirty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endParaRPr lang="en-US" altLang="ko-KR" sz="900" dirty="0">
              <a:solidFill>
                <a:schemeClr val="tx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endParaRPr lang="en-US" altLang="ko-KR" sz="900" dirty="0">
              <a:solidFill>
                <a:srgbClr val="0000FF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ctr"/>
            <a:endParaRPr lang="ko-KR" altLang="en-US" sz="1200" i="1" dirty="0">
              <a:solidFill>
                <a:srgbClr val="0000FF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/>
        </p:nvGraphicFramePr>
        <p:xfrm>
          <a:off x="4932041" y="40030"/>
          <a:ext cx="4104456" cy="65759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12944"/>
                <a:gridCol w="2980560"/>
                <a:gridCol w="510952"/>
              </a:tblGrid>
              <a:tr h="191798">
                <a:tc>
                  <a:txBody>
                    <a:bodyPr/>
                    <a:p>
                      <a:pPr algn="ctr" latinLnBrk="1"/>
                      <a:r>
                        <a:rPr lang="ko-KR" altLang="en-US" sz="600" b="1" dirty="0"/>
                        <a:t>세부지표</a:t>
                      </a:r>
                      <a:endParaRPr lang="ko-KR" altLang="en-US" sz="600" b="1" dirty="0"/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algn="ctr" latinLnBrk="1"/>
                      <a:r>
                        <a:rPr lang="ko-KR" altLang="en-US" sz="600" b="1" dirty="0"/>
                        <a:t>중점 평가항목</a:t>
                      </a:r>
                      <a:endParaRPr lang="ko-KR" altLang="en-US" sz="600" b="1" dirty="0"/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algn="ctr" latinLnBrk="1"/>
                      <a:r>
                        <a:rPr lang="ko-KR" altLang="en-US" sz="600" b="1" dirty="0"/>
                        <a:t>배점</a:t>
                      </a:r>
                      <a:endParaRPr lang="ko-KR" altLang="en-US" sz="600" b="1" dirty="0"/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465796">
                <a:tc>
                  <a:txBody>
                    <a:bodyPr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수행능력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fontAlgn="base" latinLnBrk="1"/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인력구성 적정성</a:t>
                      </a:r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신규채용계획</a:t>
                      </a:r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일자리 창출 효과</a:t>
                      </a:r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altLang="ko-KR" sz="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인력구성의 우수성 및 기술력</a:t>
                      </a:r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사업능력 전문성</a:t>
                      </a:r>
                      <a:endParaRPr lang="ko-KR" altLang="en-US" sz="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6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하드웨어</a:t>
                      </a:r>
                      <a:r>
                        <a:rPr lang="en-US" altLang="ko-KR" sz="60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/</a:t>
                      </a:r>
                      <a:r>
                        <a:rPr lang="ko-KR" altLang="en-US" sz="6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소프트웨어 활용</a:t>
                      </a:r>
                      <a:r>
                        <a:rPr lang="en-US" altLang="ko-KR" sz="60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/</a:t>
                      </a:r>
                      <a:r>
                        <a:rPr lang="ko-KR" altLang="en-US" sz="6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적용 계획</a:t>
                      </a:r>
                      <a:endParaRPr lang="ko-KR" altLang="en-US" sz="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사업비 예산 계획 적정성</a:t>
                      </a:r>
                      <a:endParaRPr lang="ko-KR" altLang="en-US" sz="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600" dirty="0">
                          <a:solidFill>
                            <a:schemeClr val="tx1"/>
                          </a:solidFill>
                        </a:rPr>
                        <a:t>25</a:t>
                      </a:r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점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5976766"/>
      </p:ext>
    </p:extLst>
  </p:cSld>
  <p:clrMapOvr>
    <a:masterClrMapping/>
  </p:clrMapOvr>
</p:sld>
</file>

<file path=ppt/slides/slide9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29B28497-3671-4EF7-ABBD-530EBF6F265B}"/>
              </a:ext>
            </a:extLst>
          </p:cNvPr>
          <p:cNvSpPr/>
          <p:nvPr/>
        </p:nvSpPr>
        <p:spPr>
          <a:xfrm>
            <a:off x="0" y="0"/>
            <a:ext cx="9144000" cy="774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C37AC4F-96FF-4592-BEA3-594B74B4CD8C}"/>
              </a:ext>
            </a:extLst>
          </p:cNvPr>
          <p:cNvSpPr txBox="1"/>
          <p:nvPr/>
        </p:nvSpPr>
        <p:spPr>
          <a:xfrm>
            <a:off x="139254" y="804098"/>
            <a:ext cx="27045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sz="1050" b="1" dirty="0">
                <a:latin typeface="+mn-ea"/>
              </a:rPr>
              <a:t>신규인력 채용계획</a:t>
            </a:r>
          </a:p>
        </p:txBody>
      </p:sp>
      <p:graphicFrame>
        <p:nvGraphicFramePr>
          <p:cNvPr id="15" name="표 14"/>
          <p:cNvGraphicFramePr>
            <a:graphicFrameLocks noGrp="1"/>
          </p:cNvGraphicFramePr>
          <p:nvPr/>
        </p:nvGraphicFramePr>
        <p:xfrm>
          <a:off x="248988" y="1058014"/>
          <a:ext cx="8755757" cy="3169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6519"/>
                <a:gridCol w="978261"/>
                <a:gridCol w="5328592"/>
                <a:gridCol w="1192385"/>
              </a:tblGrid>
              <a:tr h="203877">
                <a:tc>
                  <a:txBody>
                    <a:bodyPr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나눔스퀘어"/>
                          <a:ea typeface="나눔스퀘어"/>
                        </a:rPr>
                        <a:t>담당업무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0" algn="ctr" defTabSz="914262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나눔스퀘어"/>
                          <a:ea typeface="나눔스퀘어"/>
                        </a:rPr>
                        <a:t>채용일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나눔스퀘어"/>
                          <a:ea typeface="나눔스퀘어"/>
                        </a:rPr>
                        <a:t>상세업무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latinLnBrk="1"/>
                      <a:r>
                        <a:rPr lang="ko-KR" altLang="en-US" sz="1000" dirty="0">
                          <a:solidFill>
                            <a:schemeClr val="tx1"/>
                          </a:solidFill>
                          <a:latin typeface="나눔스퀘어"/>
                          <a:ea typeface="나눔스퀘어"/>
                        </a:rPr>
                        <a:t>비고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03877">
                <a:tc>
                  <a:txBody>
                    <a:bodyPr/>
                    <a:p>
                      <a:pPr algn="ctr" latinLnBrk="1"/>
                      <a:r>
                        <a:rPr lang="en-US" altLang="ko-KR" sz="100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OO</a:t>
                      </a:r>
                      <a:r>
                        <a:rPr lang="ko-KR" altLang="en-US" sz="100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디자인</a:t>
                      </a:r>
                      <a:endParaRPr lang="ko-KR" altLang="en-US" sz="1000" dirty="0">
                        <a:solidFill>
                          <a:srgbClr val="0000ff"/>
                        </a:solidFill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algn="ctr" latinLnBrk="1"/>
                      <a:r>
                        <a:rPr lang="en-US" altLang="ko-KR" sz="100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2</a:t>
                      </a:r>
                      <a:r>
                        <a:rPr lang="en-US" altLang="ko-KR" sz="100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6</a:t>
                      </a:r>
                      <a:r>
                        <a:rPr lang="ko-KR" altLang="en-US" sz="100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년</a:t>
                      </a:r>
                      <a:r>
                        <a:rPr lang="en-US" altLang="ko-KR" sz="100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 </a:t>
                      </a:r>
                      <a:r>
                        <a:rPr lang="en-US" altLang="ko-KR" sz="100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6</a:t>
                      </a:r>
                      <a:r>
                        <a:rPr lang="ko-KR" altLang="en-US" sz="100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월</a:t>
                      </a:r>
                      <a:r>
                        <a:rPr lang="en-US" altLang="ko-KR" sz="100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 10</a:t>
                      </a:r>
                      <a:r>
                        <a:rPr lang="ko-KR" altLang="en-US" sz="1000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일</a:t>
                      </a:r>
                      <a:endParaRPr lang="ko-KR" altLang="en-US" sz="1000" dirty="0">
                        <a:solidFill>
                          <a:srgbClr val="0000ff"/>
                        </a:solidFill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algn="ctr" latinLnBrk="1"/>
                      <a:r>
                        <a:rPr lang="ko-KR" altLang="en-US" sz="1000" i="1" dirty="0">
                          <a:solidFill>
                            <a:srgbClr val="0000ff"/>
                          </a:solidFill>
                          <a:latin typeface="나눔스퀘어"/>
                          <a:ea typeface="나눔스퀘어"/>
                        </a:rPr>
                        <a:t>주관기업</a:t>
                      </a:r>
                      <a:endParaRPr lang="ko-KR" altLang="en-US" sz="1000" i="1" dirty="0">
                        <a:solidFill>
                          <a:srgbClr val="0000ff"/>
                        </a:solidFill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03877">
                <a:tc>
                  <a:txBody>
                    <a:bodyPr/>
                    <a:p>
                      <a:pPr algn="ctr"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algn="ctr"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algn="ctr" latinLnBrk="1"/>
                      <a:endParaRPr lang="ko-KR" altLang="en-US" sz="1000" i="1" dirty="0">
                        <a:solidFill>
                          <a:srgbClr val="0000ff"/>
                        </a:solidFill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03877">
                <a:tc>
                  <a:txBody>
                    <a:bodyPr/>
                    <a:p>
                      <a:pPr algn="ctr"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algn="ctr"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algn="ctr" latinLnBrk="1"/>
                      <a:endParaRPr lang="ko-KR" altLang="en-US" sz="1000" i="1" dirty="0">
                        <a:solidFill>
                          <a:srgbClr val="0000ff"/>
                        </a:solidFill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03877">
                <a:tc>
                  <a:txBody>
                    <a:bodyPr/>
                    <a:p>
                      <a:pPr algn="ctr"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algn="ctr"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algn="ctr" latinLnBrk="1"/>
                      <a:endParaRPr lang="ko-KR" altLang="en-US" sz="1000" i="1" dirty="0">
                        <a:solidFill>
                          <a:srgbClr val="0000ff"/>
                        </a:solidFill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03877">
                <a:tc>
                  <a:txBody>
                    <a:bodyPr/>
                    <a:p>
                      <a:pPr algn="ctr"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algn="ctr"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algn="ctr" latinLnBrk="1"/>
                      <a:endParaRPr lang="ko-KR" altLang="en-US" sz="1000" i="1" dirty="0">
                        <a:solidFill>
                          <a:srgbClr val="0000ff"/>
                        </a:solidFill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03877">
                <a:tc>
                  <a:txBody>
                    <a:bodyPr/>
                    <a:p>
                      <a:pPr algn="ctr"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algn="ctr"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algn="ctr" latinLnBrk="1"/>
                      <a:endParaRPr lang="ko-KR" altLang="en-US" sz="1000" i="1" dirty="0">
                        <a:solidFill>
                          <a:srgbClr val="0000ff"/>
                        </a:solidFill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03877">
                <a:tc>
                  <a:txBody>
                    <a:bodyPr/>
                    <a:p>
                      <a:pPr algn="ctr"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algn="ctr"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algn="ctr" latinLnBrk="1"/>
                      <a:endParaRPr lang="ko-KR" altLang="en-US" sz="1000" i="1" dirty="0">
                        <a:solidFill>
                          <a:srgbClr val="0000ff"/>
                        </a:solidFill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03877">
                <a:tc>
                  <a:txBody>
                    <a:bodyPr/>
                    <a:p>
                      <a:pPr algn="ctr"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algn="ctr"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algn="ctr" latinLnBrk="1"/>
                      <a:endParaRPr lang="ko-KR" altLang="en-US" sz="1000" i="1" dirty="0">
                        <a:solidFill>
                          <a:srgbClr val="0000ff"/>
                        </a:solidFill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03877">
                <a:tc>
                  <a:txBody>
                    <a:bodyPr/>
                    <a:p>
                      <a:pPr algn="ctr"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algn="ctr"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algn="ctr" latinLnBrk="1"/>
                      <a:endParaRPr lang="ko-KR" altLang="en-US" sz="1000" i="1" dirty="0">
                        <a:solidFill>
                          <a:srgbClr val="0000ff"/>
                        </a:solidFill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03877">
                <a:tc>
                  <a:txBody>
                    <a:bodyPr/>
                    <a:p>
                      <a:pPr algn="ctr"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algn="ctr"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algn="ctr" latinLnBrk="1"/>
                      <a:endParaRPr lang="ko-KR" altLang="en-US" sz="1000" i="1" dirty="0">
                        <a:solidFill>
                          <a:srgbClr val="0000ff"/>
                        </a:solidFill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03877">
                <a:tc>
                  <a:txBody>
                    <a:bodyPr/>
                    <a:p>
                      <a:pPr algn="ctr"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algn="ctr"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algn="ctr" latinLnBrk="1"/>
                      <a:endParaRPr lang="ko-KR" altLang="en-US" sz="1000" i="1" dirty="0">
                        <a:solidFill>
                          <a:srgbClr val="0000ff"/>
                        </a:solidFill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03877">
                <a:tc>
                  <a:txBody>
                    <a:bodyPr/>
                    <a:p>
                      <a:pPr algn="ctr"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algn="ctr"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latinLnBrk="1"/>
                      <a:endParaRPr lang="ko-KR" altLang="en-US" sz="1000" dirty="0"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p>
                      <a:pPr algn="ctr" latinLnBrk="1"/>
                      <a:endParaRPr lang="ko-KR" altLang="en-US" sz="1000" i="1" dirty="0">
                        <a:solidFill>
                          <a:srgbClr val="0000ff"/>
                        </a:solidFill>
                        <a:latin typeface="나눔스퀘어"/>
                        <a:ea typeface="나눔스퀘어"/>
                      </a:endParaRPr>
                    </a:p>
                  </a:txBody>
                  <a:tcPr marL="91440" marR="91440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" name="직사각형 15"/>
          <p:cNvSpPr/>
          <p:nvPr/>
        </p:nvSpPr>
        <p:spPr>
          <a:xfrm>
            <a:off x="-2035595" y="-11360"/>
            <a:ext cx="1980728" cy="3769146"/>
          </a:xfrm>
          <a:prstGeom prst="rect">
            <a:avLst/>
          </a:prstGeom>
          <a:solidFill>
            <a:srgbClr val="ffffcc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p>
            <a:pPr lvl="0" algn="ctr"/>
            <a:r>
              <a:rPr lang="ko-KR" altLang="en-US" sz="1100" b="1" dirty="0">
                <a:solidFill>
                  <a:srgbClr val="0000ff"/>
                </a:solidFill>
                <a:latin typeface="나눔스퀘어"/>
                <a:ea typeface="나눔스퀘어"/>
              </a:rPr>
              <a:t>작성요령</a:t>
            </a:r>
            <a:r>
              <a:rPr lang="en-US" altLang="ko-KR" sz="1000" dirty="0">
                <a:solidFill>
                  <a:srgbClr val="0000ff"/>
                </a:solidFill>
                <a:latin typeface="나눔스퀘어"/>
                <a:ea typeface="나눔스퀘어"/>
              </a:rPr>
              <a:t>(</a:t>
            </a:r>
            <a:r>
              <a:rPr lang="ko-KR" altLang="en-US" sz="1000" dirty="0">
                <a:solidFill>
                  <a:srgbClr val="0000ff"/>
                </a:solidFill>
                <a:latin typeface="나눔스퀘어"/>
                <a:ea typeface="나눔스퀘어"/>
              </a:rPr>
              <a:t>삭제 후 제출</a:t>
            </a:r>
            <a:r>
              <a:rPr lang="en-US" altLang="ko-KR" sz="1000" dirty="0">
                <a:solidFill>
                  <a:srgbClr val="0000ff"/>
                </a:solidFill>
                <a:latin typeface="나눔스퀘어"/>
                <a:ea typeface="나눔스퀘어"/>
              </a:rPr>
              <a:t>)</a:t>
            </a:r>
            <a:endParaRPr lang="en-US" altLang="ko-KR" sz="1100" dirty="0">
              <a:solidFill>
                <a:srgbClr val="0000ff"/>
              </a:solidFill>
              <a:latin typeface="나눔스퀘어"/>
              <a:ea typeface="나눔스퀘어"/>
            </a:endParaRPr>
          </a:p>
          <a:p>
            <a:pPr algn="ctr"/>
            <a:endParaRPr lang="en-US" altLang="ko-KR" sz="1100" b="1" dirty="0">
              <a:solidFill>
                <a:srgbClr val="0000ff"/>
              </a:solidFill>
              <a:latin typeface="나눔스퀘어"/>
              <a:ea typeface="나눔스퀘어"/>
            </a:endParaRPr>
          </a:p>
          <a:p>
            <a:pPr lvl="0"/>
            <a:r>
              <a:rPr lang="en-US" altLang="ko-KR" sz="900" b="1" dirty="0">
                <a:solidFill>
                  <a:schemeClr val="tx1"/>
                </a:solidFill>
                <a:latin typeface="나눔스퀘어"/>
                <a:ea typeface="나눔스퀘어"/>
              </a:rPr>
              <a:t>1. </a:t>
            </a:r>
            <a:r>
              <a:rPr lang="ko-KR" altLang="en-US" sz="900" b="1" dirty="0">
                <a:solidFill>
                  <a:schemeClr val="tx1"/>
                </a:solidFill>
                <a:latin typeface="나눔스퀘어"/>
                <a:ea typeface="나눔스퀘어"/>
              </a:rPr>
              <a:t>채용예정일</a:t>
            </a:r>
            <a:endParaRPr lang="en-US" altLang="ko-KR" sz="900" b="1" dirty="0">
              <a:solidFill>
                <a:schemeClr val="tx1"/>
              </a:solidFill>
              <a:latin typeface="나눔스퀘어"/>
              <a:ea typeface="나눔스퀘어"/>
            </a:endParaRPr>
          </a:p>
          <a:p>
            <a:pPr lvl="0"/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공고일</a:t>
            </a:r>
            <a:r>
              <a:rPr lang="en-US" altLang="ko-KR" sz="900" dirty="0">
                <a:solidFill>
                  <a:schemeClr val="tx1"/>
                </a:solidFill>
                <a:latin typeface="나눔스퀘어"/>
                <a:ea typeface="나눔스퀘어"/>
              </a:rPr>
              <a:t> 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이후부터 </a:t>
            </a:r>
            <a:r>
              <a:rPr lang="en-US" altLang="ko-KR" sz="900" dirty="0">
                <a:solidFill>
                  <a:schemeClr val="tx1"/>
                </a:solidFill>
                <a:latin typeface="나눔스퀘어"/>
                <a:ea typeface="나눔스퀘어"/>
              </a:rPr>
              <a:t>10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월 </a:t>
            </a:r>
            <a:r>
              <a:rPr lang="en-US" altLang="ko-KR" sz="900" dirty="0">
                <a:solidFill>
                  <a:schemeClr val="tx1"/>
                </a:solidFill>
                <a:latin typeface="나눔스퀘어"/>
                <a:ea typeface="나눔스퀘어"/>
              </a:rPr>
              <a:t>31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일까지 채용가능한 인력만 작성</a:t>
            </a:r>
            <a:endParaRPr lang="en-US" altLang="ko-KR" sz="900" dirty="0">
              <a:solidFill>
                <a:schemeClr val="tx1"/>
              </a:solidFill>
              <a:latin typeface="나눔스퀘어"/>
              <a:ea typeface="나눔스퀘어"/>
            </a:endParaRPr>
          </a:p>
          <a:p>
            <a:pPr lvl="0"/>
            <a:endParaRPr lang="en-US" altLang="ko-KR" sz="900" b="1" dirty="0">
              <a:solidFill>
                <a:schemeClr val="tx1"/>
              </a:solidFill>
              <a:latin typeface="나눔스퀘어"/>
              <a:ea typeface="나눔스퀘어"/>
            </a:endParaRPr>
          </a:p>
          <a:p>
            <a:pPr lvl="0"/>
            <a:r>
              <a:rPr lang="en-US" altLang="ko-KR" sz="900" b="1" dirty="0">
                <a:solidFill>
                  <a:schemeClr val="tx1"/>
                </a:solidFill>
                <a:latin typeface="나눔스퀘어"/>
                <a:ea typeface="나눔스퀘어"/>
              </a:rPr>
              <a:t>2. 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컨소시엄일 경우 비고란에 주관기업</a:t>
            </a:r>
            <a:r>
              <a:rPr lang="en-US" altLang="ko-KR" sz="900" dirty="0">
                <a:solidFill>
                  <a:schemeClr val="tx1"/>
                </a:solidFill>
                <a:latin typeface="나눔스퀘어"/>
                <a:ea typeface="나눔스퀘어"/>
              </a:rPr>
              <a:t>, 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참여기업을 구분하여 작성</a:t>
            </a:r>
            <a:endParaRPr lang="en-US" altLang="ko-KR" sz="900" dirty="0">
              <a:solidFill>
                <a:schemeClr val="tx1"/>
              </a:solidFill>
              <a:latin typeface="나눔스퀘어"/>
              <a:ea typeface="나눔스퀘어"/>
            </a:endParaRPr>
          </a:p>
          <a:p>
            <a:pPr lvl="0"/>
            <a:endParaRPr lang="en-US" altLang="ko-KR" sz="900" dirty="0">
              <a:solidFill>
                <a:schemeClr val="tx1"/>
              </a:solidFill>
              <a:latin typeface="나눔스퀘어"/>
              <a:ea typeface="나눔스퀘어"/>
            </a:endParaRPr>
          </a:p>
          <a:p>
            <a:pPr lvl="0"/>
            <a:r>
              <a:rPr lang="en-US" altLang="ko-KR" sz="900" b="1" dirty="0">
                <a:solidFill>
                  <a:schemeClr val="tx1"/>
                </a:solidFill>
                <a:latin typeface="나눔스퀘어"/>
                <a:ea typeface="나눔스퀘어"/>
              </a:rPr>
              <a:t>3. 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계획서 내 인력채용 계획을 준수해야함</a:t>
            </a:r>
            <a:r>
              <a:rPr lang="en-US" altLang="ko-KR" sz="900" dirty="0">
                <a:solidFill>
                  <a:schemeClr val="tx1"/>
                </a:solidFill>
                <a:latin typeface="나눔스퀘어"/>
                <a:ea typeface="나눔스퀘어"/>
              </a:rPr>
              <a:t>.</a:t>
            </a:r>
            <a:endParaRPr lang="en-US" altLang="ko-KR" sz="900" dirty="0">
              <a:solidFill>
                <a:schemeClr val="tx1"/>
              </a:solidFill>
              <a:latin typeface="나눔스퀘어"/>
              <a:ea typeface="나눔스퀘어"/>
            </a:endParaRPr>
          </a:p>
          <a:p>
            <a:pPr algn="ctr"/>
            <a:endParaRPr lang="ko-KR" altLang="en-US" sz="1200" i="1" dirty="0">
              <a:solidFill>
                <a:srgbClr val="0000ff"/>
              </a:solidFill>
              <a:latin typeface="나눔스퀘어"/>
              <a:ea typeface="나눔스퀘어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E055D1-E694-4666-BA14-823776D6B3F1}"/>
              </a:ext>
            </a:extLst>
          </p:cNvPr>
          <p:cNvSpPr txBox="1"/>
          <p:nvPr/>
        </p:nvSpPr>
        <p:spPr>
          <a:xfrm>
            <a:off x="107504" y="149716"/>
            <a:ext cx="23887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/>
              <a:t>2025</a:t>
            </a:r>
            <a:r>
              <a:rPr lang="ko-KR" altLang="en-US" sz="800" dirty="0"/>
              <a:t> 문화기술 콘텐츠 제작지원</a:t>
            </a:r>
            <a:endParaRPr lang="en-US" altLang="ko-KR" sz="800" dirty="0"/>
          </a:p>
          <a:p>
            <a:r>
              <a:rPr lang="ko-KR" altLang="en-US" sz="1200" b="1" dirty="0"/>
              <a:t>과제계획 세부지표</a:t>
            </a:r>
            <a:r>
              <a:rPr lang="en-US" altLang="ko-KR" sz="1200" b="1" dirty="0"/>
              <a:t>③ : </a:t>
            </a:r>
            <a:r>
              <a:rPr lang="ko-KR" altLang="en-US" sz="1200" b="1" dirty="0"/>
              <a:t>수행능력</a:t>
            </a:r>
          </a:p>
        </p:txBody>
      </p:sp>
      <p:graphicFrame>
        <p:nvGraphicFramePr>
          <p:cNvPr id="17" name="표 13"/>
          <p:cNvGraphicFramePr>
            <a:graphicFrameLocks noGrp="1"/>
          </p:cNvGraphicFramePr>
          <p:nvPr/>
        </p:nvGraphicFramePr>
        <p:xfrm>
          <a:off x="4932041" y="40030"/>
          <a:ext cx="4104456" cy="65759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12944"/>
                <a:gridCol w="2980560"/>
                <a:gridCol w="510952"/>
              </a:tblGrid>
              <a:tr h="191798">
                <a:tc>
                  <a:txBody>
                    <a:bodyPr/>
                    <a:p>
                      <a:pPr algn="ctr" latinLnBrk="1"/>
                      <a:r>
                        <a:rPr lang="ko-KR" altLang="en-US" sz="600" b="1" dirty="0"/>
                        <a:t>세부지표</a:t>
                      </a:r>
                      <a:endParaRPr lang="ko-KR" altLang="en-US" sz="600" b="1" dirty="0"/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algn="ctr" latinLnBrk="1"/>
                      <a:r>
                        <a:rPr lang="ko-KR" altLang="en-US" sz="600" b="1" dirty="0"/>
                        <a:t>중점 평가항목</a:t>
                      </a:r>
                      <a:endParaRPr lang="ko-KR" altLang="en-US" sz="600" b="1" dirty="0"/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algn="ctr" latinLnBrk="1"/>
                      <a:r>
                        <a:rPr lang="ko-KR" altLang="en-US" sz="600" b="1" dirty="0"/>
                        <a:t>배점</a:t>
                      </a:r>
                      <a:endParaRPr lang="ko-KR" altLang="en-US" sz="600" b="1" dirty="0"/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465796">
                <a:tc>
                  <a:txBody>
                    <a:bodyPr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수행능력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fontAlgn="base" latinLnBrk="1"/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인력구성 적정성</a:t>
                      </a:r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신규채용계획</a:t>
                      </a:r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일자리 창출 효과</a:t>
                      </a:r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altLang="ko-KR" sz="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인력구성의 우수성 및 기술력</a:t>
                      </a:r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사업능력 전문성</a:t>
                      </a:r>
                      <a:endParaRPr lang="ko-KR" altLang="en-US" sz="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6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하드웨어</a:t>
                      </a:r>
                      <a:r>
                        <a:rPr lang="en-US" altLang="ko-KR" sz="60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/</a:t>
                      </a:r>
                      <a:r>
                        <a:rPr lang="ko-KR" altLang="en-US" sz="6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소프트웨어 활용</a:t>
                      </a:r>
                      <a:r>
                        <a:rPr lang="en-US" altLang="ko-KR" sz="60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/</a:t>
                      </a:r>
                      <a:r>
                        <a:rPr lang="ko-KR" altLang="en-US" sz="6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적용 계획</a:t>
                      </a:r>
                      <a:endParaRPr lang="ko-KR" altLang="en-US" sz="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사업비 예산 계획 적정성</a:t>
                      </a:r>
                      <a:endParaRPr lang="ko-KR" altLang="en-US" sz="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600" dirty="0">
                          <a:solidFill>
                            <a:schemeClr val="tx1"/>
                          </a:solidFill>
                        </a:rPr>
                        <a:t>25</a:t>
                      </a:r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점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945235"/>
      </p:ext>
    </p:extLst>
  </p:cSld>
  <p:clrMapOvr>
    <a:masterClrMapping/>
  </p:clrMapOvr>
</p:sld>
</file>

<file path=ppt/slides/slide1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29B28497-3671-4EF7-ABBD-530EBF6F265B}"/>
              </a:ext>
            </a:extLst>
          </p:cNvPr>
          <p:cNvSpPr/>
          <p:nvPr/>
        </p:nvSpPr>
        <p:spPr>
          <a:xfrm>
            <a:off x="0" y="0"/>
            <a:ext cx="9144000" cy="774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9CCD03B-F030-4178-BBCA-425832686CEC}"/>
              </a:ext>
            </a:extLst>
          </p:cNvPr>
          <p:cNvSpPr txBox="1"/>
          <p:nvPr/>
        </p:nvSpPr>
        <p:spPr>
          <a:xfrm>
            <a:off x="139254" y="805666"/>
            <a:ext cx="392869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sz="1050" b="1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월별 추진일정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-2052736" y="0"/>
            <a:ext cx="1980728" cy="2448272"/>
          </a:xfrm>
          <a:prstGeom prst="rect">
            <a:avLst/>
          </a:prstGeom>
          <a:solidFill>
            <a:srgbClr val="ffffcc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p>
            <a:pPr algn="ctr"/>
            <a:r>
              <a:rPr lang="ko-KR" altLang="en-US" sz="1100" b="1" dirty="0">
                <a:solidFill>
                  <a:srgbClr val="0000ff"/>
                </a:solidFill>
                <a:latin typeface="나눔스퀘어"/>
                <a:ea typeface="나눔스퀘어"/>
              </a:rPr>
              <a:t>작성요령</a:t>
            </a:r>
            <a:r>
              <a:rPr lang="en-US" altLang="ko-KR" sz="1000" dirty="0">
                <a:solidFill>
                  <a:srgbClr val="0000ff"/>
                </a:solidFill>
                <a:latin typeface="나눔스퀘어"/>
                <a:ea typeface="나눔스퀘어"/>
              </a:rPr>
              <a:t>(</a:t>
            </a:r>
            <a:r>
              <a:rPr lang="ko-KR" altLang="en-US" sz="1000" dirty="0">
                <a:solidFill>
                  <a:srgbClr val="0000ff"/>
                </a:solidFill>
                <a:latin typeface="나눔스퀘어"/>
                <a:ea typeface="나눔스퀘어"/>
              </a:rPr>
              <a:t>삭제 후 제출</a:t>
            </a:r>
            <a:r>
              <a:rPr lang="en-US" altLang="ko-KR" sz="1000" dirty="0">
                <a:solidFill>
                  <a:srgbClr val="0000ff"/>
                </a:solidFill>
                <a:latin typeface="나눔스퀘어"/>
                <a:ea typeface="나눔스퀘어"/>
              </a:rPr>
              <a:t>)</a:t>
            </a:r>
            <a:endParaRPr lang="en-US" altLang="ko-KR" sz="1000" dirty="0">
              <a:solidFill>
                <a:srgbClr val="0000ff"/>
              </a:solidFill>
              <a:latin typeface="나눔스퀘어"/>
              <a:ea typeface="나눔스퀘어"/>
            </a:endParaRPr>
          </a:p>
          <a:p>
            <a:pPr algn="ctr"/>
            <a:endParaRPr lang="en-US" altLang="ko-KR" sz="1000" dirty="0">
              <a:solidFill>
                <a:srgbClr val="0000ff"/>
              </a:solidFill>
              <a:latin typeface="나눔스퀘어"/>
              <a:ea typeface="나눔스퀘어"/>
            </a:endParaRPr>
          </a:p>
          <a:p>
            <a:pPr lvl="0"/>
            <a:r>
              <a:rPr lang="en-US" altLang="ko-KR" sz="900" b="1" dirty="0">
                <a:solidFill>
                  <a:schemeClr val="tx1"/>
                </a:solidFill>
                <a:latin typeface="나눔스퀘어"/>
                <a:ea typeface="나눔스퀘어"/>
              </a:rPr>
              <a:t>1. </a:t>
            </a:r>
            <a:r>
              <a:rPr lang="en-US" altLang="ko-KR" sz="900" dirty="0">
                <a:solidFill>
                  <a:schemeClr val="tx1"/>
                </a:solidFill>
                <a:latin typeface="나눔스퀘어"/>
                <a:ea typeface="나눔스퀘어"/>
              </a:rPr>
              <a:t>'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중간평가</a:t>
            </a:r>
            <a:r>
              <a:rPr lang="en-US" altLang="ko-KR" sz="900" dirty="0">
                <a:solidFill>
                  <a:schemeClr val="tx1"/>
                </a:solidFill>
                <a:latin typeface="나눔스퀘어"/>
                <a:ea typeface="나눔스퀘어"/>
              </a:rPr>
              <a:t>',</a:t>
            </a:r>
            <a:r>
              <a:rPr lang="en-US" altLang="ko-KR" sz="900" b="1" dirty="0">
                <a:solidFill>
                  <a:schemeClr val="tx1"/>
                </a:solidFill>
                <a:latin typeface="나눔스퀘어"/>
                <a:ea typeface="나눔스퀘어"/>
              </a:rPr>
              <a:t>‘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결과보고 및 정산</a:t>
            </a:r>
            <a:r>
              <a:rPr lang="en-US" altLang="ko-KR" sz="900" dirty="0">
                <a:solidFill>
                  <a:schemeClr val="tx1"/>
                </a:solidFill>
                <a:latin typeface="나눔스퀘어"/>
                <a:ea typeface="나눔스퀘어"/>
              </a:rPr>
              <a:t>’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은 고정된 일정이므로 임의로 변동하지 말 것</a:t>
            </a:r>
            <a:endParaRPr lang="en-US" altLang="ko-KR" sz="900" dirty="0">
              <a:solidFill>
                <a:schemeClr val="tx1"/>
              </a:solidFill>
              <a:latin typeface="나눔스퀘어"/>
              <a:ea typeface="나눔스퀘어"/>
            </a:endParaRPr>
          </a:p>
          <a:p>
            <a:pPr lvl="0"/>
            <a:endParaRPr lang="en-US" altLang="ko-KR" sz="900" dirty="0">
              <a:solidFill>
                <a:schemeClr val="tx1"/>
              </a:solidFill>
              <a:latin typeface="나눔스퀘어"/>
              <a:ea typeface="나눔스퀘어"/>
            </a:endParaRPr>
          </a:p>
          <a:p>
            <a:pPr lvl="0"/>
            <a:r>
              <a:rPr lang="en-US" altLang="ko-KR" sz="900" b="1" dirty="0">
                <a:solidFill>
                  <a:schemeClr val="tx1"/>
                </a:solidFill>
                <a:latin typeface="나눔스퀘어"/>
                <a:ea typeface="나눔스퀘어"/>
              </a:rPr>
              <a:t>2. 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공고문</a:t>
            </a:r>
            <a:r>
              <a:rPr lang="en-US" altLang="ko-KR" sz="900" dirty="0">
                <a:solidFill>
                  <a:schemeClr val="tx1"/>
                </a:solidFill>
                <a:latin typeface="나눔스퀘어"/>
                <a:ea typeface="나눔스퀘어"/>
              </a:rPr>
              <a:t> 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내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 사업기간을 참고하여 일정 계획</a:t>
            </a:r>
            <a:endParaRPr lang="en-US" altLang="ko-KR" sz="900" dirty="0">
              <a:solidFill>
                <a:schemeClr val="tx1"/>
              </a:solidFill>
              <a:latin typeface="나눔스퀘어"/>
              <a:ea typeface="나눔스퀘어"/>
            </a:endParaRPr>
          </a:p>
          <a:p>
            <a:pPr lvl="0"/>
            <a:endParaRPr lang="en-US" altLang="ko-KR" sz="900" dirty="0">
              <a:solidFill>
                <a:schemeClr val="tx1"/>
              </a:solidFill>
              <a:latin typeface="나눔스퀘어"/>
              <a:ea typeface="나눔스퀘어"/>
            </a:endParaRPr>
          </a:p>
          <a:p>
            <a:pPr lvl="0"/>
            <a:r>
              <a:rPr lang="en-US" altLang="ko-KR" sz="900" b="1" dirty="0">
                <a:solidFill>
                  <a:schemeClr val="tx1"/>
                </a:solidFill>
                <a:latin typeface="나눔스퀘어"/>
                <a:ea typeface="나눔스퀘어"/>
              </a:rPr>
              <a:t>3. 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중간평가 시 일정에 따른 사업 추진 여부 평가 항목이 있으므로 여유를 두고 일정 설계할 것</a:t>
            </a:r>
            <a:endParaRPr lang="en-US" altLang="ko-KR" sz="900" dirty="0">
              <a:solidFill>
                <a:schemeClr val="tx1"/>
              </a:solidFill>
              <a:latin typeface="나눔스퀘어"/>
              <a:ea typeface="나눔스퀘어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179510" y="1094400"/>
          <a:ext cx="8352929" cy="3568628"/>
        </p:xfrm>
        <a:graphic>
          <a:graphicData uri="http://schemas.openxmlformats.org/drawingml/2006/table">
            <a:tbl>
              <a:tblPr firstRow="1" bandRow="1"/>
              <a:tblGrid>
                <a:gridCol w="3150459"/>
                <a:gridCol w="838228"/>
                <a:gridCol w="888203"/>
                <a:gridCol w="825576"/>
                <a:gridCol w="783856"/>
                <a:gridCol w="790073"/>
                <a:gridCol w="790073"/>
                <a:gridCol w="790071"/>
              </a:tblGrid>
              <a:tr h="0">
                <a:tc rowSpan="2"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제작단계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latinLnBrk="1"/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0" algn="ctr" defTabSz="914262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0" algn="ctr" defTabSz="914262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0" algn="ctr" defTabSz="914262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0" algn="ctr" defTabSz="914262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75624">
                <a:tc vMerge="1">
                  <a:txBody>
                    <a:bodyPr/>
                    <a:p>
                      <a:pPr latinLnBrk="1"/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5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6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7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8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9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10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11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12978"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ff"/>
                          </a:solidFill>
                          <a:effectLst/>
                          <a:latin typeface="나눔스퀘어"/>
                          <a:ea typeface="나눔스퀘어"/>
                        </a:rPr>
                        <a:t>시나리오 작성</a:t>
                      </a:r>
                      <a:endParaRPr lang="ko-KR" altLang="en-US" sz="900" kern="0" spc="0" dirty="0">
                        <a:solidFill>
                          <a:srgbClr val="0000ff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</a:tr>
              <a:tr h="212978"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ff"/>
                          </a:solidFill>
                          <a:effectLst/>
                          <a:latin typeface="나눔스퀘어"/>
                          <a:ea typeface="나눔스퀘어"/>
                        </a:rPr>
                        <a:t>캐릭터 디자인</a:t>
                      </a:r>
                      <a:endParaRPr lang="ko-KR" altLang="en-US" sz="900" kern="0" spc="0" dirty="0">
                        <a:solidFill>
                          <a:srgbClr val="0000ff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</a:tr>
              <a:tr h="212978"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</a:tr>
              <a:tr h="212484"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</a:tr>
              <a:tr h="212484"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</a:tr>
              <a:tr h="212484"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</a:tr>
              <a:tr h="212484"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</a:tr>
              <a:tr h="212484"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i="1" kern="0" spc="0" dirty="0">
                        <a:solidFill>
                          <a:srgbClr val="0000ff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</a:tr>
              <a:tr h="212978"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err="1">
                          <a:solidFill>
                            <a:srgbClr val="0000ff"/>
                          </a:solidFill>
                          <a:effectLst/>
                          <a:latin typeface="나눔스퀘어"/>
                          <a:ea typeface="나눔스퀘어"/>
                        </a:rPr>
                        <a:t>중간평가</a:t>
                      </a:r>
                      <a:endParaRPr lang="ko-KR" altLang="en-US" sz="900" kern="0" spc="0" dirty="0">
                        <a:solidFill>
                          <a:srgbClr val="0000ff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(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고정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)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lvl="0" indent="0" algn="ctr" defTabSz="914262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</a:tr>
              <a:tr h="212978"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</a:tr>
              <a:tr h="212978"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</a:tr>
              <a:tr h="212978"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</a:tr>
              <a:tr h="212978"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</a:tr>
              <a:tr h="212978"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</a:tr>
              <a:tr h="212978"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ff"/>
                          </a:solidFill>
                          <a:effectLst/>
                          <a:latin typeface="나눔스퀘어"/>
                          <a:ea typeface="나눔스퀘어"/>
                        </a:rPr>
                        <a:t>결과보고 및 정산</a:t>
                      </a:r>
                      <a:r>
                        <a:rPr lang="en-US" altLang="ko-KR" sz="900" kern="0" spc="0" dirty="0">
                          <a:solidFill>
                            <a:srgbClr val="0000ff"/>
                          </a:solidFill>
                          <a:effectLst/>
                          <a:latin typeface="나눔스퀘어"/>
                          <a:ea typeface="나눔스퀘어"/>
                        </a:rPr>
                        <a:t>(11</a:t>
                      </a:r>
                      <a:r>
                        <a:rPr lang="ko-KR" altLang="en-US" sz="900" kern="0" spc="0" dirty="0">
                          <a:solidFill>
                            <a:srgbClr val="0000ff"/>
                          </a:solidFill>
                          <a:effectLst/>
                          <a:latin typeface="나눔스퀘어"/>
                          <a:ea typeface="나눔스퀘어"/>
                        </a:rPr>
                        <a:t>월</a:t>
                      </a:r>
                      <a:r>
                        <a:rPr lang="en-US" altLang="ko-KR" sz="900" kern="0" spc="0" dirty="0">
                          <a:solidFill>
                            <a:srgbClr val="0000ff"/>
                          </a:solidFill>
                          <a:effectLst/>
                          <a:latin typeface="나눔스퀘어"/>
                          <a:ea typeface="나눔스퀘어"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ff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(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고정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BA2BD193-CF51-4D75-830E-292397D7B083}"/>
              </a:ext>
            </a:extLst>
          </p:cNvPr>
          <p:cNvSpPr txBox="1"/>
          <p:nvPr/>
        </p:nvSpPr>
        <p:spPr>
          <a:xfrm>
            <a:off x="107504" y="149716"/>
            <a:ext cx="23887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/>
              <a:t>2025</a:t>
            </a:r>
            <a:r>
              <a:rPr lang="ko-KR" altLang="en-US" sz="800" dirty="0"/>
              <a:t> 문화기술 콘텐츠 제작지원</a:t>
            </a:r>
            <a:endParaRPr lang="en-US" altLang="ko-KR" sz="800" dirty="0"/>
          </a:p>
          <a:p>
            <a:r>
              <a:rPr lang="ko-KR" altLang="en-US" sz="1200" b="1" dirty="0"/>
              <a:t>과제계획 세부지표</a:t>
            </a:r>
            <a:r>
              <a:rPr lang="en-US" altLang="ko-KR" sz="1200" b="1" dirty="0"/>
              <a:t>③ : </a:t>
            </a:r>
            <a:r>
              <a:rPr lang="ko-KR" altLang="en-US" sz="1200" b="1" dirty="0"/>
              <a:t>수행능력</a:t>
            </a:r>
          </a:p>
        </p:txBody>
      </p:sp>
      <p:graphicFrame>
        <p:nvGraphicFramePr>
          <p:cNvPr id="14" name="표 13"/>
          <p:cNvGraphicFramePr>
            <a:graphicFrameLocks noGrp="1"/>
          </p:cNvGraphicFramePr>
          <p:nvPr/>
        </p:nvGraphicFramePr>
        <p:xfrm>
          <a:off x="4932041" y="40030"/>
          <a:ext cx="4104456" cy="65759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12944"/>
                <a:gridCol w="2980560"/>
                <a:gridCol w="510952"/>
              </a:tblGrid>
              <a:tr h="191798">
                <a:tc>
                  <a:txBody>
                    <a:bodyPr/>
                    <a:p>
                      <a:pPr algn="ctr" latinLnBrk="1"/>
                      <a:r>
                        <a:rPr lang="ko-KR" altLang="en-US" sz="600" b="1" dirty="0"/>
                        <a:t>세부지표</a:t>
                      </a:r>
                      <a:endParaRPr lang="ko-KR" altLang="en-US" sz="600" b="1" dirty="0"/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algn="ctr" latinLnBrk="1"/>
                      <a:r>
                        <a:rPr lang="ko-KR" altLang="en-US" sz="600" b="1" dirty="0"/>
                        <a:t>중점 평가항목</a:t>
                      </a:r>
                      <a:endParaRPr lang="ko-KR" altLang="en-US" sz="600" b="1" dirty="0"/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algn="ctr" latinLnBrk="1"/>
                      <a:r>
                        <a:rPr lang="ko-KR" altLang="en-US" sz="600" b="1" dirty="0"/>
                        <a:t>배점</a:t>
                      </a:r>
                      <a:endParaRPr lang="ko-KR" altLang="en-US" sz="600" b="1" dirty="0"/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465796">
                <a:tc>
                  <a:txBody>
                    <a:bodyPr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수행능력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fontAlgn="base" latinLnBrk="1"/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인력구성 적정성</a:t>
                      </a:r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신규채용계획</a:t>
                      </a:r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일자리 창출 효과</a:t>
                      </a:r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altLang="ko-KR" sz="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인력구성의 우수성 및 기술력</a:t>
                      </a:r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사업능력 전문성</a:t>
                      </a:r>
                      <a:endParaRPr lang="ko-KR" altLang="en-US" sz="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6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하드웨어</a:t>
                      </a:r>
                      <a:r>
                        <a:rPr lang="en-US" altLang="ko-KR" sz="60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/</a:t>
                      </a:r>
                      <a:r>
                        <a:rPr lang="ko-KR" altLang="en-US" sz="6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소프트웨어 활용</a:t>
                      </a:r>
                      <a:r>
                        <a:rPr lang="en-US" altLang="ko-KR" sz="60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/</a:t>
                      </a:r>
                      <a:r>
                        <a:rPr lang="ko-KR" altLang="en-US" sz="6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적용 계획</a:t>
                      </a:r>
                      <a:endParaRPr lang="ko-KR" altLang="en-US" sz="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사업비 예산 계획 적정성</a:t>
                      </a:r>
                      <a:endParaRPr lang="ko-KR" altLang="en-US" sz="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600" dirty="0">
                          <a:solidFill>
                            <a:schemeClr val="tx1"/>
                          </a:solidFill>
                        </a:rPr>
                        <a:t>25</a:t>
                      </a:r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점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6321394"/>
      </p:ext>
    </p:extLst>
  </p:cSld>
  <p:clrMapOvr>
    <a:masterClrMapping/>
  </p:clrMapOvr>
</p:sld>
</file>

<file path=ppt/slides/slide1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29B28497-3671-4EF7-ABBD-530EBF6F265B}"/>
              </a:ext>
            </a:extLst>
          </p:cNvPr>
          <p:cNvSpPr/>
          <p:nvPr/>
        </p:nvSpPr>
        <p:spPr>
          <a:xfrm>
            <a:off x="0" y="0"/>
            <a:ext cx="9144000" cy="774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BFA144D-CCFF-41B7-9F43-65BC0D3DFF1B}"/>
              </a:ext>
            </a:extLst>
          </p:cNvPr>
          <p:cNvSpPr txBox="1"/>
          <p:nvPr/>
        </p:nvSpPr>
        <p:spPr>
          <a:xfrm>
            <a:off x="139254" y="797972"/>
            <a:ext cx="191246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sz="1050" b="1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사업비 사용계획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-2034480" y="0"/>
            <a:ext cx="1980728" cy="3841154"/>
          </a:xfrm>
          <a:prstGeom prst="rect">
            <a:avLst/>
          </a:prstGeom>
          <a:solidFill>
            <a:srgbClr val="ffffcc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p>
            <a:pPr lvl="0" algn="ctr"/>
            <a:r>
              <a:rPr lang="ko-KR" altLang="en-US" sz="1100" b="1" dirty="0">
                <a:solidFill>
                  <a:srgbClr val="0000ff"/>
                </a:solidFill>
                <a:latin typeface="나눔스퀘어"/>
                <a:ea typeface="나눔스퀘어"/>
              </a:rPr>
              <a:t>작성요령</a:t>
            </a:r>
            <a:r>
              <a:rPr lang="en-US" altLang="ko-KR" sz="1000" dirty="0">
                <a:solidFill>
                  <a:srgbClr val="0000ff"/>
                </a:solidFill>
                <a:latin typeface="나눔스퀘어"/>
                <a:ea typeface="나눔스퀘어"/>
              </a:rPr>
              <a:t>(</a:t>
            </a:r>
            <a:r>
              <a:rPr lang="ko-KR" altLang="en-US" sz="1000" dirty="0">
                <a:solidFill>
                  <a:srgbClr val="0000ff"/>
                </a:solidFill>
                <a:latin typeface="나눔스퀘어"/>
                <a:ea typeface="나눔스퀘어"/>
              </a:rPr>
              <a:t>삭제 후 제출</a:t>
            </a:r>
            <a:r>
              <a:rPr lang="en-US" altLang="ko-KR" sz="1000" dirty="0">
                <a:solidFill>
                  <a:srgbClr val="0000ff"/>
                </a:solidFill>
                <a:latin typeface="나눔스퀘어"/>
                <a:ea typeface="나눔스퀘어"/>
              </a:rPr>
              <a:t>)</a:t>
            </a:r>
            <a:endParaRPr lang="en-US" altLang="ko-KR" sz="1100" b="1" dirty="0">
              <a:solidFill>
                <a:srgbClr val="0000ff"/>
              </a:solidFill>
              <a:latin typeface="나눔스퀘어"/>
              <a:ea typeface="나눔스퀘어"/>
            </a:endParaRPr>
          </a:p>
          <a:p>
            <a:pPr algn="ctr"/>
            <a:endParaRPr lang="en-US" altLang="ko-KR" sz="1100" b="1" dirty="0">
              <a:solidFill>
                <a:srgbClr val="0000ff"/>
              </a:solidFill>
              <a:latin typeface="나눔스퀘어"/>
              <a:ea typeface="나눔스퀘어"/>
            </a:endParaRPr>
          </a:p>
          <a:p>
            <a:pPr lvl="0"/>
            <a:r>
              <a:rPr lang="en-US" altLang="ko-KR" sz="900" b="1" dirty="0">
                <a:solidFill>
                  <a:schemeClr val="tx1"/>
                </a:solidFill>
                <a:latin typeface="나눔스퀘어"/>
                <a:ea typeface="나눔스퀘어"/>
              </a:rPr>
              <a:t>1. 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사업비산정기준에 따라 작성 </a:t>
            </a:r>
            <a:endParaRPr lang="en-US" altLang="ko-KR" sz="900" dirty="0">
              <a:solidFill>
                <a:schemeClr val="tx1"/>
              </a:solidFill>
              <a:latin typeface="나눔스퀘어"/>
              <a:ea typeface="나눔스퀘어"/>
            </a:endParaRPr>
          </a:p>
          <a:p>
            <a:pPr lvl="0"/>
            <a:r>
              <a:rPr lang="en-US" altLang="ko-KR" sz="900" dirty="0">
                <a:solidFill>
                  <a:schemeClr val="tx1"/>
                </a:solidFill>
                <a:latin typeface="나눔스퀘어"/>
                <a:ea typeface="나눔스퀘어"/>
              </a:rPr>
              <a:t>(</a:t>
            </a:r>
            <a:r>
              <a:rPr lang="ko-KR" altLang="en-US" sz="900" dirty="0" err="1">
                <a:solidFill>
                  <a:schemeClr val="tx1"/>
                </a:solidFill>
                <a:latin typeface="나눔스퀘어"/>
                <a:ea typeface="나눔스퀘어"/>
              </a:rPr>
              <a:t>붙임서류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 참고</a:t>
            </a:r>
            <a:r>
              <a:rPr lang="en-US" altLang="ko-KR" sz="900" dirty="0">
                <a:solidFill>
                  <a:schemeClr val="tx1"/>
                </a:solidFill>
                <a:latin typeface="나눔스퀘어"/>
                <a:ea typeface="나눔스퀘어"/>
              </a:rPr>
              <a:t>)</a:t>
            </a:r>
            <a:endParaRPr lang="en-US" altLang="ko-KR" sz="900" dirty="0">
              <a:solidFill>
                <a:schemeClr val="tx1"/>
              </a:solidFill>
              <a:latin typeface="나눔스퀘어"/>
              <a:ea typeface="나눔스퀘어"/>
            </a:endParaRPr>
          </a:p>
          <a:p>
            <a:pPr lvl="0"/>
            <a:endParaRPr lang="en-US" altLang="ko-KR" sz="900" dirty="0">
              <a:solidFill>
                <a:schemeClr val="tx1"/>
              </a:solidFill>
              <a:latin typeface="나눔스퀘어"/>
              <a:ea typeface="나눔스퀘어"/>
            </a:endParaRPr>
          </a:p>
          <a:p>
            <a:pPr lvl="0"/>
            <a:r>
              <a:rPr lang="en-US" altLang="ko-KR" sz="900" dirty="0">
                <a:solidFill>
                  <a:schemeClr val="tx1"/>
                </a:solidFill>
                <a:latin typeface="나눔스퀘어"/>
                <a:ea typeface="나눔스퀘어"/>
              </a:rPr>
              <a:t>※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사업비 산정기준에 명시되어 있지 않은 세목은 </a:t>
            </a:r>
            <a:r>
              <a:rPr lang="ko-KR" altLang="en-US" sz="900" dirty="0" err="1">
                <a:solidFill>
                  <a:schemeClr val="tx1"/>
                </a:solidFill>
                <a:latin typeface="나눔스퀘어"/>
                <a:ea typeface="나눔스퀘어"/>
              </a:rPr>
              <a:t>불인정될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 수 있음</a:t>
            </a:r>
            <a:endParaRPr lang="ko-KR" altLang="en-US" sz="900" dirty="0">
              <a:solidFill>
                <a:schemeClr val="tx1"/>
              </a:solidFill>
              <a:latin typeface="나눔스퀘어"/>
              <a:ea typeface="나눔스퀘어"/>
            </a:endParaRPr>
          </a:p>
          <a:p>
            <a:pPr lvl="0"/>
            <a:endParaRPr lang="ko-KR" altLang="en-US" sz="900" dirty="0">
              <a:solidFill>
                <a:schemeClr val="tx1"/>
              </a:solidFill>
              <a:latin typeface="나눔스퀘어"/>
              <a:ea typeface="나눔스퀘어"/>
            </a:endParaRPr>
          </a:p>
          <a:p>
            <a:pPr lvl="0"/>
            <a:r>
              <a:rPr lang="en-US" altLang="ko-KR" sz="900" b="1" dirty="0">
                <a:solidFill>
                  <a:schemeClr val="tx1"/>
                </a:solidFill>
                <a:latin typeface="나눔스퀘어"/>
                <a:ea typeface="나눔스퀘어"/>
              </a:rPr>
              <a:t>2. 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사업비 사용은 </a:t>
            </a:r>
            <a:r>
              <a:rPr lang="ko-KR" altLang="en-US" sz="900" b="1" dirty="0">
                <a:solidFill>
                  <a:schemeClr val="tx1"/>
                </a:solidFill>
                <a:latin typeface="나눔스퀘어"/>
                <a:ea typeface="나눔스퀘어"/>
              </a:rPr>
              <a:t>사업기간내</a:t>
            </a:r>
            <a:r>
              <a:rPr lang="en-US" altLang="ko-KR" sz="900" b="1" dirty="0">
                <a:solidFill>
                  <a:schemeClr val="tx1"/>
                </a:solidFill>
                <a:latin typeface="나눔스퀘어"/>
                <a:ea typeface="나눔스퀘어"/>
              </a:rPr>
              <a:t>(~25.10) </a:t>
            </a:r>
            <a:r>
              <a:rPr lang="ko-KR" altLang="en-US" sz="900" b="1" dirty="0">
                <a:solidFill>
                  <a:schemeClr val="tx1"/>
                </a:solidFill>
                <a:latin typeface="나눔스퀘어"/>
                <a:ea typeface="나눔스퀘어"/>
              </a:rPr>
              <a:t>사용에 대해 회계감사 완료 건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을 원칙으로 함</a:t>
            </a:r>
            <a:endParaRPr lang="en-US" altLang="ko-KR" sz="900" dirty="0">
              <a:solidFill>
                <a:schemeClr val="tx1"/>
              </a:solidFill>
              <a:latin typeface="나눔스퀘어"/>
              <a:ea typeface="나눔스퀘어"/>
            </a:endParaRPr>
          </a:p>
          <a:p>
            <a:pPr lvl="0"/>
            <a:r>
              <a:rPr lang="en-US" altLang="ko-KR" sz="900" dirty="0">
                <a:solidFill>
                  <a:schemeClr val="tx1"/>
                </a:solidFill>
                <a:latin typeface="나눔스퀘어"/>
                <a:ea typeface="나눔스퀘어"/>
              </a:rPr>
              <a:t>※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사업비산정기준 참고</a:t>
            </a:r>
            <a:endParaRPr lang="en-US" altLang="ko-KR" sz="900" dirty="0">
              <a:solidFill>
                <a:schemeClr val="tx1"/>
              </a:solidFill>
              <a:latin typeface="나눔스퀘어"/>
              <a:ea typeface="나눔스퀘어"/>
            </a:endParaRPr>
          </a:p>
          <a:p>
            <a:pPr lvl="0"/>
            <a:endParaRPr lang="en-US" altLang="ko-KR" sz="900" dirty="0">
              <a:solidFill>
                <a:schemeClr val="tx1"/>
              </a:solidFill>
              <a:latin typeface="나눔스퀘어"/>
              <a:ea typeface="나눔스퀘어"/>
            </a:endParaRPr>
          </a:p>
          <a:p>
            <a:pPr lvl="0"/>
            <a:r>
              <a:rPr lang="en-US" altLang="ko-KR" sz="900" b="1" kern="1200">
                <a:solidFill>
                  <a:srgbClr val="000000">
                    <a:alpha val="100000"/>
                  </a:srgbClr>
                </a:solidFill>
                <a:latin typeface="나눔스퀘어"/>
                <a:ea typeface="나눔스퀘어"/>
                <a:cs typeface="나눔스퀘어"/>
              </a:rPr>
              <a:t>3</a:t>
            </a:r>
            <a:r>
              <a:rPr lang="en-US" altLang="ko-KR" sz="900" kern="1200">
                <a:solidFill>
                  <a:srgbClr val="000000">
                    <a:alpha val="100000"/>
                  </a:srgbClr>
                </a:solidFill>
                <a:latin typeface="나눔스퀘어"/>
                <a:ea typeface="나눔스퀘어"/>
                <a:cs typeface="나눔스퀘어"/>
              </a:rPr>
              <a:t>. </a:t>
            </a:r>
            <a:r>
              <a:rPr lang="ko-KR" altLang="en-US" sz="900" kern="1200">
                <a:solidFill>
                  <a:srgbClr val="000000">
                    <a:alpha val="100000"/>
                  </a:srgbClr>
                </a:solidFill>
                <a:latin typeface="나눔스퀘어"/>
                <a:ea typeface="나눔스퀘어"/>
                <a:cs typeface="나눔스퀘어"/>
              </a:rPr>
              <a:t>선정 이후 산정기준</a:t>
            </a:r>
            <a:r>
              <a:rPr lang="en-US" altLang="ko-KR" sz="900" kern="1200">
                <a:solidFill>
                  <a:srgbClr val="000000">
                    <a:alpha val="100000"/>
                  </a:srgbClr>
                </a:solidFill>
                <a:latin typeface="나눔스퀘어"/>
                <a:ea typeface="나눔스퀘어"/>
                <a:cs typeface="나눔스퀘어"/>
              </a:rPr>
              <a:t>, </a:t>
            </a:r>
            <a:r>
              <a:rPr lang="ko-KR" altLang="en-US" sz="900" kern="1200">
                <a:solidFill>
                  <a:srgbClr val="000000">
                    <a:alpha val="100000"/>
                  </a:srgbClr>
                </a:solidFill>
                <a:latin typeface="나눔스퀘어"/>
                <a:ea typeface="나눔스퀘어"/>
                <a:cs typeface="나눔스퀘어"/>
              </a:rPr>
              <a:t>사업비 재산정에 따라 예산 규모 및 비목</a:t>
            </a:r>
            <a:r>
              <a:rPr lang="en-US" altLang="ko-KR" sz="900" kern="1200">
                <a:solidFill>
                  <a:srgbClr val="000000">
                    <a:alpha val="100000"/>
                  </a:srgbClr>
                </a:solidFill>
                <a:latin typeface="나눔스퀘어"/>
                <a:ea typeface="나눔스퀘어"/>
                <a:cs typeface="나눔스퀘어"/>
              </a:rPr>
              <a:t>/</a:t>
            </a:r>
            <a:r>
              <a:rPr lang="ko-KR" altLang="en-US" sz="900" kern="1200">
                <a:solidFill>
                  <a:srgbClr val="000000">
                    <a:alpha val="100000"/>
                  </a:srgbClr>
                </a:solidFill>
                <a:latin typeface="나눔스퀘어"/>
                <a:ea typeface="나눔스퀘어"/>
                <a:cs typeface="나눔스퀘어"/>
              </a:rPr>
              <a:t>세목 조정할 수 있음</a:t>
            </a:r>
            <a:endParaRPr lang="ko-KR" altLang="en-US" sz="900" kern="1200">
              <a:solidFill>
                <a:srgbClr val="000000">
                  <a:alpha val="100000"/>
                </a:srgbClr>
              </a:solidFill>
              <a:latin typeface="나눔스퀘어"/>
              <a:ea typeface="나눔스퀘어"/>
              <a:cs typeface="나눔스퀘어"/>
            </a:endParaRPr>
          </a:p>
          <a:p>
            <a:pPr lvl="0"/>
            <a:endParaRPr lang="en-US" altLang="ko-KR" sz="900" dirty="0">
              <a:solidFill>
                <a:schemeClr val="tx1"/>
              </a:solidFill>
              <a:latin typeface="나눔스퀘어"/>
              <a:ea typeface="나눔스퀘어"/>
            </a:endParaRPr>
          </a:p>
          <a:p>
            <a:pPr lvl="0"/>
            <a:r>
              <a:rPr lang="en-US" altLang="ko-KR" sz="900" b="1" dirty="0">
                <a:solidFill>
                  <a:schemeClr val="tx1"/>
                </a:solidFill>
                <a:latin typeface="나눔스퀘어"/>
                <a:ea typeface="나눔스퀘어"/>
              </a:rPr>
              <a:t>4</a:t>
            </a:r>
            <a:r>
              <a:rPr lang="en-US" altLang="ko-KR" sz="900" b="1" dirty="0">
                <a:solidFill>
                  <a:schemeClr val="tx1"/>
                </a:solidFill>
                <a:latin typeface="나눔스퀘어"/>
                <a:ea typeface="나눔스퀘어"/>
              </a:rPr>
              <a:t>. 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비목</a:t>
            </a:r>
            <a:r>
              <a:rPr lang="en-US" altLang="ko-KR" sz="900" dirty="0">
                <a:solidFill>
                  <a:schemeClr val="tx1"/>
                </a:solidFill>
                <a:latin typeface="나눔스퀘어"/>
                <a:ea typeface="나눔스퀘어"/>
              </a:rPr>
              <a:t>/</a:t>
            </a:r>
            <a:r>
              <a:rPr lang="ko-KR" altLang="en-US" sz="900" dirty="0">
                <a:solidFill>
                  <a:schemeClr val="tx1"/>
                </a:solidFill>
                <a:latin typeface="나눔스퀘어"/>
                <a:ea typeface="나눔스퀘어"/>
              </a:rPr>
              <a:t>세목간 변경이 필요할 경우 진흥원에 승인을 득한 후 변경 가능</a:t>
            </a:r>
            <a:endParaRPr lang="en-US" altLang="ko-KR" sz="900" dirty="0">
              <a:solidFill>
                <a:schemeClr val="tx1"/>
              </a:solidFill>
              <a:latin typeface="나눔스퀘어"/>
              <a:ea typeface="나눔스퀘어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7EFF3E0-4EAC-483A-9CBC-EFFE31A33A75}"/>
              </a:ext>
            </a:extLst>
          </p:cNvPr>
          <p:cNvSpPr txBox="1"/>
          <p:nvPr/>
        </p:nvSpPr>
        <p:spPr>
          <a:xfrm>
            <a:off x="107504" y="149716"/>
            <a:ext cx="23887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/>
              <a:t>2025</a:t>
            </a:r>
            <a:r>
              <a:rPr lang="ko-KR" altLang="en-US" sz="800" dirty="0"/>
              <a:t> 문화기술 콘텐츠 제작지원</a:t>
            </a:r>
            <a:endParaRPr lang="en-US" altLang="ko-KR" sz="800" dirty="0"/>
          </a:p>
          <a:p>
            <a:r>
              <a:rPr lang="ko-KR" altLang="en-US" sz="1200" b="1" dirty="0"/>
              <a:t>제작계획 세부지표</a:t>
            </a:r>
            <a:r>
              <a:rPr lang="en-US" altLang="ko-KR" sz="1200" b="1" dirty="0"/>
              <a:t>③ : </a:t>
            </a:r>
            <a:r>
              <a:rPr lang="ko-KR" altLang="en-US" sz="1200" b="1" dirty="0"/>
              <a:t>수행능력</a:t>
            </a:r>
          </a:p>
        </p:txBody>
      </p:sp>
      <p:graphicFrame>
        <p:nvGraphicFramePr>
          <p:cNvPr id="12" name="표 11"/>
          <p:cNvGraphicFramePr>
            <a:graphicFrameLocks noGrp="1"/>
          </p:cNvGraphicFramePr>
          <p:nvPr/>
        </p:nvGraphicFramePr>
        <p:xfrm>
          <a:off x="158726" y="1059587"/>
          <a:ext cx="8877770" cy="3439790"/>
        </p:xfrm>
        <a:graphic>
          <a:graphicData uri="http://schemas.openxmlformats.org/drawingml/2006/table">
            <a:tbl>
              <a:tblPr firstRow="1" bandRow="1"/>
              <a:tblGrid>
                <a:gridCol w="1634306"/>
                <a:gridCol w="5136731"/>
                <a:gridCol w="1053217"/>
                <a:gridCol w="1053489"/>
              </a:tblGrid>
              <a:tr h="195351">
                <a:tc rowSpan="2"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비목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/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세목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8475" marR="8475" marT="8475" marB="8475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산출근거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 </a:t>
                      </a:r>
                      <a:r>
                        <a:rPr lang="en-US" altLang="ko-KR" sz="800" b="1" i="1" kern="0" spc="0" dirty="0">
                          <a:solidFill>
                            <a:srgbClr val="c00000"/>
                          </a:solidFill>
                          <a:effectLst/>
                          <a:highlight>
                            <a:srgbClr val="ffff00"/>
                          </a:highlight>
                          <a:latin typeface="나눔스퀘어"/>
                          <a:ea typeface="나눔스퀘어"/>
                        </a:rPr>
                        <a:t>※ </a:t>
                      </a:r>
                      <a:r>
                        <a:rPr lang="en-US" altLang="ko-KR" sz="800" b="1" i="1" kern="0" spc="0" dirty="0">
                          <a:solidFill>
                            <a:srgbClr val="c00000"/>
                          </a:solidFill>
                          <a:effectLst/>
                          <a:highlight>
                            <a:srgbClr val="ffff00"/>
                          </a:highlight>
                          <a:latin typeface="나눔스퀘어"/>
                          <a:ea typeface="나눔스퀘어"/>
                        </a:rPr>
                        <a:t>5</a:t>
                      </a:r>
                      <a:r>
                        <a:rPr lang="ko-KR" altLang="en-US" sz="800" b="1" i="1" kern="0" spc="0" dirty="0">
                          <a:solidFill>
                            <a:srgbClr val="c00000"/>
                          </a:solidFill>
                          <a:effectLst/>
                          <a:highlight>
                            <a:srgbClr val="ffff00"/>
                          </a:highlight>
                          <a:latin typeface="나눔스퀘어"/>
                          <a:ea typeface="나눔스퀘어"/>
                        </a:rPr>
                        <a:t>개월 기준</a:t>
                      </a:r>
                      <a:r>
                        <a:rPr lang="en-US" altLang="ko-KR" sz="800" b="1" i="1" kern="0" spc="0" dirty="0">
                          <a:solidFill>
                            <a:srgbClr val="c00000"/>
                          </a:solidFill>
                          <a:effectLst/>
                          <a:highlight>
                            <a:srgbClr val="ffff00"/>
                          </a:highlight>
                          <a:latin typeface="나눔스퀘어"/>
                          <a:ea typeface="나눔스퀘어"/>
                        </a:rPr>
                        <a:t>(</a:t>
                      </a:r>
                      <a:r>
                        <a:rPr lang="en-US" altLang="ko-KR" sz="800" b="1" i="1" kern="0" spc="0" dirty="0">
                          <a:solidFill>
                            <a:srgbClr val="c00000"/>
                          </a:solidFill>
                          <a:effectLst/>
                          <a:highlight>
                            <a:srgbClr val="ffff00"/>
                          </a:highlight>
                          <a:latin typeface="나눔스퀘어"/>
                          <a:ea typeface="나눔스퀘어"/>
                        </a:rPr>
                        <a:t>6</a:t>
                      </a:r>
                      <a:r>
                        <a:rPr lang="en-US" altLang="ko-KR" sz="800" b="1" i="1" kern="0" spc="0" dirty="0">
                          <a:solidFill>
                            <a:srgbClr val="c00000"/>
                          </a:solidFill>
                          <a:effectLst/>
                          <a:highlight>
                            <a:srgbClr val="ffff00"/>
                          </a:highlight>
                          <a:latin typeface="나눔스퀘어"/>
                          <a:ea typeface="나눔스퀘어"/>
                        </a:rPr>
                        <a:t>-10</a:t>
                      </a:r>
                      <a:r>
                        <a:rPr lang="ko-KR" altLang="en-US" sz="800" b="1" i="1" kern="0" spc="0" dirty="0">
                          <a:solidFill>
                            <a:srgbClr val="c00000"/>
                          </a:solidFill>
                          <a:effectLst/>
                          <a:highlight>
                            <a:srgbClr val="ffff00"/>
                          </a:highlight>
                          <a:latin typeface="나눔스퀘어"/>
                          <a:ea typeface="나눔스퀘어"/>
                        </a:rPr>
                        <a:t>월</a:t>
                      </a:r>
                      <a:r>
                        <a:rPr lang="en-US" altLang="ko-KR" sz="800" b="1" i="1" kern="0" spc="0" dirty="0">
                          <a:solidFill>
                            <a:srgbClr val="c00000"/>
                          </a:solidFill>
                          <a:effectLst/>
                          <a:highlight>
                            <a:srgbClr val="ffff00"/>
                          </a:highlight>
                          <a:latin typeface="나눔스퀘어"/>
                          <a:ea typeface="나눔스퀘어"/>
                        </a:rPr>
                        <a:t>)</a:t>
                      </a:r>
                      <a:r>
                        <a:rPr lang="ko-KR" altLang="en-US" sz="800" b="1" i="1" kern="0" spc="0" dirty="0">
                          <a:solidFill>
                            <a:srgbClr val="c00000"/>
                          </a:solidFill>
                          <a:effectLst/>
                          <a:highlight>
                            <a:srgbClr val="ffff00"/>
                          </a:highlight>
                          <a:latin typeface="나눔스퀘어"/>
                          <a:ea typeface="나눔스퀘어"/>
                        </a:rPr>
                        <a:t>으로 작성</a:t>
                      </a:r>
                      <a:endParaRPr lang="ko-KR" altLang="en-US" sz="800" b="1" i="1" kern="0" spc="0" dirty="0">
                        <a:solidFill>
                          <a:srgbClr val="c00000"/>
                        </a:solidFill>
                        <a:effectLst/>
                        <a:highlight>
                          <a:srgbClr val="ffff00"/>
                        </a:highlight>
                        <a:latin typeface="나눔스퀘어"/>
                        <a:ea typeface="나눔스퀘어"/>
                      </a:endParaRPr>
                    </a:p>
                  </a:txBody>
                  <a:tcPr marL="8475" marR="8475" marT="8475" marB="8475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금액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(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단위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: 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원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8475" marR="8475" marT="8475" marB="8475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p>
                      <a:pPr latinLnBrk="1"/>
                      <a:endParaRPr lang="ko-KR" altLang="en-US"/>
                    </a:p>
                  </a:txBody>
                  <a:tcPr marL="91440" marR="91440"/>
                </a:tc>
              </a:tr>
              <a:tr h="195351">
                <a:tc vMerge="1">
                  <a:txBody>
                    <a:bodyPr/>
                    <a:p>
                      <a:pPr latinLnBrk="1"/>
                      <a:endParaRPr lang="ko-KR" altLang="en-US"/>
                    </a:p>
                  </a:txBody>
                  <a:tcPr marL="91440" marR="91440"/>
                </a:tc>
                <a:tc vMerge="1">
                  <a:txBody>
                    <a:bodyPr/>
                    <a:p>
                      <a:pPr latinLnBrk="1"/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5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지원금</a:t>
                      </a:r>
                      <a:endParaRPr lang="ko-KR" altLang="en-US" sz="800" b="1" kern="0" spc="-5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8475" marR="8475" marT="8475" marB="8475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5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합계</a:t>
                      </a:r>
                      <a:r>
                        <a:rPr lang="en-US" altLang="ko-KR" sz="800" b="1" kern="0" spc="-5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(</a:t>
                      </a:r>
                      <a:r>
                        <a:rPr lang="ko-KR" altLang="en-US" sz="800" b="1" kern="0" spc="-5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총 사업비</a:t>
                      </a:r>
                      <a:r>
                        <a:rPr lang="en-US" altLang="ko-KR" sz="800" b="1" kern="0" spc="-5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)</a:t>
                      </a:r>
                      <a:endParaRPr lang="ko-KR" altLang="en-US" sz="800" b="1" kern="0" spc="-5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8475" marR="8475" marT="8475" marB="8475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95351">
                <a:tc>
                  <a:txBody>
                    <a:bodyPr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 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1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.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직접비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8475" marR="8475" marT="8475" marB="8475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chemeClr val="tx1"/>
                          </a:solidFill>
                          <a:effectLst/>
                          <a:latin typeface="나눔스퀘어"/>
                          <a:ea typeface="나눔스퀘어"/>
                        </a:rPr>
                        <a:t> </a:t>
                      </a:r>
                      <a:endParaRPr lang="ko-KR" altLang="en-US" sz="800" kern="0" spc="0" dirty="0">
                        <a:solidFill>
                          <a:schemeClr val="tx1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8415" marR="8415" marT="8415" marB="8415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8415" marR="8415" marT="8415" marB="8415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8415" marR="8415" marT="8415" marB="8415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05307">
                <a:tc>
                  <a:txBody>
                    <a:bodyPr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0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  가</a:t>
                      </a:r>
                      <a:r>
                        <a:rPr lang="en-US" altLang="ko-KR" sz="800" b="0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. </a:t>
                      </a:r>
                      <a:r>
                        <a:rPr lang="ko-KR" altLang="en-US" sz="800" b="0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임차료</a:t>
                      </a:r>
                      <a:endParaRPr lang="ko-KR" altLang="en-US" sz="800" b="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8475" marR="8475" marT="8475" marB="8475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marL="0" marR="0" lvl="0" indent="0" algn="just" defTabSz="914262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800" kern="0" spc="-10" dirty="0">
                          <a:solidFill>
                            <a:srgbClr val="0000ff"/>
                          </a:solidFill>
                          <a:effectLst/>
                          <a:latin typeface="나눔스퀘어"/>
                          <a:ea typeface="나눔스퀘어"/>
                        </a:rPr>
                        <a:t>(</a:t>
                      </a:r>
                      <a:r>
                        <a:rPr lang="ko-KR" altLang="en-US" sz="800" kern="0" spc="-10" dirty="0">
                          <a:solidFill>
                            <a:srgbClr val="0000ff"/>
                          </a:solidFill>
                          <a:effectLst/>
                          <a:latin typeface="나눔스퀘어"/>
                          <a:ea typeface="나눔스퀘어"/>
                        </a:rPr>
                        <a:t>하드웨어</a:t>
                      </a:r>
                      <a:r>
                        <a:rPr lang="en-US" altLang="ko-KR" sz="800" kern="0" spc="-10" dirty="0">
                          <a:solidFill>
                            <a:srgbClr val="0000ff"/>
                          </a:solidFill>
                          <a:effectLst/>
                          <a:latin typeface="나눔스퀘어"/>
                          <a:ea typeface="나눔스퀘어"/>
                        </a:rPr>
                        <a:t>/</a:t>
                      </a:r>
                      <a:r>
                        <a:rPr lang="ko-KR" altLang="en-US" sz="800" kern="0" spc="-10" dirty="0">
                          <a:solidFill>
                            <a:srgbClr val="0000ff"/>
                          </a:solidFill>
                          <a:effectLst/>
                          <a:latin typeface="나눔스퀘어"/>
                          <a:ea typeface="나눔스퀘어"/>
                        </a:rPr>
                        <a:t>소프트웨어</a:t>
                      </a:r>
                      <a:r>
                        <a:rPr lang="en-US" altLang="ko-KR" sz="800" kern="0" spc="-10" dirty="0">
                          <a:solidFill>
                            <a:srgbClr val="0000ff"/>
                          </a:solidFill>
                          <a:effectLst/>
                          <a:latin typeface="나눔스퀘어"/>
                          <a:ea typeface="나눔스퀘어"/>
                        </a:rPr>
                        <a:t> </a:t>
                      </a:r>
                      <a:r>
                        <a:rPr lang="ko-KR" altLang="en-US" sz="800" kern="0" spc="-10" dirty="0">
                          <a:solidFill>
                            <a:srgbClr val="0000ff"/>
                          </a:solidFill>
                          <a:effectLst/>
                          <a:latin typeface="나눔스퀘어"/>
                          <a:ea typeface="나눔스퀘어"/>
                        </a:rPr>
                        <a:t>임차</a:t>
                      </a:r>
                      <a:r>
                        <a:rPr lang="en-US" altLang="ko-KR" sz="800" kern="0" spc="-10" dirty="0">
                          <a:solidFill>
                            <a:srgbClr val="0000ff"/>
                          </a:solidFill>
                          <a:effectLst/>
                          <a:latin typeface="나눔스퀘어"/>
                          <a:ea typeface="나눔스퀘어"/>
                        </a:rPr>
                        <a:t>/</a:t>
                      </a:r>
                      <a:r>
                        <a:rPr lang="ko-KR" altLang="en-US" sz="800" kern="0" spc="-10" dirty="0">
                          <a:solidFill>
                            <a:srgbClr val="0000ff"/>
                          </a:solidFill>
                          <a:effectLst/>
                          <a:latin typeface="나눔스퀘어"/>
                          <a:ea typeface="나눔스퀘어"/>
                        </a:rPr>
                        <a:t>이용</a:t>
                      </a:r>
                      <a:r>
                        <a:rPr lang="ko-KR" altLang="en-US" sz="800" kern="0" spc="-10" dirty="0">
                          <a:solidFill>
                            <a:srgbClr val="0000ff"/>
                          </a:solidFill>
                          <a:effectLst/>
                          <a:latin typeface="나눔스퀘어"/>
                          <a:ea typeface="나눔스퀘어"/>
                        </a:rPr>
                        <a:t>료</a:t>
                      </a:r>
                      <a:r>
                        <a:rPr lang="en-US" altLang="ko-KR" sz="800" kern="0" spc="-10" dirty="0">
                          <a:solidFill>
                            <a:srgbClr val="0000ff"/>
                          </a:solidFill>
                          <a:effectLst/>
                          <a:latin typeface="나눔스퀘어"/>
                          <a:ea typeface="나눔스퀘어"/>
                        </a:rPr>
                        <a:t>) : </a:t>
                      </a:r>
                      <a:r>
                        <a:rPr lang="ko-KR" altLang="en-US" sz="800" kern="0" spc="0" dirty="0">
                          <a:solidFill>
                            <a:srgbClr val="0000ff"/>
                          </a:solidFill>
                          <a:effectLst/>
                          <a:latin typeface="나눔스퀘어"/>
                          <a:ea typeface="나눔스퀘어"/>
                        </a:rPr>
                        <a:t>○○원</a:t>
                      </a:r>
                      <a:r>
                        <a:rPr lang="en-US" altLang="ko-KR" sz="800" kern="0" spc="0" dirty="0">
                          <a:solidFill>
                            <a:srgbClr val="0000ff"/>
                          </a:solidFill>
                          <a:effectLst/>
                          <a:latin typeface="나눔스퀘어"/>
                          <a:ea typeface="나눔스퀘어"/>
                        </a:rPr>
                        <a:t>×</a:t>
                      </a:r>
                      <a:r>
                        <a:rPr lang="ko-KR" altLang="en-US" sz="800" kern="0" spc="0" dirty="0">
                          <a:solidFill>
                            <a:srgbClr val="0000ff"/>
                          </a:solidFill>
                          <a:effectLst/>
                          <a:latin typeface="나눔스퀘어"/>
                          <a:ea typeface="나눔스퀘어"/>
                        </a:rPr>
                        <a:t>○○월</a:t>
                      </a:r>
                      <a:r>
                        <a:rPr lang="en-US" altLang="ko-KR" sz="800" kern="0" spc="0" dirty="0">
                          <a:solidFill>
                            <a:srgbClr val="0000ff"/>
                          </a:solidFill>
                          <a:effectLst/>
                          <a:latin typeface="나눔스퀘어"/>
                          <a:ea typeface="나눔스퀘어"/>
                        </a:rPr>
                        <a:t>= </a:t>
                      </a:r>
                      <a:r>
                        <a:rPr lang="ko-KR" altLang="en-US" sz="800" kern="0" spc="0" dirty="0">
                          <a:solidFill>
                            <a:srgbClr val="0000ff"/>
                          </a:solidFill>
                          <a:effectLst/>
                          <a:latin typeface="나눔스퀘어"/>
                          <a:ea typeface="나눔스퀘어"/>
                        </a:rPr>
                        <a:t>○○○원</a:t>
                      </a:r>
                      <a:endParaRPr lang="en-US" altLang="ko-KR" sz="800" kern="0" spc="0" dirty="0">
                        <a:solidFill>
                          <a:srgbClr val="0000ff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8415" marR="8415" marT="8415" marB="8415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8415" marR="8415" marT="8415" marB="8415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8415" marR="8415" marT="8415" marB="8415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195351">
                <a:tc>
                  <a:txBody>
                    <a:bodyPr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 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2</a:t>
                      </a:r>
                      <a:r>
                        <a:rPr lang="en-US" altLang="ko-KR" sz="800" b="1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.</a:t>
                      </a: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간접비</a:t>
                      </a: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8475" marR="8475" marT="8475" marB="8475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lvl="0" indent="0" algn="l" defTabSz="914262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ko-KR" altLang="en-US" sz="800" b="1" kern="0" spc="0" dirty="0">
                        <a:solidFill>
                          <a:srgbClr val="ff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8415" marR="8415" marT="8415" marB="8415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b="1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8415" marR="8415" marT="8415" marB="8415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8415" marR="8415" marT="8415" marB="8415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78351">
                <a:tc>
                  <a:txBody>
                    <a:bodyPr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0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  </a:t>
                      </a:r>
                      <a:r>
                        <a:rPr lang="ko-KR" altLang="en-US" sz="800" b="0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가</a:t>
                      </a:r>
                      <a:r>
                        <a:rPr lang="en-US" altLang="ko-KR" sz="800" b="0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. </a:t>
                      </a:r>
                      <a:r>
                        <a:rPr lang="ko-KR" altLang="en-US" sz="800" b="0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지급수수료</a:t>
                      </a:r>
                      <a:endParaRPr lang="ko-KR" altLang="en-US" sz="800" b="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8475" marR="8475" marT="8475" marB="8475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marL="836930" marR="0" indent="-83693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10" dirty="0">
                          <a:solidFill>
                            <a:schemeClr val="tx1"/>
                          </a:solidFill>
                          <a:effectLst/>
                          <a:latin typeface="나눔스퀘어"/>
                          <a:ea typeface="나눔스퀘어"/>
                        </a:rPr>
                        <a:t>(</a:t>
                      </a:r>
                      <a:r>
                        <a:rPr lang="ko-KR" altLang="en-US" sz="800" kern="0" spc="-10" dirty="0">
                          <a:solidFill>
                            <a:schemeClr val="tx1"/>
                          </a:solidFill>
                          <a:effectLst/>
                          <a:latin typeface="나눔스퀘어"/>
                          <a:ea typeface="나눔스퀘어"/>
                        </a:rPr>
                        <a:t>회계법인의 사업비 위탁정산 수수료</a:t>
                      </a:r>
                      <a:r>
                        <a:rPr lang="en-US" altLang="ko-KR" sz="800" kern="0" spc="-10" dirty="0">
                          <a:solidFill>
                            <a:schemeClr val="tx1"/>
                          </a:solidFill>
                          <a:effectLst/>
                          <a:latin typeface="나눔스퀘어"/>
                          <a:ea typeface="나눔스퀘어"/>
                        </a:rPr>
                        <a:t>)</a:t>
                      </a:r>
                      <a:r>
                        <a:rPr lang="ko-KR" altLang="en-US" sz="800" kern="0" spc="-10" dirty="0">
                          <a:solidFill>
                            <a:schemeClr val="tx1"/>
                          </a:solidFill>
                          <a:effectLst/>
                          <a:latin typeface="나눔스퀘어"/>
                          <a:ea typeface="나눔스퀘어"/>
                        </a:rPr>
                        <a:t> </a:t>
                      </a:r>
                      <a:r>
                        <a:rPr lang="en-US" altLang="ko-KR" sz="800" kern="0" spc="-10" dirty="0">
                          <a:solidFill>
                            <a:schemeClr val="tx1"/>
                          </a:solidFill>
                          <a:effectLst/>
                          <a:latin typeface="나눔스퀘어"/>
                          <a:ea typeface="나눔스퀘어"/>
                        </a:rPr>
                        <a:t>: </a:t>
                      </a:r>
                      <a:r>
                        <a:rPr lang="ko-KR" altLang="en-US" sz="800" kern="0" spc="0" dirty="0">
                          <a:solidFill>
                            <a:schemeClr val="tx1"/>
                          </a:solidFill>
                          <a:effectLst/>
                          <a:latin typeface="나눔스퀘어"/>
                          <a:ea typeface="나눔스퀘어"/>
                        </a:rPr>
                        <a:t>○○○원</a:t>
                      </a:r>
                      <a:endParaRPr lang="ko-KR" altLang="en-US" sz="800" kern="0" spc="-10" dirty="0">
                        <a:solidFill>
                          <a:schemeClr val="tx1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8415" marR="8415" marT="8415" marB="8415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8415" marR="8415" marT="8415" marB="8415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8415" marR="8415" marT="8415" marB="8415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402188">
                <a:tc gridSpan="2">
                  <a:txBody>
                    <a:bodyPr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>
                          <a:solidFill>
                            <a:srgbClr val="000000"/>
                          </a:solidFill>
                          <a:effectLst/>
                          <a:latin typeface="나눔스퀘어"/>
                          <a:ea typeface="나눔스퀘어"/>
                        </a:rPr>
                        <a:t>합  계 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8415" marR="8415" marT="8415" marB="8415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415" marR="8415" marT="8415" marB="8415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8415" marR="8415" marT="8415" marB="8415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 marL="0" marR="0" indent="0" algn="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나눔스퀘어"/>
                        <a:ea typeface="나눔스퀘어"/>
                      </a:endParaRPr>
                    </a:p>
                  </a:txBody>
                  <a:tcPr marL="8415" marR="8415" marT="8415" marB="8415" anchor="ctr">
                    <a:lnL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표 13"/>
          <p:cNvGraphicFramePr>
            <a:graphicFrameLocks noGrp="1"/>
          </p:cNvGraphicFramePr>
          <p:nvPr/>
        </p:nvGraphicFramePr>
        <p:xfrm>
          <a:off x="4932041" y="40030"/>
          <a:ext cx="4104456" cy="65759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12944"/>
                <a:gridCol w="2980560"/>
                <a:gridCol w="510952"/>
              </a:tblGrid>
              <a:tr h="191798">
                <a:tc>
                  <a:txBody>
                    <a:bodyPr/>
                    <a:p>
                      <a:pPr algn="ctr" latinLnBrk="1"/>
                      <a:r>
                        <a:rPr lang="ko-KR" altLang="en-US" sz="600" b="1" dirty="0"/>
                        <a:t>세부지표</a:t>
                      </a:r>
                      <a:endParaRPr lang="ko-KR" altLang="en-US" sz="600" b="1" dirty="0"/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algn="ctr" latinLnBrk="1"/>
                      <a:r>
                        <a:rPr lang="ko-KR" altLang="en-US" sz="600" b="1" dirty="0"/>
                        <a:t>중점 평가항목</a:t>
                      </a:r>
                      <a:endParaRPr lang="ko-KR" altLang="en-US" sz="600" b="1" dirty="0"/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algn="ctr" latinLnBrk="1"/>
                      <a:r>
                        <a:rPr lang="ko-KR" altLang="en-US" sz="600" b="1" dirty="0"/>
                        <a:t>배점</a:t>
                      </a:r>
                      <a:endParaRPr lang="ko-KR" altLang="en-US" sz="600" b="1" dirty="0"/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  <a:tr h="465796">
                <a:tc>
                  <a:txBody>
                    <a:bodyPr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수행능력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fontAlgn="base" latinLnBrk="1"/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인력구성 적정성</a:t>
                      </a:r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신규채용계획</a:t>
                      </a:r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일자리 창출 효과</a:t>
                      </a:r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altLang="ko-KR" sz="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인력구성의 우수성 및 기술력</a:t>
                      </a:r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사업능력 전문성</a:t>
                      </a:r>
                      <a:endParaRPr lang="ko-KR" altLang="en-US" sz="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6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하드웨어</a:t>
                      </a:r>
                      <a:r>
                        <a:rPr lang="en-US" altLang="ko-KR" sz="60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/</a:t>
                      </a:r>
                      <a:r>
                        <a:rPr lang="ko-KR" altLang="en-US" sz="6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소프트웨어 활용</a:t>
                      </a:r>
                      <a:r>
                        <a:rPr lang="en-US" altLang="ko-KR" sz="60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/</a:t>
                      </a:r>
                      <a:r>
                        <a:rPr lang="ko-KR" altLang="en-US" sz="60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  <a:cs typeface="맑은 고딕"/>
                        </a:rPr>
                        <a:t>적용 계획</a:t>
                      </a:r>
                      <a:endParaRPr lang="ko-KR" altLang="en-US" sz="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 </a:t>
                      </a:r>
                      <a:r>
                        <a:rPr lang="ko-KR" altLang="en-US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사업비 예산 계획 적정성</a:t>
                      </a:r>
                      <a:endParaRPr lang="ko-KR" altLang="en-US" sz="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600" dirty="0">
                          <a:solidFill>
                            <a:schemeClr val="tx1"/>
                          </a:solidFill>
                        </a:rPr>
                        <a:t>25</a:t>
                      </a:r>
                      <a:r>
                        <a:rPr lang="ko-KR" altLang="en-US" sz="600" dirty="0">
                          <a:solidFill>
                            <a:schemeClr val="tx1"/>
                          </a:solidFill>
                        </a:rPr>
                        <a:t>점</a:t>
                      </a:r>
                      <a:endParaRPr lang="ko-KR" altLang="en-US" sz="600" dirty="0">
                        <a:solidFill>
                          <a:schemeClr val="tx1"/>
                        </a:solidFill>
                      </a:endParaRPr>
                    </a:p>
                  </a:txBody>
                  <a:tcPr marL="91440" marR="9144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6822984"/>
      </p:ext>
    </p:extLst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1835</ep:Words>
  <ep:PresentationFormat>화면 슬라이드 쇼(16:9)</ep:PresentationFormat>
  <ep:Paragraphs>377</ep:Paragraphs>
  <ep:Slides>11</ep:Slides>
  <ep:Notes>0</ep:Notes>
  <ep:TotalTime>0</ep:TotalTime>
  <ep:HiddenSlides>0</ep:HiddenSlides>
  <ep:MMClips>0</ep:MMClips>
  <ep:HeadingPairs>
    <vt:vector size="4" baseType="variant">
      <vt:variant>
        <vt:lpstr>Themes</vt:lpstr>
      </vt:variant>
      <vt:variant>
        <vt:i4>1</vt:i4>
      </vt:variant>
      <vt:variant>
        <vt:lpstr>Slide Title</vt:lpstr>
      </vt:variant>
      <vt:variant>
        <vt:i4>11</vt:i4>
      </vt:variant>
    </vt:vector>
  </ep:HeadingPairs>
  <ep:TitlesOfParts>
    <vt:vector size="12" baseType="lpstr">
      <vt:lpstr>Office 테마</vt:lpstr>
      <vt:lpstr>Slide 1</vt:lpstr>
      <vt:lpstr>Slide 2</vt:lpstr>
      <vt:lpstr>슬라이드 3</vt:lpstr>
      <vt:lpstr>PowerPoint 프레젠테이션</vt:lpstr>
      <vt:lpstr>PowerPoint 프레젠테이션</vt:lpstr>
      <vt:lpstr>Slide 6</vt:lpstr>
      <vt:lpstr>Slide 7</vt:lpstr>
      <vt:lpstr>Slide 8</vt:lpstr>
      <vt:lpstr>슬라이드 9</vt:lpstr>
      <vt:lpstr>Slide 10</vt:lpstr>
      <vt:lpstr>슬라이드 11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2020-01-28T22:24:47.000</dcterms:created>
  <dc:creator>Windows User</dc:creator>
  <cp:lastModifiedBy>GCA</cp:lastModifiedBy>
  <dcterms:modified xsi:type="dcterms:W3CDTF">2026-04-21T08:30:20.763</dcterms:modified>
  <cp:revision>380</cp:revision>
  <dc:title>PowerPoint 프레젠테이션</dc:title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